
<file path=[Content_Types].xml><?xml version="1.0" encoding="utf-8"?>
<Types xmlns="http://schemas.openxmlformats.org/package/2006/content-types">
  <Default Extension="mp3" ContentType="audio/mpeg"/>
  <Default Extension="png" ContentType="image/png"/>
  <Default Extension="bin" ContentType="application/vnd.openxmlformats-officedocument.oleObject"/>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1.xml" ContentType="application/vnd.openxmlformats-officedocument.presentationml.tags+xml"/>
  <Override PartName="/ppt/notesSlides/notesSlide7.xml" ContentType="application/vnd.openxmlformats-officedocument.presentationml.notesSlide+xml"/>
  <Override PartName="/ppt/tags/tag2.xml" ContentType="application/vnd.openxmlformats-officedocument.presentationml.tags+xml"/>
  <Override PartName="/ppt/notesSlides/notesSlide8.xml" ContentType="application/vnd.openxmlformats-officedocument.presentationml.notesSlide+xml"/>
  <Override PartName="/ppt/tags/tag3.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3.xml" ContentType="application/vnd.openxmlformats-officedocument.presentationml.notesSlide+xml"/>
  <Override PartName="/ppt/tags/tag4.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8.xml" ContentType="application/vnd.openxmlformats-officedocument.presentationml.notesSlide+xml"/>
  <Override PartName="/ppt/tags/tag5.xml" ContentType="application/vnd.openxmlformats-officedocument.presentationml.tags+xml"/>
  <Override PartName="/ppt/notesSlides/notesSlide19.xml" ContentType="application/vnd.openxmlformats-officedocument.presentationml.notesSlide+xml"/>
  <Override PartName="/ppt/tags/tag6.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7.xml" ContentType="application/vnd.openxmlformats-officedocument.presentationml.tags+xml"/>
  <Override PartName="/ppt/notesSlides/notesSlide22.xml" ContentType="application/vnd.openxmlformats-officedocument.presentationml.notesSlide+xml"/>
  <Override PartName="/ppt/tags/tag8.xml" ContentType="application/vnd.openxmlformats-officedocument.presentationml.tag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tags/tag9.xml" ContentType="application/vnd.openxmlformats-officedocument.presentationml.tags+xml"/>
  <Override PartName="/ppt/notesSlides/notesSlide26.xml" ContentType="application/vnd.openxmlformats-officedocument.presentationml.notesSlide+xml"/>
  <Override PartName="/ppt/tags/tag10.xml" ContentType="application/vnd.openxmlformats-officedocument.presentationml.tags+xml"/>
  <Override PartName="/ppt/notesSlides/notesSlide27.xml" ContentType="application/vnd.openxmlformats-officedocument.presentationml.notesSlide+xml"/>
  <Override PartName="/ppt/tags/tag11.xml" ContentType="application/vnd.openxmlformats-officedocument.presentationml.tags+xml"/>
  <Override PartName="/ppt/notesSlides/notesSlide28.xml" ContentType="application/vnd.openxmlformats-officedocument.presentationml.notesSlide+xml"/>
  <Override PartName="/ppt/tags/tag12.xml" ContentType="application/vnd.openxmlformats-officedocument.presentationml.tags+xml"/>
  <Override PartName="/ppt/notesSlides/notesSlide29.xml" ContentType="application/vnd.openxmlformats-officedocument.presentationml.notesSlide+xml"/>
  <Override PartName="/ppt/tags/tag13.xml" ContentType="application/vnd.openxmlformats-officedocument.presentationml.tags+xml"/>
  <Override PartName="/ppt/notesSlides/notesSlide30.xml" ContentType="application/vnd.openxmlformats-officedocument.presentationml.notesSlide+xml"/>
  <Override PartName="/ppt/tags/tag14.xml" ContentType="application/vnd.openxmlformats-officedocument.presentationml.tags+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9"/>
  </p:notesMasterIdLst>
  <p:sldIdLst>
    <p:sldId id="256" r:id="rId2"/>
    <p:sldId id="257" r:id="rId3"/>
    <p:sldId id="260" r:id="rId4"/>
    <p:sldId id="259" r:id="rId5"/>
    <p:sldId id="261" r:id="rId6"/>
    <p:sldId id="263" r:id="rId7"/>
    <p:sldId id="271" r:id="rId8"/>
    <p:sldId id="272" r:id="rId9"/>
    <p:sldId id="265" r:id="rId10"/>
    <p:sldId id="266" r:id="rId11"/>
    <p:sldId id="267" r:id="rId12"/>
    <p:sldId id="268" r:id="rId13"/>
    <p:sldId id="330" r:id="rId14"/>
    <p:sldId id="327" r:id="rId15"/>
    <p:sldId id="269" r:id="rId16"/>
    <p:sldId id="264" r:id="rId17"/>
    <p:sldId id="280" r:id="rId18"/>
    <p:sldId id="270" r:id="rId19"/>
    <p:sldId id="273" r:id="rId20"/>
    <p:sldId id="281" r:id="rId21"/>
    <p:sldId id="274" r:id="rId22"/>
    <p:sldId id="332" r:id="rId23"/>
    <p:sldId id="333" r:id="rId24"/>
    <p:sldId id="275" r:id="rId25"/>
    <p:sldId id="277" r:id="rId26"/>
    <p:sldId id="278" r:id="rId27"/>
    <p:sldId id="279" r:id="rId28"/>
    <p:sldId id="282" r:id="rId29"/>
    <p:sldId id="284" r:id="rId30"/>
    <p:sldId id="334" r:id="rId31"/>
    <p:sldId id="283" r:id="rId32"/>
    <p:sldId id="357" r:id="rId33"/>
    <p:sldId id="358" r:id="rId34"/>
    <p:sldId id="359" r:id="rId35"/>
    <p:sldId id="360" r:id="rId36"/>
    <p:sldId id="361" r:id="rId37"/>
    <p:sldId id="362" r:id="rId38"/>
    <p:sldId id="363" r:id="rId39"/>
    <p:sldId id="364" r:id="rId40"/>
    <p:sldId id="365" r:id="rId41"/>
    <p:sldId id="366" r:id="rId42"/>
    <p:sldId id="367" r:id="rId43"/>
    <p:sldId id="368" r:id="rId44"/>
    <p:sldId id="369" r:id="rId45"/>
    <p:sldId id="299" r:id="rId46"/>
    <p:sldId id="300" r:id="rId47"/>
    <p:sldId id="301" r:id="rId48"/>
    <p:sldId id="307" r:id="rId49"/>
    <p:sldId id="308" r:id="rId50"/>
    <p:sldId id="302" r:id="rId51"/>
    <p:sldId id="303" r:id="rId52"/>
    <p:sldId id="304" r:id="rId53"/>
    <p:sldId id="335" r:id="rId54"/>
    <p:sldId id="305" r:id="rId55"/>
    <p:sldId id="306" r:id="rId56"/>
    <p:sldId id="309" r:id="rId57"/>
    <p:sldId id="311" r:id="rId58"/>
    <p:sldId id="313" r:id="rId59"/>
    <p:sldId id="312" r:id="rId60"/>
    <p:sldId id="314" r:id="rId61"/>
    <p:sldId id="315" r:id="rId62"/>
    <p:sldId id="328" r:id="rId63"/>
    <p:sldId id="329" r:id="rId64"/>
    <p:sldId id="320" r:id="rId65"/>
    <p:sldId id="321" r:id="rId66"/>
    <p:sldId id="322" r:id="rId67"/>
    <p:sldId id="323" r:id="rId68"/>
    <p:sldId id="324" r:id="rId69"/>
    <p:sldId id="325" r:id="rId70"/>
    <p:sldId id="337" r:id="rId71"/>
    <p:sldId id="338" r:id="rId72"/>
    <p:sldId id="336" r:id="rId73"/>
    <p:sldId id="340" r:id="rId74"/>
    <p:sldId id="353" r:id="rId75"/>
    <p:sldId id="344" r:id="rId76"/>
    <p:sldId id="346" r:id="rId77"/>
    <p:sldId id="347" r:id="rId78"/>
    <p:sldId id="354" r:id="rId79"/>
    <p:sldId id="352" r:id="rId80"/>
    <p:sldId id="350" r:id="rId81"/>
    <p:sldId id="348" r:id="rId82"/>
    <p:sldId id="349" r:id="rId83"/>
    <p:sldId id="355" r:id="rId84"/>
    <p:sldId id="351" r:id="rId85"/>
    <p:sldId id="356" r:id="rId86"/>
    <p:sldId id="326" r:id="rId87"/>
    <p:sldId id="370" r:id="rId8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BFBFB"/>
    <a:srgbClr val="CEE1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359" autoAdjust="0"/>
    <p:restoredTop sz="86708" autoAdjust="0"/>
  </p:normalViewPr>
  <p:slideViewPr>
    <p:cSldViewPr snapToGrid="0">
      <p:cViewPr varScale="1">
        <p:scale>
          <a:sx n="57" d="100"/>
          <a:sy n="57" d="100"/>
        </p:scale>
        <p:origin x="1122"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notesMaster" Target="notesMasters/notesMaster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presProps" Target="pres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heme" Target="theme/theme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charts/_rels/chart1.xml.rels><?xml version="1.0" encoding="UTF-8" standalone="yes"?>
<Relationships xmlns="http://schemas.openxmlformats.org/package/2006/relationships"><Relationship Id="rId3" Type="http://schemas.openxmlformats.org/officeDocument/2006/relationships/oleObject" Target="../embeddings/oleObject1.bin"/><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5"/>
    </mc:Choice>
    <mc:Fallback>
      <c:style val="5"/>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a:t>$ per GB of PC Class Memory</a:t>
            </a:r>
          </a:p>
        </c:rich>
      </c:tx>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spPr>
            <a:ln w="28575" cap="rnd">
              <a:solidFill>
                <a:schemeClr val="accent3"/>
              </a:solidFill>
              <a:round/>
            </a:ln>
            <a:effectLst/>
          </c:spPr>
          <c:marker>
            <c:symbol val="none"/>
          </c:marker>
          <c:cat>
            <c:numRef>
              <c:f>Sheet2!$B$3:$B$206</c:f>
              <c:numCache>
                <c:formatCode>General</c:formatCode>
                <c:ptCount val="204"/>
                <c:pt idx="0">
                  <c:v>1990</c:v>
                </c:pt>
                <c:pt idx="1">
                  <c:v>1990</c:v>
                </c:pt>
                <c:pt idx="2">
                  <c:v>1990</c:v>
                </c:pt>
                <c:pt idx="3">
                  <c:v>1990</c:v>
                </c:pt>
                <c:pt idx="4">
                  <c:v>1991</c:v>
                </c:pt>
                <c:pt idx="5">
                  <c:v>1991</c:v>
                </c:pt>
                <c:pt idx="6">
                  <c:v>1991</c:v>
                </c:pt>
                <c:pt idx="7">
                  <c:v>1991</c:v>
                </c:pt>
                <c:pt idx="8">
                  <c:v>1991</c:v>
                </c:pt>
                <c:pt idx="9">
                  <c:v>1991</c:v>
                </c:pt>
                <c:pt idx="10">
                  <c:v>1991</c:v>
                </c:pt>
                <c:pt idx="11">
                  <c:v>1991</c:v>
                </c:pt>
                <c:pt idx="12">
                  <c:v>1991</c:v>
                </c:pt>
                <c:pt idx="13">
                  <c:v>1991</c:v>
                </c:pt>
                <c:pt idx="14">
                  <c:v>1991</c:v>
                </c:pt>
                <c:pt idx="15">
                  <c:v>1991</c:v>
                </c:pt>
                <c:pt idx="16">
                  <c:v>1992</c:v>
                </c:pt>
                <c:pt idx="17">
                  <c:v>1992</c:v>
                </c:pt>
                <c:pt idx="18">
                  <c:v>1992</c:v>
                </c:pt>
                <c:pt idx="19">
                  <c:v>1992</c:v>
                </c:pt>
                <c:pt idx="20">
                  <c:v>1992</c:v>
                </c:pt>
                <c:pt idx="21">
                  <c:v>1992</c:v>
                </c:pt>
                <c:pt idx="22">
                  <c:v>1992</c:v>
                </c:pt>
                <c:pt idx="23">
                  <c:v>1992</c:v>
                </c:pt>
                <c:pt idx="24">
                  <c:v>1992</c:v>
                </c:pt>
                <c:pt idx="25">
                  <c:v>1992</c:v>
                </c:pt>
                <c:pt idx="26">
                  <c:v>1992</c:v>
                </c:pt>
                <c:pt idx="27">
                  <c:v>1992</c:v>
                </c:pt>
                <c:pt idx="28">
                  <c:v>1993</c:v>
                </c:pt>
                <c:pt idx="29">
                  <c:v>1993</c:v>
                </c:pt>
                <c:pt idx="30">
                  <c:v>1993</c:v>
                </c:pt>
                <c:pt idx="31">
                  <c:v>1993</c:v>
                </c:pt>
                <c:pt idx="32">
                  <c:v>1993</c:v>
                </c:pt>
                <c:pt idx="33">
                  <c:v>1993</c:v>
                </c:pt>
                <c:pt idx="34">
                  <c:v>1993</c:v>
                </c:pt>
                <c:pt idx="35">
                  <c:v>1993</c:v>
                </c:pt>
                <c:pt idx="36">
                  <c:v>1993</c:v>
                </c:pt>
                <c:pt idx="37">
                  <c:v>1993</c:v>
                </c:pt>
                <c:pt idx="38">
                  <c:v>1993</c:v>
                </c:pt>
                <c:pt idx="39">
                  <c:v>1993</c:v>
                </c:pt>
                <c:pt idx="40">
                  <c:v>1994</c:v>
                </c:pt>
                <c:pt idx="41">
                  <c:v>1994</c:v>
                </c:pt>
                <c:pt idx="42">
                  <c:v>1994</c:v>
                </c:pt>
                <c:pt idx="43">
                  <c:v>1994</c:v>
                </c:pt>
                <c:pt idx="44">
                  <c:v>1994</c:v>
                </c:pt>
                <c:pt idx="45">
                  <c:v>1994</c:v>
                </c:pt>
                <c:pt idx="46">
                  <c:v>1994</c:v>
                </c:pt>
                <c:pt idx="47">
                  <c:v>1994</c:v>
                </c:pt>
                <c:pt idx="48">
                  <c:v>1994</c:v>
                </c:pt>
                <c:pt idx="49">
                  <c:v>1994</c:v>
                </c:pt>
                <c:pt idx="50">
                  <c:v>1994</c:v>
                </c:pt>
                <c:pt idx="51">
                  <c:v>1994</c:v>
                </c:pt>
                <c:pt idx="52">
                  <c:v>1995</c:v>
                </c:pt>
                <c:pt idx="53">
                  <c:v>1995</c:v>
                </c:pt>
                <c:pt idx="54">
                  <c:v>1995</c:v>
                </c:pt>
                <c:pt idx="55">
                  <c:v>1995</c:v>
                </c:pt>
                <c:pt idx="56">
                  <c:v>1995</c:v>
                </c:pt>
                <c:pt idx="57">
                  <c:v>1995</c:v>
                </c:pt>
                <c:pt idx="58">
                  <c:v>1995</c:v>
                </c:pt>
                <c:pt idx="59">
                  <c:v>1995</c:v>
                </c:pt>
                <c:pt idx="60">
                  <c:v>1995</c:v>
                </c:pt>
                <c:pt idx="61">
                  <c:v>1995</c:v>
                </c:pt>
                <c:pt idx="62">
                  <c:v>1995</c:v>
                </c:pt>
                <c:pt idx="63">
                  <c:v>1995</c:v>
                </c:pt>
                <c:pt idx="64">
                  <c:v>1996</c:v>
                </c:pt>
                <c:pt idx="65">
                  <c:v>1996</c:v>
                </c:pt>
                <c:pt idx="66">
                  <c:v>1996</c:v>
                </c:pt>
                <c:pt idx="67">
                  <c:v>1996</c:v>
                </c:pt>
                <c:pt idx="68">
                  <c:v>1996</c:v>
                </c:pt>
                <c:pt idx="69">
                  <c:v>1996</c:v>
                </c:pt>
                <c:pt idx="70">
                  <c:v>1996</c:v>
                </c:pt>
                <c:pt idx="71">
                  <c:v>1996</c:v>
                </c:pt>
                <c:pt idx="72">
                  <c:v>1996</c:v>
                </c:pt>
                <c:pt idx="73">
                  <c:v>1996</c:v>
                </c:pt>
                <c:pt idx="74">
                  <c:v>1996</c:v>
                </c:pt>
                <c:pt idx="75">
                  <c:v>1996</c:v>
                </c:pt>
                <c:pt idx="76">
                  <c:v>1997</c:v>
                </c:pt>
                <c:pt idx="77">
                  <c:v>1997</c:v>
                </c:pt>
                <c:pt idx="78">
                  <c:v>1997</c:v>
                </c:pt>
                <c:pt idx="79">
                  <c:v>1997</c:v>
                </c:pt>
                <c:pt idx="80">
                  <c:v>1997</c:v>
                </c:pt>
                <c:pt idx="81">
                  <c:v>1997</c:v>
                </c:pt>
                <c:pt idx="82">
                  <c:v>1997</c:v>
                </c:pt>
                <c:pt idx="83">
                  <c:v>1997</c:v>
                </c:pt>
                <c:pt idx="84">
                  <c:v>1997</c:v>
                </c:pt>
                <c:pt idx="85">
                  <c:v>1997</c:v>
                </c:pt>
                <c:pt idx="86">
                  <c:v>1997</c:v>
                </c:pt>
                <c:pt idx="87">
                  <c:v>1997</c:v>
                </c:pt>
                <c:pt idx="88">
                  <c:v>1998</c:v>
                </c:pt>
                <c:pt idx="89">
                  <c:v>1998</c:v>
                </c:pt>
                <c:pt idx="90">
                  <c:v>1998</c:v>
                </c:pt>
                <c:pt idx="91">
                  <c:v>1998</c:v>
                </c:pt>
                <c:pt idx="92">
                  <c:v>1998</c:v>
                </c:pt>
                <c:pt idx="93">
                  <c:v>1998</c:v>
                </c:pt>
                <c:pt idx="94">
                  <c:v>1998</c:v>
                </c:pt>
                <c:pt idx="95">
                  <c:v>1998</c:v>
                </c:pt>
                <c:pt idx="96">
                  <c:v>1998</c:v>
                </c:pt>
                <c:pt idx="97">
                  <c:v>1998</c:v>
                </c:pt>
                <c:pt idx="98">
                  <c:v>1998</c:v>
                </c:pt>
                <c:pt idx="99">
                  <c:v>1998</c:v>
                </c:pt>
                <c:pt idx="100">
                  <c:v>1999</c:v>
                </c:pt>
                <c:pt idx="101">
                  <c:v>1999</c:v>
                </c:pt>
                <c:pt idx="102">
                  <c:v>1999</c:v>
                </c:pt>
                <c:pt idx="103">
                  <c:v>1999</c:v>
                </c:pt>
                <c:pt idx="104">
                  <c:v>1999</c:v>
                </c:pt>
                <c:pt idx="105">
                  <c:v>1999</c:v>
                </c:pt>
                <c:pt idx="106">
                  <c:v>1999</c:v>
                </c:pt>
                <c:pt idx="107">
                  <c:v>1999</c:v>
                </c:pt>
                <c:pt idx="108">
                  <c:v>1999</c:v>
                </c:pt>
                <c:pt idx="109">
                  <c:v>1999</c:v>
                </c:pt>
                <c:pt idx="110">
                  <c:v>2000</c:v>
                </c:pt>
                <c:pt idx="111">
                  <c:v>2000</c:v>
                </c:pt>
                <c:pt idx="112">
                  <c:v>2000</c:v>
                </c:pt>
                <c:pt idx="113">
                  <c:v>2000</c:v>
                </c:pt>
                <c:pt idx="114">
                  <c:v>2000</c:v>
                </c:pt>
                <c:pt idx="115">
                  <c:v>2000</c:v>
                </c:pt>
                <c:pt idx="116">
                  <c:v>2000</c:v>
                </c:pt>
                <c:pt idx="117">
                  <c:v>2000</c:v>
                </c:pt>
                <c:pt idx="118">
                  <c:v>2000</c:v>
                </c:pt>
                <c:pt idx="119">
                  <c:v>2000</c:v>
                </c:pt>
                <c:pt idx="120">
                  <c:v>2000</c:v>
                </c:pt>
                <c:pt idx="121">
                  <c:v>2001</c:v>
                </c:pt>
                <c:pt idx="122">
                  <c:v>2001</c:v>
                </c:pt>
                <c:pt idx="123">
                  <c:v>2001</c:v>
                </c:pt>
                <c:pt idx="124">
                  <c:v>2001</c:v>
                </c:pt>
                <c:pt idx="125">
                  <c:v>2001</c:v>
                </c:pt>
                <c:pt idx="126">
                  <c:v>2001</c:v>
                </c:pt>
                <c:pt idx="127">
                  <c:v>2001</c:v>
                </c:pt>
                <c:pt idx="128">
                  <c:v>2001</c:v>
                </c:pt>
                <c:pt idx="129">
                  <c:v>2001</c:v>
                </c:pt>
                <c:pt idx="130">
                  <c:v>2001</c:v>
                </c:pt>
                <c:pt idx="131">
                  <c:v>2001</c:v>
                </c:pt>
                <c:pt idx="132">
                  <c:v>2001</c:v>
                </c:pt>
                <c:pt idx="133">
                  <c:v>2002</c:v>
                </c:pt>
                <c:pt idx="134">
                  <c:v>2002</c:v>
                </c:pt>
                <c:pt idx="135">
                  <c:v>2002</c:v>
                </c:pt>
                <c:pt idx="136">
                  <c:v>2002</c:v>
                </c:pt>
                <c:pt idx="137">
                  <c:v>2002</c:v>
                </c:pt>
                <c:pt idx="138">
                  <c:v>2002</c:v>
                </c:pt>
                <c:pt idx="139">
                  <c:v>2002</c:v>
                </c:pt>
                <c:pt idx="140">
                  <c:v>2002</c:v>
                </c:pt>
                <c:pt idx="141">
                  <c:v>2002</c:v>
                </c:pt>
                <c:pt idx="142">
                  <c:v>2002</c:v>
                </c:pt>
                <c:pt idx="143">
                  <c:v>2002</c:v>
                </c:pt>
                <c:pt idx="144">
                  <c:v>2003</c:v>
                </c:pt>
                <c:pt idx="145">
                  <c:v>2003</c:v>
                </c:pt>
                <c:pt idx="146">
                  <c:v>2003</c:v>
                </c:pt>
                <c:pt idx="147">
                  <c:v>2003</c:v>
                </c:pt>
                <c:pt idx="148">
                  <c:v>2004</c:v>
                </c:pt>
                <c:pt idx="149">
                  <c:v>2004</c:v>
                </c:pt>
                <c:pt idx="150">
                  <c:v>2004</c:v>
                </c:pt>
                <c:pt idx="151">
                  <c:v>2004</c:v>
                </c:pt>
                <c:pt idx="152">
                  <c:v>2004</c:v>
                </c:pt>
                <c:pt idx="153">
                  <c:v>2004</c:v>
                </c:pt>
                <c:pt idx="154">
                  <c:v>2004</c:v>
                </c:pt>
                <c:pt idx="155">
                  <c:v>2004</c:v>
                </c:pt>
                <c:pt idx="156">
                  <c:v>2004</c:v>
                </c:pt>
                <c:pt idx="157">
                  <c:v>2004</c:v>
                </c:pt>
                <c:pt idx="158">
                  <c:v>2005</c:v>
                </c:pt>
                <c:pt idx="159">
                  <c:v>2005</c:v>
                </c:pt>
                <c:pt idx="160">
                  <c:v>2005</c:v>
                </c:pt>
                <c:pt idx="161">
                  <c:v>2006</c:v>
                </c:pt>
                <c:pt idx="162">
                  <c:v>2006</c:v>
                </c:pt>
                <c:pt idx="163">
                  <c:v>2006</c:v>
                </c:pt>
                <c:pt idx="164">
                  <c:v>2006</c:v>
                </c:pt>
                <c:pt idx="165">
                  <c:v>2007</c:v>
                </c:pt>
                <c:pt idx="166">
                  <c:v>2007</c:v>
                </c:pt>
                <c:pt idx="167">
                  <c:v>2007</c:v>
                </c:pt>
                <c:pt idx="168">
                  <c:v>2007</c:v>
                </c:pt>
                <c:pt idx="169">
                  <c:v>2007</c:v>
                </c:pt>
                <c:pt idx="170">
                  <c:v>2007</c:v>
                </c:pt>
                <c:pt idx="171">
                  <c:v>2007</c:v>
                </c:pt>
                <c:pt idx="172">
                  <c:v>2007</c:v>
                </c:pt>
                <c:pt idx="173">
                  <c:v>2007</c:v>
                </c:pt>
                <c:pt idx="174">
                  <c:v>2008</c:v>
                </c:pt>
                <c:pt idx="175">
                  <c:v>2008</c:v>
                </c:pt>
                <c:pt idx="176">
                  <c:v>2008</c:v>
                </c:pt>
                <c:pt idx="177">
                  <c:v>2008</c:v>
                </c:pt>
                <c:pt idx="178">
                  <c:v>2008</c:v>
                </c:pt>
                <c:pt idx="179">
                  <c:v>2008</c:v>
                </c:pt>
                <c:pt idx="180">
                  <c:v>2008</c:v>
                </c:pt>
                <c:pt idx="181">
                  <c:v>2008</c:v>
                </c:pt>
                <c:pt idx="182">
                  <c:v>2009</c:v>
                </c:pt>
                <c:pt idx="183">
                  <c:v>2009</c:v>
                </c:pt>
                <c:pt idx="184">
                  <c:v>2009</c:v>
                </c:pt>
                <c:pt idx="185">
                  <c:v>2009</c:v>
                </c:pt>
                <c:pt idx="186">
                  <c:v>2009</c:v>
                </c:pt>
                <c:pt idx="187">
                  <c:v>2009</c:v>
                </c:pt>
                <c:pt idx="188">
                  <c:v>2009</c:v>
                </c:pt>
                <c:pt idx="189">
                  <c:v>2009</c:v>
                </c:pt>
                <c:pt idx="190">
                  <c:v>2009</c:v>
                </c:pt>
                <c:pt idx="191">
                  <c:v>2010</c:v>
                </c:pt>
                <c:pt idx="192">
                  <c:v>2010</c:v>
                </c:pt>
                <c:pt idx="193">
                  <c:v>2010</c:v>
                </c:pt>
                <c:pt idx="194">
                  <c:v>2010</c:v>
                </c:pt>
                <c:pt idx="195">
                  <c:v>2010</c:v>
                </c:pt>
                <c:pt idx="196">
                  <c:v>2010</c:v>
                </c:pt>
                <c:pt idx="197">
                  <c:v>2010</c:v>
                </c:pt>
                <c:pt idx="198">
                  <c:v>2010</c:v>
                </c:pt>
                <c:pt idx="199">
                  <c:v>2011</c:v>
                </c:pt>
                <c:pt idx="200">
                  <c:v>2011</c:v>
                </c:pt>
                <c:pt idx="201">
                  <c:v>2011</c:v>
                </c:pt>
                <c:pt idx="202">
                  <c:v>2011</c:v>
                </c:pt>
                <c:pt idx="203">
                  <c:v>2011</c:v>
                </c:pt>
              </c:numCache>
            </c:numRef>
          </c:cat>
          <c:val>
            <c:numRef>
              <c:f>Sheet2!$F$3:$F$206</c:f>
              <c:numCache>
                <c:formatCode>General</c:formatCode>
                <c:ptCount val="204"/>
                <c:pt idx="0">
                  <c:v>108928</c:v>
                </c:pt>
                <c:pt idx="1">
                  <c:v>100608</c:v>
                </c:pt>
                <c:pt idx="2">
                  <c:v>100608</c:v>
                </c:pt>
                <c:pt idx="3">
                  <c:v>91648</c:v>
                </c:pt>
                <c:pt idx="4">
                  <c:v>84736</c:v>
                </c:pt>
                <c:pt idx="5">
                  <c:v>83072</c:v>
                </c:pt>
                <c:pt idx="6">
                  <c:v>73216</c:v>
                </c:pt>
                <c:pt idx="7">
                  <c:v>60416</c:v>
                </c:pt>
                <c:pt idx="8">
                  <c:v>52224</c:v>
                </c:pt>
                <c:pt idx="9">
                  <c:v>46592</c:v>
                </c:pt>
                <c:pt idx="10">
                  <c:v>45568</c:v>
                </c:pt>
                <c:pt idx="11">
                  <c:v>45568</c:v>
                </c:pt>
                <c:pt idx="12">
                  <c:v>46080</c:v>
                </c:pt>
                <c:pt idx="13">
                  <c:v>46080</c:v>
                </c:pt>
                <c:pt idx="14">
                  <c:v>46080</c:v>
                </c:pt>
                <c:pt idx="15">
                  <c:v>44800</c:v>
                </c:pt>
                <c:pt idx="16">
                  <c:v>44800</c:v>
                </c:pt>
                <c:pt idx="17">
                  <c:v>42240</c:v>
                </c:pt>
                <c:pt idx="18">
                  <c:v>47360</c:v>
                </c:pt>
                <c:pt idx="19">
                  <c:v>46080</c:v>
                </c:pt>
                <c:pt idx="20">
                  <c:v>40704</c:v>
                </c:pt>
                <c:pt idx="21">
                  <c:v>40704</c:v>
                </c:pt>
                <c:pt idx="22">
                  <c:v>37120</c:v>
                </c:pt>
                <c:pt idx="23">
                  <c:v>37120</c:v>
                </c:pt>
                <c:pt idx="24">
                  <c:v>37120</c:v>
                </c:pt>
                <c:pt idx="25">
                  <c:v>35584</c:v>
                </c:pt>
                <c:pt idx="26">
                  <c:v>30720</c:v>
                </c:pt>
                <c:pt idx="27">
                  <c:v>33280</c:v>
                </c:pt>
                <c:pt idx="28">
                  <c:v>34304</c:v>
                </c:pt>
                <c:pt idx="29">
                  <c:v>31744</c:v>
                </c:pt>
                <c:pt idx="30">
                  <c:v>28160</c:v>
                </c:pt>
                <c:pt idx="31">
                  <c:v>26880</c:v>
                </c:pt>
                <c:pt idx="32">
                  <c:v>26880</c:v>
                </c:pt>
                <c:pt idx="33">
                  <c:v>26880</c:v>
                </c:pt>
                <c:pt idx="34">
                  <c:v>33856</c:v>
                </c:pt>
                <c:pt idx="35">
                  <c:v>28160</c:v>
                </c:pt>
                <c:pt idx="36">
                  <c:v>28160</c:v>
                </c:pt>
                <c:pt idx="37">
                  <c:v>28160</c:v>
                </c:pt>
                <c:pt idx="38">
                  <c:v>28160</c:v>
                </c:pt>
                <c:pt idx="39">
                  <c:v>30720</c:v>
                </c:pt>
                <c:pt idx="40">
                  <c:v>30720</c:v>
                </c:pt>
                <c:pt idx="41">
                  <c:v>30720</c:v>
                </c:pt>
                <c:pt idx="42">
                  <c:v>30720</c:v>
                </c:pt>
                <c:pt idx="43">
                  <c:v>36864</c:v>
                </c:pt>
                <c:pt idx="44">
                  <c:v>40704</c:v>
                </c:pt>
                <c:pt idx="45">
                  <c:v>36608</c:v>
                </c:pt>
                <c:pt idx="46">
                  <c:v>36608</c:v>
                </c:pt>
                <c:pt idx="47">
                  <c:v>36608</c:v>
                </c:pt>
                <c:pt idx="48">
                  <c:v>36864</c:v>
                </c:pt>
                <c:pt idx="49">
                  <c:v>38144</c:v>
                </c:pt>
                <c:pt idx="50">
                  <c:v>38144</c:v>
                </c:pt>
                <c:pt idx="51">
                  <c:v>38144</c:v>
                </c:pt>
                <c:pt idx="52">
                  <c:v>39424</c:v>
                </c:pt>
                <c:pt idx="53">
                  <c:v>37888</c:v>
                </c:pt>
                <c:pt idx="54">
                  <c:v>34816</c:v>
                </c:pt>
                <c:pt idx="55">
                  <c:v>34304</c:v>
                </c:pt>
                <c:pt idx="56">
                  <c:v>33024</c:v>
                </c:pt>
                <c:pt idx="57">
                  <c:v>33024</c:v>
                </c:pt>
                <c:pt idx="58">
                  <c:v>33024</c:v>
                </c:pt>
                <c:pt idx="59">
                  <c:v>32768</c:v>
                </c:pt>
                <c:pt idx="60">
                  <c:v>32768</c:v>
                </c:pt>
                <c:pt idx="61">
                  <c:v>31936</c:v>
                </c:pt>
                <c:pt idx="62">
                  <c:v>31936</c:v>
                </c:pt>
                <c:pt idx="63">
                  <c:v>31872</c:v>
                </c:pt>
                <c:pt idx="64">
                  <c:v>31936</c:v>
                </c:pt>
                <c:pt idx="65">
                  <c:v>31296</c:v>
                </c:pt>
                <c:pt idx="66">
                  <c:v>33856</c:v>
                </c:pt>
                <c:pt idx="67">
                  <c:v>33856</c:v>
                </c:pt>
                <c:pt idx="68">
                  <c:v>31616</c:v>
                </c:pt>
                <c:pt idx="69">
                  <c:v>31616</c:v>
                </c:pt>
                <c:pt idx="70">
                  <c:v>30592</c:v>
                </c:pt>
                <c:pt idx="71">
                  <c:v>29440</c:v>
                </c:pt>
                <c:pt idx="72">
                  <c:v>26752</c:v>
                </c:pt>
                <c:pt idx="73">
                  <c:v>25280</c:v>
                </c:pt>
                <c:pt idx="74">
                  <c:v>17600</c:v>
                </c:pt>
                <c:pt idx="75">
                  <c:v>15232</c:v>
                </c:pt>
                <c:pt idx="76">
                  <c:v>11520</c:v>
                </c:pt>
                <c:pt idx="77">
                  <c:v>9280</c:v>
                </c:pt>
                <c:pt idx="78">
                  <c:v>8640</c:v>
                </c:pt>
                <c:pt idx="79">
                  <c:v>8192</c:v>
                </c:pt>
                <c:pt idx="80">
                  <c:v>5376</c:v>
                </c:pt>
                <c:pt idx="81">
                  <c:v>5376</c:v>
                </c:pt>
                <c:pt idx="82">
                  <c:v>4736</c:v>
                </c:pt>
                <c:pt idx="83">
                  <c:v>3712</c:v>
                </c:pt>
                <c:pt idx="84">
                  <c:v>3072</c:v>
                </c:pt>
                <c:pt idx="85">
                  <c:v>3072</c:v>
                </c:pt>
                <c:pt idx="86">
                  <c:v>3072</c:v>
                </c:pt>
                <c:pt idx="87">
                  <c:v>3776</c:v>
                </c:pt>
                <c:pt idx="88">
                  <c:v>4096</c:v>
                </c:pt>
                <c:pt idx="89">
                  <c:v>4224</c:v>
                </c:pt>
                <c:pt idx="90">
                  <c:v>3712</c:v>
                </c:pt>
                <c:pt idx="91">
                  <c:v>3488</c:v>
                </c:pt>
                <c:pt idx="92">
                  <c:v>3328</c:v>
                </c:pt>
                <c:pt idx="93">
                  <c:v>2208</c:v>
                </c:pt>
                <c:pt idx="94">
                  <c:v>2208</c:v>
                </c:pt>
                <c:pt idx="95">
                  <c:v>928</c:v>
                </c:pt>
                <c:pt idx="96">
                  <c:v>992</c:v>
                </c:pt>
                <c:pt idx="97">
                  <c:v>1248</c:v>
                </c:pt>
                <c:pt idx="98">
                  <c:v>1216</c:v>
                </c:pt>
                <c:pt idx="99">
                  <c:v>992</c:v>
                </c:pt>
                <c:pt idx="100">
                  <c:v>1056</c:v>
                </c:pt>
                <c:pt idx="101">
                  <c:v>992</c:v>
                </c:pt>
                <c:pt idx="102">
                  <c:v>1184</c:v>
                </c:pt>
                <c:pt idx="103">
                  <c:v>864</c:v>
                </c:pt>
                <c:pt idx="104">
                  <c:v>864</c:v>
                </c:pt>
                <c:pt idx="105">
                  <c:v>1472</c:v>
                </c:pt>
                <c:pt idx="106">
                  <c:v>864</c:v>
                </c:pt>
                <c:pt idx="107">
                  <c:v>1279.8399999999999</c:v>
                </c:pt>
                <c:pt idx="108">
                  <c:v>1279.8399999999999</c:v>
                </c:pt>
                <c:pt idx="109">
                  <c:v>879.84</c:v>
                </c:pt>
                <c:pt idx="110">
                  <c:v>799.92</c:v>
                </c:pt>
                <c:pt idx="111">
                  <c:v>889.12</c:v>
                </c:pt>
                <c:pt idx="112">
                  <c:v>1063.8399999999999</c:v>
                </c:pt>
                <c:pt idx="113">
                  <c:v>1367.92</c:v>
                </c:pt>
                <c:pt idx="114">
                  <c:v>2404.7199999999998</c:v>
                </c:pt>
                <c:pt idx="115">
                  <c:v>1598.24</c:v>
                </c:pt>
                <c:pt idx="116">
                  <c:v>1511.84</c:v>
                </c:pt>
                <c:pt idx="117">
                  <c:v>1104</c:v>
                </c:pt>
                <c:pt idx="118">
                  <c:v>863.84</c:v>
                </c:pt>
                <c:pt idx="119">
                  <c:v>712</c:v>
                </c:pt>
                <c:pt idx="120">
                  <c:v>921.44</c:v>
                </c:pt>
                <c:pt idx="121">
                  <c:v>792</c:v>
                </c:pt>
                <c:pt idx="122">
                  <c:v>863.84</c:v>
                </c:pt>
                <c:pt idx="123">
                  <c:v>1094.24</c:v>
                </c:pt>
                <c:pt idx="124">
                  <c:v>1151.8399999999999</c:v>
                </c:pt>
                <c:pt idx="125">
                  <c:v>1151.8399999999999</c:v>
                </c:pt>
                <c:pt idx="126">
                  <c:v>921.44</c:v>
                </c:pt>
                <c:pt idx="127">
                  <c:v>763.04</c:v>
                </c:pt>
                <c:pt idx="128">
                  <c:v>475.12</c:v>
                </c:pt>
                <c:pt idx="129">
                  <c:v>475.12</c:v>
                </c:pt>
                <c:pt idx="130">
                  <c:v>392</c:v>
                </c:pt>
                <c:pt idx="131">
                  <c:v>395.92</c:v>
                </c:pt>
                <c:pt idx="132">
                  <c:v>312</c:v>
                </c:pt>
                <c:pt idx="133">
                  <c:v>359.96</c:v>
                </c:pt>
                <c:pt idx="134">
                  <c:v>276</c:v>
                </c:pt>
                <c:pt idx="135">
                  <c:v>196</c:v>
                </c:pt>
                <c:pt idx="136">
                  <c:v>196</c:v>
                </c:pt>
                <c:pt idx="137">
                  <c:v>172.72</c:v>
                </c:pt>
                <c:pt idx="138">
                  <c:v>151.12</c:v>
                </c:pt>
                <c:pt idx="139">
                  <c:v>136.76</c:v>
                </c:pt>
                <c:pt idx="140">
                  <c:v>212.36</c:v>
                </c:pt>
                <c:pt idx="141">
                  <c:v>198</c:v>
                </c:pt>
                <c:pt idx="142">
                  <c:v>198</c:v>
                </c:pt>
                <c:pt idx="143">
                  <c:v>338.32</c:v>
                </c:pt>
                <c:pt idx="144">
                  <c:v>197.96</c:v>
                </c:pt>
                <c:pt idx="145">
                  <c:v>197.96</c:v>
                </c:pt>
                <c:pt idx="146">
                  <c:v>180</c:v>
                </c:pt>
                <c:pt idx="147">
                  <c:v>78</c:v>
                </c:pt>
                <c:pt idx="148">
                  <c:v>131.97999999999999</c:v>
                </c:pt>
                <c:pt idx="149">
                  <c:v>145.97999999999999</c:v>
                </c:pt>
                <c:pt idx="150">
                  <c:v>151.97999999999999</c:v>
                </c:pt>
                <c:pt idx="151">
                  <c:v>163.98</c:v>
                </c:pt>
                <c:pt idx="152">
                  <c:v>169.98</c:v>
                </c:pt>
                <c:pt idx="153">
                  <c:v>178</c:v>
                </c:pt>
                <c:pt idx="154">
                  <c:v>152</c:v>
                </c:pt>
                <c:pt idx="155">
                  <c:v>150</c:v>
                </c:pt>
                <c:pt idx="156">
                  <c:v>160</c:v>
                </c:pt>
                <c:pt idx="157">
                  <c:v>208</c:v>
                </c:pt>
                <c:pt idx="158">
                  <c:v>180</c:v>
                </c:pt>
                <c:pt idx="159">
                  <c:v>189</c:v>
                </c:pt>
                <c:pt idx="160">
                  <c:v>153</c:v>
                </c:pt>
                <c:pt idx="161">
                  <c:v>119</c:v>
                </c:pt>
                <c:pt idx="162">
                  <c:v>189</c:v>
                </c:pt>
                <c:pt idx="163">
                  <c:v>114.905</c:v>
                </c:pt>
                <c:pt idx="164">
                  <c:v>74.495000000000005</c:v>
                </c:pt>
                <c:pt idx="165">
                  <c:v>83.99</c:v>
                </c:pt>
                <c:pt idx="166">
                  <c:v>74.995000000000005</c:v>
                </c:pt>
                <c:pt idx="167">
                  <c:v>89.99</c:v>
                </c:pt>
                <c:pt idx="168">
                  <c:v>99.995000000000005</c:v>
                </c:pt>
                <c:pt idx="169">
                  <c:v>93.98</c:v>
                </c:pt>
                <c:pt idx="170">
                  <c:v>83.98</c:v>
                </c:pt>
                <c:pt idx="171">
                  <c:v>79.98</c:v>
                </c:pt>
                <c:pt idx="172">
                  <c:v>67.489999999999995</c:v>
                </c:pt>
                <c:pt idx="173">
                  <c:v>47.494999999999997</c:v>
                </c:pt>
                <c:pt idx="174">
                  <c:v>39.49</c:v>
                </c:pt>
                <c:pt idx="175">
                  <c:v>35.99</c:v>
                </c:pt>
                <c:pt idx="176">
                  <c:v>32.99</c:v>
                </c:pt>
                <c:pt idx="177">
                  <c:v>24.99</c:v>
                </c:pt>
                <c:pt idx="178">
                  <c:v>24.975000000000001</c:v>
                </c:pt>
                <c:pt idx="179">
                  <c:v>23.747499999999999</c:v>
                </c:pt>
                <c:pt idx="180">
                  <c:v>22.495000000000001</c:v>
                </c:pt>
                <c:pt idx="181">
                  <c:v>22.495000000000001</c:v>
                </c:pt>
                <c:pt idx="182">
                  <c:v>21.245000000000001</c:v>
                </c:pt>
                <c:pt idx="183">
                  <c:v>17.995000000000001</c:v>
                </c:pt>
                <c:pt idx="184">
                  <c:v>14.994999999999999</c:v>
                </c:pt>
                <c:pt idx="185">
                  <c:v>11.2475</c:v>
                </c:pt>
                <c:pt idx="186">
                  <c:v>9.9975000000000005</c:v>
                </c:pt>
                <c:pt idx="187">
                  <c:v>9.9975000000000005</c:v>
                </c:pt>
                <c:pt idx="188">
                  <c:v>10.994999999999999</c:v>
                </c:pt>
                <c:pt idx="189">
                  <c:v>10.7475</c:v>
                </c:pt>
                <c:pt idx="190">
                  <c:v>11.7475</c:v>
                </c:pt>
                <c:pt idx="191">
                  <c:v>11.2475</c:v>
                </c:pt>
                <c:pt idx="192">
                  <c:v>12.9975</c:v>
                </c:pt>
                <c:pt idx="193">
                  <c:v>18.747499999999999</c:v>
                </c:pt>
                <c:pt idx="194">
                  <c:v>20.995000000000001</c:v>
                </c:pt>
                <c:pt idx="195">
                  <c:v>19.497499999999999</c:v>
                </c:pt>
                <c:pt idx="196">
                  <c:v>20.695</c:v>
                </c:pt>
                <c:pt idx="197">
                  <c:v>19.995000000000001</c:v>
                </c:pt>
                <c:pt idx="198">
                  <c:v>24.745000000000001</c:v>
                </c:pt>
                <c:pt idx="199">
                  <c:v>21.495000000000001</c:v>
                </c:pt>
                <c:pt idx="200">
                  <c:v>22.497499999999999</c:v>
                </c:pt>
                <c:pt idx="201">
                  <c:v>17.497499999999999</c:v>
                </c:pt>
                <c:pt idx="202">
                  <c:v>14.9975</c:v>
                </c:pt>
                <c:pt idx="203">
                  <c:v>12.498749999999999</c:v>
                </c:pt>
              </c:numCache>
            </c:numRef>
          </c:val>
          <c:smooth val="1"/>
        </c:ser>
        <c:dLbls>
          <c:showLegendKey val="0"/>
          <c:showVal val="0"/>
          <c:showCatName val="0"/>
          <c:showSerName val="0"/>
          <c:showPercent val="0"/>
          <c:showBubbleSize val="0"/>
        </c:dLbls>
        <c:smooth val="0"/>
        <c:axId val="1508730816"/>
        <c:axId val="1508731904"/>
      </c:lineChart>
      <c:catAx>
        <c:axId val="150873081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5400000" spcFirstLastPara="1" vertOverflow="ellipsis"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508731904"/>
        <c:crosses val="autoZero"/>
        <c:auto val="1"/>
        <c:lblAlgn val="ctr"/>
        <c:lblOffset val="100"/>
        <c:tickLblSkip val="10"/>
        <c:tickMarkSkip val="10"/>
        <c:noMultiLvlLbl val="0"/>
      </c:catAx>
      <c:valAx>
        <c:axId val="1508731904"/>
        <c:scaling>
          <c:logBase val="10"/>
          <c:orientation val="minMax"/>
          <c:min val="1"/>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a:t>US$/GB</a:t>
                </a:r>
              </a:p>
            </c:rich>
          </c:tx>
          <c:layout/>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50873081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withinLinearReversed" id="23">
  <a:schemeClr val="accent3"/>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3_3">
  <dgm:title val=""/>
  <dgm:desc val=""/>
  <dgm:catLst>
    <dgm:cat type="accent3" pri="11300"/>
  </dgm:catLst>
  <dgm:styleLbl name="node0">
    <dgm:fillClrLst meth="repeat">
      <a:schemeClr val="accent3">
        <a:shade val="80000"/>
      </a:schemeClr>
    </dgm:fillClrLst>
    <dgm:linClrLst meth="repeat">
      <a:schemeClr val="lt1"/>
    </dgm:linClrLst>
    <dgm:effectClrLst/>
    <dgm:txLinClrLst/>
    <dgm:txFillClrLst/>
    <dgm:txEffectClrLst/>
  </dgm:styleLbl>
  <dgm:styleLbl name="node1">
    <dgm:fillClrLst>
      <a:schemeClr val="accent3">
        <a:shade val="80000"/>
      </a:schemeClr>
      <a:schemeClr val="accent3">
        <a:tint val="70000"/>
      </a:schemeClr>
    </dgm:fillClrLst>
    <dgm:linClrLst meth="repeat">
      <a:schemeClr val="lt1"/>
    </dgm:linClrLst>
    <dgm:effectClrLst/>
    <dgm:txLinClrLst/>
    <dgm:txFillClrLst/>
    <dgm:txEffectClrLst/>
  </dgm:styleLbl>
  <dgm:styleLbl name="alignNode1">
    <dgm:fillClrLst>
      <a:schemeClr val="accent3">
        <a:shade val="80000"/>
      </a:schemeClr>
      <a:schemeClr val="accent3">
        <a:tint val="70000"/>
      </a:schemeClr>
    </dgm:fillClrLst>
    <dgm:linClrLst>
      <a:schemeClr val="accent3">
        <a:shade val="80000"/>
      </a:schemeClr>
      <a:schemeClr val="accent3">
        <a:tint val="70000"/>
      </a:schemeClr>
    </dgm:linClrLst>
    <dgm:effectClrLst/>
    <dgm:txLinClrLst/>
    <dgm:txFillClrLst/>
    <dgm:txEffectClrLst/>
  </dgm:styleLbl>
  <dgm:styleLbl name="lnNode1">
    <dgm:fillClrLst>
      <a:schemeClr val="accent3">
        <a:shade val="80000"/>
      </a:schemeClr>
      <a:schemeClr val="accent3">
        <a:tint val="7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tint val="70000"/>
        <a:alpha val="50000"/>
      </a:schemeClr>
    </dgm:fillClrLst>
    <dgm:linClrLst meth="repeat">
      <a:schemeClr val="lt1"/>
    </dgm:linClrLst>
    <dgm:effectClrLst/>
    <dgm:txLinClrLst/>
    <dgm:txFillClrLst/>
    <dgm:txEffectClrLst/>
  </dgm:styleLbl>
  <dgm:styleLbl name="node2">
    <dgm:fillClrLst>
      <a:schemeClr val="accent3">
        <a:tint val="99000"/>
      </a:schemeClr>
    </dgm:fillClrLst>
    <dgm:linClrLst meth="repeat">
      <a:schemeClr val="lt1"/>
    </dgm:linClrLst>
    <dgm:effectClrLst/>
    <dgm:txLinClrLst/>
    <dgm:txFillClrLst/>
    <dgm:txEffectClrLst/>
  </dgm:styleLbl>
  <dgm:styleLbl name="node3">
    <dgm:fillClrLst>
      <a:schemeClr val="accent3">
        <a:tint val="80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dgm:txEffectClrLst/>
  </dgm:styleLbl>
  <dgm:styleLbl name="f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b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sibTrans1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9000"/>
      </a:schemeClr>
    </dgm:fillClrLst>
    <dgm:linClrLst meth="repeat">
      <a:schemeClr val="lt1"/>
    </dgm:linClrLst>
    <dgm:effectClrLst/>
    <dgm:txLinClrLst/>
    <dgm:txFillClrLst/>
    <dgm:txEffectClrLst/>
  </dgm:styleLbl>
  <dgm:styleLbl name="asst3">
    <dgm:fillClrLst>
      <a:schemeClr val="accent3">
        <a:tint val="80000"/>
      </a:schemeClr>
    </dgm:fillClrLst>
    <dgm:linClrLst meth="repeat">
      <a:schemeClr val="lt1"/>
    </dgm:linClrLst>
    <dgm:effectClrLst/>
    <dgm:txLinClrLst/>
    <dgm:txFillClrLst/>
    <dgm:txEffectClrLst/>
  </dgm:styleLbl>
  <dgm:styleLbl name="asst4">
    <dgm:fillClrLst>
      <a:schemeClr val="accent3">
        <a:tint val="7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lt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9000"/>
      </a:schemeClr>
    </dgm:fillClrLst>
    <dgm:linClrLst meth="repeat">
      <a:schemeClr val="accent3">
        <a:tint val="99000"/>
      </a:schemeClr>
    </dgm:linClrLst>
    <dgm:effectClrLst/>
    <dgm:txLinClrLst/>
    <dgm:txFillClrLst meth="repeat">
      <a:schemeClr val="tx1"/>
    </dgm:txFillClrLst>
    <dgm:txEffectClrLst/>
  </dgm:styleLbl>
  <dgm:styleLbl name="parChTrans1D3">
    <dgm:fillClrLst meth="repeat">
      <a:schemeClr val="accent3">
        <a:tint val="80000"/>
      </a:schemeClr>
    </dgm:fillClrLst>
    <dgm:linClrLst meth="repeat">
      <a:schemeClr val="accent3">
        <a:tint val="80000"/>
      </a:schemeClr>
    </dgm:linClrLst>
    <dgm:effectClrLst/>
    <dgm:txLinClrLst/>
    <dgm:txFillClrLst meth="repeat">
      <a:schemeClr val="tx1"/>
    </dgm:txFillClrLst>
    <dgm:txEffectClrLst/>
  </dgm:styleLbl>
  <dgm:styleLbl name="parChTrans1D4">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4">
  <dgm:title val=""/>
  <dgm:desc val=""/>
  <dgm:catLst>
    <dgm:cat type="accent3" pri="11400"/>
  </dgm:catLst>
  <dgm:styleLbl name="node0">
    <dgm:fillClrLst meth="cycle">
      <a:schemeClr val="accent3">
        <a:shade val="60000"/>
      </a:schemeClr>
    </dgm:fillClrLst>
    <dgm:linClrLst meth="repeat">
      <a:schemeClr val="lt1"/>
    </dgm:linClrLst>
    <dgm:effectClrLst/>
    <dgm:txLinClrLst/>
    <dgm:txFillClrLst/>
    <dgm:txEffectClrLst/>
  </dgm:styleLbl>
  <dgm:styleLbl name="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alignNode1">
    <dgm:fillClrLst meth="cycle">
      <a:schemeClr val="accent3">
        <a:shade val="50000"/>
      </a:schemeClr>
      <a:schemeClr val="accent3">
        <a:tint val="55000"/>
      </a:schemeClr>
    </dgm:fillClrLst>
    <dgm:linClrLst meth="cycle">
      <a:schemeClr val="accent3">
        <a:shade val="50000"/>
      </a:schemeClr>
      <a:schemeClr val="accent3">
        <a:tint val="55000"/>
      </a:schemeClr>
    </dgm:linClrLst>
    <dgm:effectClrLst/>
    <dgm:txLinClrLst/>
    <dgm:txFillClrLst/>
    <dgm:txEffectClrLst/>
  </dgm:styleLbl>
  <dgm:styleLbl name="ln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vennNode1">
    <dgm:fillClrLst meth="cycle">
      <a:schemeClr val="accent3">
        <a:shade val="80000"/>
        <a:alpha val="50000"/>
      </a:schemeClr>
      <a:schemeClr val="accent3">
        <a:tint val="50000"/>
        <a:alpha val="50000"/>
      </a:schemeClr>
    </dgm:fillClrLst>
    <dgm:linClrLst meth="repeat">
      <a:schemeClr val="lt1"/>
    </dgm:linClrLst>
    <dgm:effectClrLst/>
    <dgm:txLinClrLst/>
    <dgm:txFillClrLst/>
    <dgm:txEffectClrLst/>
  </dgm:styleLbl>
  <dgm:styleLbl name="node2">
    <dgm:fillClrLst>
      <a:schemeClr val="accent3">
        <a:shade val="80000"/>
      </a:schemeClr>
    </dgm:fillClrLst>
    <dgm:linClrLst meth="repeat">
      <a:schemeClr val="lt1"/>
    </dgm:linClrLst>
    <dgm:effectClrLst/>
    <dgm:txLinClrLst/>
    <dgm:txFillClrLst/>
    <dgm:txEffectClrLst/>
  </dgm:styleLbl>
  <dgm:styleLbl name="node3">
    <dgm:fillClrLst>
      <a:schemeClr val="accent3">
        <a:tint val="99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f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b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sibTrans1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0000"/>
      </a:schemeClr>
    </dgm:fillClrLst>
    <dgm:linClrLst meth="repeat">
      <a:schemeClr val="lt1"/>
    </dgm:linClrLst>
    <dgm:effectClrLst/>
    <dgm:txLinClrLst/>
    <dgm:txFillClrLst/>
    <dgm:txEffectClrLst/>
  </dgm:styleLbl>
  <dgm:styleLbl name="asst3">
    <dgm:fillClrLst>
      <a:schemeClr val="accent3">
        <a:tint val="70000"/>
      </a:schemeClr>
    </dgm:fillClrLst>
    <dgm:linClrLst meth="repeat">
      <a:schemeClr val="lt1"/>
    </dgm:linClrLst>
    <dgm:effectClrLst/>
    <dgm:txLinClrLst/>
    <dgm:txFillClrLst/>
    <dgm:txEffectClrLst/>
  </dgm:styleLbl>
  <dgm:styleLbl name="asst4">
    <dgm:fillClrLst>
      <a:schemeClr val="accent3">
        <a:tint val="5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align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bgAccFollowNode1">
    <dgm:fillClrLst meth="repeat">
      <a:schemeClr val="accent3">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55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3_4">
  <dgm:title val=""/>
  <dgm:desc val=""/>
  <dgm:catLst>
    <dgm:cat type="accent3" pri="11400"/>
  </dgm:catLst>
  <dgm:styleLbl name="node0">
    <dgm:fillClrLst meth="cycle">
      <a:schemeClr val="accent3">
        <a:shade val="60000"/>
      </a:schemeClr>
    </dgm:fillClrLst>
    <dgm:linClrLst meth="repeat">
      <a:schemeClr val="lt1"/>
    </dgm:linClrLst>
    <dgm:effectClrLst/>
    <dgm:txLinClrLst/>
    <dgm:txFillClrLst/>
    <dgm:txEffectClrLst/>
  </dgm:styleLbl>
  <dgm:styleLbl name="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alignNode1">
    <dgm:fillClrLst meth="cycle">
      <a:schemeClr val="accent3">
        <a:shade val="50000"/>
      </a:schemeClr>
      <a:schemeClr val="accent3">
        <a:tint val="55000"/>
      </a:schemeClr>
    </dgm:fillClrLst>
    <dgm:linClrLst meth="cycle">
      <a:schemeClr val="accent3">
        <a:shade val="50000"/>
      </a:schemeClr>
      <a:schemeClr val="accent3">
        <a:tint val="55000"/>
      </a:schemeClr>
    </dgm:linClrLst>
    <dgm:effectClrLst/>
    <dgm:txLinClrLst/>
    <dgm:txFillClrLst/>
    <dgm:txEffectClrLst/>
  </dgm:styleLbl>
  <dgm:styleLbl name="ln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vennNode1">
    <dgm:fillClrLst meth="cycle">
      <a:schemeClr val="accent3">
        <a:shade val="80000"/>
        <a:alpha val="50000"/>
      </a:schemeClr>
      <a:schemeClr val="accent3">
        <a:tint val="50000"/>
        <a:alpha val="50000"/>
      </a:schemeClr>
    </dgm:fillClrLst>
    <dgm:linClrLst meth="repeat">
      <a:schemeClr val="lt1"/>
    </dgm:linClrLst>
    <dgm:effectClrLst/>
    <dgm:txLinClrLst/>
    <dgm:txFillClrLst/>
    <dgm:txEffectClrLst/>
  </dgm:styleLbl>
  <dgm:styleLbl name="node2">
    <dgm:fillClrLst>
      <a:schemeClr val="accent3">
        <a:shade val="80000"/>
      </a:schemeClr>
    </dgm:fillClrLst>
    <dgm:linClrLst meth="repeat">
      <a:schemeClr val="lt1"/>
    </dgm:linClrLst>
    <dgm:effectClrLst/>
    <dgm:txLinClrLst/>
    <dgm:txFillClrLst/>
    <dgm:txEffectClrLst/>
  </dgm:styleLbl>
  <dgm:styleLbl name="node3">
    <dgm:fillClrLst>
      <a:schemeClr val="accent3">
        <a:tint val="99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f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b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sibTrans1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0000"/>
      </a:schemeClr>
    </dgm:fillClrLst>
    <dgm:linClrLst meth="repeat">
      <a:schemeClr val="lt1"/>
    </dgm:linClrLst>
    <dgm:effectClrLst/>
    <dgm:txLinClrLst/>
    <dgm:txFillClrLst/>
    <dgm:txEffectClrLst/>
  </dgm:styleLbl>
  <dgm:styleLbl name="asst3">
    <dgm:fillClrLst>
      <a:schemeClr val="accent3">
        <a:tint val="70000"/>
      </a:schemeClr>
    </dgm:fillClrLst>
    <dgm:linClrLst meth="repeat">
      <a:schemeClr val="lt1"/>
    </dgm:linClrLst>
    <dgm:effectClrLst/>
    <dgm:txLinClrLst/>
    <dgm:txFillClrLst/>
    <dgm:txEffectClrLst/>
  </dgm:styleLbl>
  <dgm:styleLbl name="asst4">
    <dgm:fillClrLst>
      <a:schemeClr val="accent3">
        <a:tint val="5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align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bgAccFollowNode1">
    <dgm:fillClrLst meth="repeat">
      <a:schemeClr val="accent3">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55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3_4">
  <dgm:title val=""/>
  <dgm:desc val=""/>
  <dgm:catLst>
    <dgm:cat type="accent3" pri="11400"/>
  </dgm:catLst>
  <dgm:styleLbl name="node0">
    <dgm:fillClrLst meth="cycle">
      <a:schemeClr val="accent3">
        <a:shade val="60000"/>
      </a:schemeClr>
    </dgm:fillClrLst>
    <dgm:linClrLst meth="repeat">
      <a:schemeClr val="lt1"/>
    </dgm:linClrLst>
    <dgm:effectClrLst/>
    <dgm:txLinClrLst/>
    <dgm:txFillClrLst/>
    <dgm:txEffectClrLst/>
  </dgm:styleLbl>
  <dgm:styleLbl name="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alignNode1">
    <dgm:fillClrLst meth="cycle">
      <a:schemeClr val="accent3">
        <a:shade val="50000"/>
      </a:schemeClr>
      <a:schemeClr val="accent3">
        <a:tint val="55000"/>
      </a:schemeClr>
    </dgm:fillClrLst>
    <dgm:linClrLst meth="cycle">
      <a:schemeClr val="accent3">
        <a:shade val="50000"/>
      </a:schemeClr>
      <a:schemeClr val="accent3">
        <a:tint val="55000"/>
      </a:schemeClr>
    </dgm:linClrLst>
    <dgm:effectClrLst/>
    <dgm:txLinClrLst/>
    <dgm:txFillClrLst/>
    <dgm:txEffectClrLst/>
  </dgm:styleLbl>
  <dgm:styleLbl name="ln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vennNode1">
    <dgm:fillClrLst meth="cycle">
      <a:schemeClr val="accent3">
        <a:shade val="80000"/>
        <a:alpha val="50000"/>
      </a:schemeClr>
      <a:schemeClr val="accent3">
        <a:tint val="50000"/>
        <a:alpha val="50000"/>
      </a:schemeClr>
    </dgm:fillClrLst>
    <dgm:linClrLst meth="repeat">
      <a:schemeClr val="lt1"/>
    </dgm:linClrLst>
    <dgm:effectClrLst/>
    <dgm:txLinClrLst/>
    <dgm:txFillClrLst/>
    <dgm:txEffectClrLst/>
  </dgm:styleLbl>
  <dgm:styleLbl name="node2">
    <dgm:fillClrLst>
      <a:schemeClr val="accent3">
        <a:shade val="80000"/>
      </a:schemeClr>
    </dgm:fillClrLst>
    <dgm:linClrLst meth="repeat">
      <a:schemeClr val="lt1"/>
    </dgm:linClrLst>
    <dgm:effectClrLst/>
    <dgm:txLinClrLst/>
    <dgm:txFillClrLst/>
    <dgm:txEffectClrLst/>
  </dgm:styleLbl>
  <dgm:styleLbl name="node3">
    <dgm:fillClrLst>
      <a:schemeClr val="accent3">
        <a:tint val="99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f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b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sibTrans1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0000"/>
      </a:schemeClr>
    </dgm:fillClrLst>
    <dgm:linClrLst meth="repeat">
      <a:schemeClr val="lt1"/>
    </dgm:linClrLst>
    <dgm:effectClrLst/>
    <dgm:txLinClrLst/>
    <dgm:txFillClrLst/>
    <dgm:txEffectClrLst/>
  </dgm:styleLbl>
  <dgm:styleLbl name="asst3">
    <dgm:fillClrLst>
      <a:schemeClr val="accent3">
        <a:tint val="70000"/>
      </a:schemeClr>
    </dgm:fillClrLst>
    <dgm:linClrLst meth="repeat">
      <a:schemeClr val="lt1"/>
    </dgm:linClrLst>
    <dgm:effectClrLst/>
    <dgm:txLinClrLst/>
    <dgm:txFillClrLst/>
    <dgm:txEffectClrLst/>
  </dgm:styleLbl>
  <dgm:styleLbl name="asst4">
    <dgm:fillClrLst>
      <a:schemeClr val="accent3">
        <a:tint val="5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align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bgAccFollowNode1">
    <dgm:fillClrLst meth="repeat">
      <a:schemeClr val="accent3">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55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3_4">
  <dgm:title val=""/>
  <dgm:desc val=""/>
  <dgm:catLst>
    <dgm:cat type="accent3" pri="11400"/>
  </dgm:catLst>
  <dgm:styleLbl name="node0">
    <dgm:fillClrLst meth="cycle">
      <a:schemeClr val="accent3">
        <a:shade val="60000"/>
      </a:schemeClr>
    </dgm:fillClrLst>
    <dgm:linClrLst meth="repeat">
      <a:schemeClr val="lt1"/>
    </dgm:linClrLst>
    <dgm:effectClrLst/>
    <dgm:txLinClrLst/>
    <dgm:txFillClrLst/>
    <dgm:txEffectClrLst/>
  </dgm:styleLbl>
  <dgm:styleLbl name="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alignNode1">
    <dgm:fillClrLst meth="cycle">
      <a:schemeClr val="accent3">
        <a:shade val="50000"/>
      </a:schemeClr>
      <a:schemeClr val="accent3">
        <a:tint val="55000"/>
      </a:schemeClr>
    </dgm:fillClrLst>
    <dgm:linClrLst meth="cycle">
      <a:schemeClr val="accent3">
        <a:shade val="50000"/>
      </a:schemeClr>
      <a:schemeClr val="accent3">
        <a:tint val="55000"/>
      </a:schemeClr>
    </dgm:linClrLst>
    <dgm:effectClrLst/>
    <dgm:txLinClrLst/>
    <dgm:txFillClrLst/>
    <dgm:txEffectClrLst/>
  </dgm:styleLbl>
  <dgm:styleLbl name="ln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vennNode1">
    <dgm:fillClrLst meth="cycle">
      <a:schemeClr val="accent3">
        <a:shade val="80000"/>
        <a:alpha val="50000"/>
      </a:schemeClr>
      <a:schemeClr val="accent3">
        <a:tint val="50000"/>
        <a:alpha val="50000"/>
      </a:schemeClr>
    </dgm:fillClrLst>
    <dgm:linClrLst meth="repeat">
      <a:schemeClr val="lt1"/>
    </dgm:linClrLst>
    <dgm:effectClrLst/>
    <dgm:txLinClrLst/>
    <dgm:txFillClrLst/>
    <dgm:txEffectClrLst/>
  </dgm:styleLbl>
  <dgm:styleLbl name="node2">
    <dgm:fillClrLst>
      <a:schemeClr val="accent3">
        <a:shade val="80000"/>
      </a:schemeClr>
    </dgm:fillClrLst>
    <dgm:linClrLst meth="repeat">
      <a:schemeClr val="lt1"/>
    </dgm:linClrLst>
    <dgm:effectClrLst/>
    <dgm:txLinClrLst/>
    <dgm:txFillClrLst/>
    <dgm:txEffectClrLst/>
  </dgm:styleLbl>
  <dgm:styleLbl name="node3">
    <dgm:fillClrLst>
      <a:schemeClr val="accent3">
        <a:tint val="99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f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b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sibTrans1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0000"/>
      </a:schemeClr>
    </dgm:fillClrLst>
    <dgm:linClrLst meth="repeat">
      <a:schemeClr val="lt1"/>
    </dgm:linClrLst>
    <dgm:effectClrLst/>
    <dgm:txLinClrLst/>
    <dgm:txFillClrLst/>
    <dgm:txEffectClrLst/>
  </dgm:styleLbl>
  <dgm:styleLbl name="asst3">
    <dgm:fillClrLst>
      <a:schemeClr val="accent3">
        <a:tint val="70000"/>
      </a:schemeClr>
    </dgm:fillClrLst>
    <dgm:linClrLst meth="repeat">
      <a:schemeClr val="lt1"/>
    </dgm:linClrLst>
    <dgm:effectClrLst/>
    <dgm:txLinClrLst/>
    <dgm:txFillClrLst/>
    <dgm:txEffectClrLst/>
  </dgm:styleLbl>
  <dgm:styleLbl name="asst4">
    <dgm:fillClrLst>
      <a:schemeClr val="accent3">
        <a:tint val="5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align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bgAccFollowNode1">
    <dgm:fillClrLst meth="repeat">
      <a:schemeClr val="accent3">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55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3_4">
  <dgm:title val=""/>
  <dgm:desc val=""/>
  <dgm:catLst>
    <dgm:cat type="accent3" pri="11400"/>
  </dgm:catLst>
  <dgm:styleLbl name="node0">
    <dgm:fillClrLst meth="cycle">
      <a:schemeClr val="accent3">
        <a:shade val="60000"/>
      </a:schemeClr>
    </dgm:fillClrLst>
    <dgm:linClrLst meth="repeat">
      <a:schemeClr val="lt1"/>
    </dgm:linClrLst>
    <dgm:effectClrLst/>
    <dgm:txLinClrLst/>
    <dgm:txFillClrLst/>
    <dgm:txEffectClrLst/>
  </dgm:styleLbl>
  <dgm:styleLbl name="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alignNode1">
    <dgm:fillClrLst meth="cycle">
      <a:schemeClr val="accent3">
        <a:shade val="50000"/>
      </a:schemeClr>
      <a:schemeClr val="accent3">
        <a:tint val="55000"/>
      </a:schemeClr>
    </dgm:fillClrLst>
    <dgm:linClrLst meth="cycle">
      <a:schemeClr val="accent3">
        <a:shade val="50000"/>
      </a:schemeClr>
      <a:schemeClr val="accent3">
        <a:tint val="55000"/>
      </a:schemeClr>
    </dgm:linClrLst>
    <dgm:effectClrLst/>
    <dgm:txLinClrLst/>
    <dgm:txFillClrLst/>
    <dgm:txEffectClrLst/>
  </dgm:styleLbl>
  <dgm:styleLbl name="ln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vennNode1">
    <dgm:fillClrLst meth="cycle">
      <a:schemeClr val="accent3">
        <a:shade val="80000"/>
        <a:alpha val="50000"/>
      </a:schemeClr>
      <a:schemeClr val="accent3">
        <a:tint val="50000"/>
        <a:alpha val="50000"/>
      </a:schemeClr>
    </dgm:fillClrLst>
    <dgm:linClrLst meth="repeat">
      <a:schemeClr val="lt1"/>
    </dgm:linClrLst>
    <dgm:effectClrLst/>
    <dgm:txLinClrLst/>
    <dgm:txFillClrLst/>
    <dgm:txEffectClrLst/>
  </dgm:styleLbl>
  <dgm:styleLbl name="node2">
    <dgm:fillClrLst>
      <a:schemeClr val="accent3">
        <a:shade val="80000"/>
      </a:schemeClr>
    </dgm:fillClrLst>
    <dgm:linClrLst meth="repeat">
      <a:schemeClr val="lt1"/>
    </dgm:linClrLst>
    <dgm:effectClrLst/>
    <dgm:txLinClrLst/>
    <dgm:txFillClrLst/>
    <dgm:txEffectClrLst/>
  </dgm:styleLbl>
  <dgm:styleLbl name="node3">
    <dgm:fillClrLst>
      <a:schemeClr val="accent3">
        <a:tint val="99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f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b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sibTrans1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0000"/>
      </a:schemeClr>
    </dgm:fillClrLst>
    <dgm:linClrLst meth="repeat">
      <a:schemeClr val="lt1"/>
    </dgm:linClrLst>
    <dgm:effectClrLst/>
    <dgm:txLinClrLst/>
    <dgm:txFillClrLst/>
    <dgm:txEffectClrLst/>
  </dgm:styleLbl>
  <dgm:styleLbl name="asst3">
    <dgm:fillClrLst>
      <a:schemeClr val="accent3">
        <a:tint val="70000"/>
      </a:schemeClr>
    </dgm:fillClrLst>
    <dgm:linClrLst meth="repeat">
      <a:schemeClr val="lt1"/>
    </dgm:linClrLst>
    <dgm:effectClrLst/>
    <dgm:txLinClrLst/>
    <dgm:txFillClrLst/>
    <dgm:txEffectClrLst/>
  </dgm:styleLbl>
  <dgm:styleLbl name="asst4">
    <dgm:fillClrLst>
      <a:schemeClr val="accent3">
        <a:tint val="5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align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bgAccFollowNode1">
    <dgm:fillClrLst meth="repeat">
      <a:schemeClr val="accent3">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55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9C01A8E-B87E-4B30-B757-24C3B92566F9}" type="doc">
      <dgm:prSet loTypeId="urn:microsoft.com/office/officeart/2005/8/layout/pyramid2" loCatId="pyramid" qsTypeId="urn:microsoft.com/office/officeart/2005/8/quickstyle/simple1" qsCatId="simple" csTypeId="urn:microsoft.com/office/officeart/2005/8/colors/accent3_3" csCatId="accent3" phldr="1"/>
      <dgm:spPr/>
    </dgm:pt>
    <dgm:pt modelId="{B5D1CC68-FF0C-4DC0-83C3-52A49E487630}">
      <dgm:prSet phldrT="[Text]"/>
      <dgm:spPr/>
      <dgm:t>
        <a:bodyPr/>
        <a:lstStyle/>
        <a:p>
          <a:r>
            <a:rPr lang="en-US" dirty="0" smtClean="0"/>
            <a:t>Procedures interpretation</a:t>
          </a:r>
          <a:endParaRPr lang="en-US" dirty="0"/>
        </a:p>
      </dgm:t>
    </dgm:pt>
    <dgm:pt modelId="{EF78A976-1330-41F6-9B82-B1731573BF8E}" type="parTrans" cxnId="{0BCFBEA6-0E47-4DB5-A700-19870A521C77}">
      <dgm:prSet/>
      <dgm:spPr/>
      <dgm:t>
        <a:bodyPr/>
        <a:lstStyle/>
        <a:p>
          <a:endParaRPr lang="en-US"/>
        </a:p>
      </dgm:t>
    </dgm:pt>
    <dgm:pt modelId="{8C3831F2-BACE-4E58-8F0B-BA69279A6EAF}" type="sibTrans" cxnId="{0BCFBEA6-0E47-4DB5-A700-19870A521C77}">
      <dgm:prSet/>
      <dgm:spPr/>
      <dgm:t>
        <a:bodyPr/>
        <a:lstStyle/>
        <a:p>
          <a:endParaRPr lang="en-US"/>
        </a:p>
      </dgm:t>
    </dgm:pt>
    <dgm:pt modelId="{8502A5E0-CE38-4DBD-A10D-B39CE438510D}">
      <dgm:prSet phldrT="[Text]"/>
      <dgm:spPr/>
      <dgm:t>
        <a:bodyPr/>
        <a:lstStyle/>
        <a:p>
          <a:r>
            <a:rPr lang="en-US" dirty="0" smtClean="0"/>
            <a:t>Latches</a:t>
          </a:r>
          <a:endParaRPr lang="en-US" dirty="0"/>
        </a:p>
      </dgm:t>
    </dgm:pt>
    <dgm:pt modelId="{6330E235-E38B-4A52-B5E9-BF52BC8F1CD8}" type="parTrans" cxnId="{EB9C2F52-6798-4186-AC50-3B720DA4AA88}">
      <dgm:prSet/>
      <dgm:spPr/>
      <dgm:t>
        <a:bodyPr/>
        <a:lstStyle/>
        <a:p>
          <a:endParaRPr lang="en-US"/>
        </a:p>
      </dgm:t>
    </dgm:pt>
    <dgm:pt modelId="{C58B9486-1C45-4D9C-B010-EC9CAA5DB077}" type="sibTrans" cxnId="{EB9C2F52-6798-4186-AC50-3B720DA4AA88}">
      <dgm:prSet/>
      <dgm:spPr/>
      <dgm:t>
        <a:bodyPr/>
        <a:lstStyle/>
        <a:p>
          <a:endParaRPr lang="en-US"/>
        </a:p>
      </dgm:t>
    </dgm:pt>
    <dgm:pt modelId="{6923DD84-2442-48F1-BE0E-F4CB99EC84E3}">
      <dgm:prSet phldrT="[Text]"/>
      <dgm:spPr/>
      <dgm:t>
        <a:bodyPr/>
        <a:lstStyle/>
        <a:p>
          <a:r>
            <a:rPr lang="en-US" dirty="0" smtClean="0"/>
            <a:t>Concurrency Locking</a:t>
          </a:r>
          <a:endParaRPr lang="en-US" dirty="0"/>
        </a:p>
      </dgm:t>
    </dgm:pt>
    <dgm:pt modelId="{5F8195D5-4249-45FB-A9E3-12BCCFF0C268}" type="parTrans" cxnId="{4FEE183B-9FEC-41CC-BD32-E8AB0AC6B447}">
      <dgm:prSet/>
      <dgm:spPr/>
      <dgm:t>
        <a:bodyPr/>
        <a:lstStyle/>
        <a:p>
          <a:endParaRPr lang="en-US"/>
        </a:p>
      </dgm:t>
    </dgm:pt>
    <dgm:pt modelId="{7C28DEAE-F076-4BAC-A98A-AB6271AF3C0B}" type="sibTrans" cxnId="{4FEE183B-9FEC-41CC-BD32-E8AB0AC6B447}">
      <dgm:prSet/>
      <dgm:spPr/>
      <dgm:t>
        <a:bodyPr/>
        <a:lstStyle/>
        <a:p>
          <a:endParaRPr lang="en-US"/>
        </a:p>
      </dgm:t>
    </dgm:pt>
    <dgm:pt modelId="{4E3E6154-80AB-4F03-820E-47D6B05694BE}">
      <dgm:prSet phldrT="[Text]"/>
      <dgm:spPr/>
      <dgm:t>
        <a:bodyPr/>
        <a:lstStyle/>
        <a:p>
          <a:r>
            <a:rPr lang="en-US" dirty="0" smtClean="0"/>
            <a:t>Disk IO</a:t>
          </a:r>
          <a:endParaRPr lang="en-US" dirty="0"/>
        </a:p>
      </dgm:t>
    </dgm:pt>
    <dgm:pt modelId="{61D07CF5-D05A-4C98-BBA7-D9F809CB81AB}" type="parTrans" cxnId="{50B6D692-0A43-4EB3-90C9-9D1AE2D5DE53}">
      <dgm:prSet/>
      <dgm:spPr/>
      <dgm:t>
        <a:bodyPr/>
        <a:lstStyle/>
        <a:p>
          <a:endParaRPr lang="en-US"/>
        </a:p>
      </dgm:t>
    </dgm:pt>
    <dgm:pt modelId="{87C0AD1B-D9CC-43F4-A87A-A03C60EE3D6D}" type="sibTrans" cxnId="{50B6D692-0A43-4EB3-90C9-9D1AE2D5DE53}">
      <dgm:prSet/>
      <dgm:spPr/>
      <dgm:t>
        <a:bodyPr/>
        <a:lstStyle/>
        <a:p>
          <a:endParaRPr lang="en-US"/>
        </a:p>
      </dgm:t>
    </dgm:pt>
    <dgm:pt modelId="{076FDC21-1BE2-40EB-8E91-3B4FBFF89002}">
      <dgm:prSet phldrT="[Text]"/>
      <dgm:spPr/>
      <dgm:t>
        <a:bodyPr/>
        <a:lstStyle/>
        <a:p>
          <a:r>
            <a:rPr lang="en-US" dirty="0" smtClean="0"/>
            <a:t>Logging</a:t>
          </a:r>
          <a:endParaRPr lang="en-US" dirty="0"/>
        </a:p>
      </dgm:t>
    </dgm:pt>
    <dgm:pt modelId="{32F0F336-F0A4-4A8E-B622-536065DD9718}" type="parTrans" cxnId="{BFACFDAC-EF66-4B22-BDBA-E2CF7B3FCA2C}">
      <dgm:prSet/>
      <dgm:spPr/>
      <dgm:t>
        <a:bodyPr/>
        <a:lstStyle/>
        <a:p>
          <a:endParaRPr lang="en-US"/>
        </a:p>
      </dgm:t>
    </dgm:pt>
    <dgm:pt modelId="{71682D53-66C1-4BBF-874D-52C68A75E057}" type="sibTrans" cxnId="{BFACFDAC-EF66-4B22-BDBA-E2CF7B3FCA2C}">
      <dgm:prSet/>
      <dgm:spPr/>
      <dgm:t>
        <a:bodyPr/>
        <a:lstStyle/>
        <a:p>
          <a:endParaRPr lang="en-US"/>
        </a:p>
      </dgm:t>
    </dgm:pt>
    <dgm:pt modelId="{913707B6-C1BE-4570-A4FD-9765EECDB0ED}" type="pres">
      <dgm:prSet presAssocID="{79C01A8E-B87E-4B30-B757-24C3B92566F9}" presName="compositeShape" presStyleCnt="0">
        <dgm:presLayoutVars>
          <dgm:dir/>
          <dgm:resizeHandles/>
        </dgm:presLayoutVars>
      </dgm:prSet>
      <dgm:spPr/>
    </dgm:pt>
    <dgm:pt modelId="{449FF7C2-7694-45A7-8F1B-A66C5759189F}" type="pres">
      <dgm:prSet presAssocID="{79C01A8E-B87E-4B30-B757-24C3B92566F9}" presName="pyramid" presStyleLbl="node1" presStyleIdx="0" presStyleCnt="1" custScaleX="149428"/>
      <dgm:spPr/>
    </dgm:pt>
    <dgm:pt modelId="{66190B68-27E6-4E58-94CE-6DFDA6AB0A51}" type="pres">
      <dgm:prSet presAssocID="{79C01A8E-B87E-4B30-B757-24C3B92566F9}" presName="theList" presStyleCnt="0"/>
      <dgm:spPr/>
    </dgm:pt>
    <dgm:pt modelId="{170D660D-AC91-4707-9C1B-193A0006E62D}" type="pres">
      <dgm:prSet presAssocID="{B5D1CC68-FF0C-4DC0-83C3-52A49E487630}" presName="aNode" presStyleLbl="fgAcc1" presStyleIdx="0" presStyleCnt="5" custLinFactY="4107" custLinFactNeighborX="3630" custLinFactNeighborY="100000">
        <dgm:presLayoutVars>
          <dgm:bulletEnabled val="1"/>
        </dgm:presLayoutVars>
      </dgm:prSet>
      <dgm:spPr/>
      <dgm:t>
        <a:bodyPr/>
        <a:lstStyle/>
        <a:p>
          <a:endParaRPr lang="en-US"/>
        </a:p>
      </dgm:t>
    </dgm:pt>
    <dgm:pt modelId="{B23486B5-E659-4930-8964-F421E8220BBA}" type="pres">
      <dgm:prSet presAssocID="{B5D1CC68-FF0C-4DC0-83C3-52A49E487630}" presName="aSpace" presStyleCnt="0"/>
      <dgm:spPr/>
    </dgm:pt>
    <dgm:pt modelId="{8BB438CC-35F8-4589-87D8-35842FD5966B}" type="pres">
      <dgm:prSet presAssocID="{076FDC21-1BE2-40EB-8E91-3B4FBFF89002}" presName="aNode" presStyleLbl="fgAcc1" presStyleIdx="1" presStyleCnt="5" custLinFactY="4107" custLinFactNeighborX="3630" custLinFactNeighborY="100000">
        <dgm:presLayoutVars>
          <dgm:bulletEnabled val="1"/>
        </dgm:presLayoutVars>
      </dgm:prSet>
      <dgm:spPr/>
      <dgm:t>
        <a:bodyPr/>
        <a:lstStyle/>
        <a:p>
          <a:endParaRPr lang="en-US"/>
        </a:p>
      </dgm:t>
    </dgm:pt>
    <dgm:pt modelId="{C518D2CD-76AC-4E60-9AB3-85C7F14D0316}" type="pres">
      <dgm:prSet presAssocID="{076FDC21-1BE2-40EB-8E91-3B4FBFF89002}" presName="aSpace" presStyleCnt="0"/>
      <dgm:spPr/>
    </dgm:pt>
    <dgm:pt modelId="{A94BDE1E-10ED-4321-AD33-230753251E1E}" type="pres">
      <dgm:prSet presAssocID="{8502A5E0-CE38-4DBD-A10D-B39CE438510D}" presName="aNode" presStyleLbl="fgAcc1" presStyleIdx="2" presStyleCnt="5" custLinFactY="4107" custLinFactNeighborX="3630" custLinFactNeighborY="100000">
        <dgm:presLayoutVars>
          <dgm:bulletEnabled val="1"/>
        </dgm:presLayoutVars>
      </dgm:prSet>
      <dgm:spPr/>
      <dgm:t>
        <a:bodyPr/>
        <a:lstStyle/>
        <a:p>
          <a:endParaRPr lang="en-US"/>
        </a:p>
      </dgm:t>
    </dgm:pt>
    <dgm:pt modelId="{8FA2E1B0-E8FD-47D9-9376-9B61C7B85ADE}" type="pres">
      <dgm:prSet presAssocID="{8502A5E0-CE38-4DBD-A10D-B39CE438510D}" presName="aSpace" presStyleCnt="0"/>
      <dgm:spPr/>
    </dgm:pt>
    <dgm:pt modelId="{1FBBF518-7EC3-4FE7-B43E-AF3F58492749}" type="pres">
      <dgm:prSet presAssocID="{6923DD84-2442-48F1-BE0E-F4CB99EC84E3}" presName="aNode" presStyleLbl="fgAcc1" presStyleIdx="3" presStyleCnt="5" custLinFactY="4107" custLinFactNeighborX="3630" custLinFactNeighborY="100000">
        <dgm:presLayoutVars>
          <dgm:bulletEnabled val="1"/>
        </dgm:presLayoutVars>
      </dgm:prSet>
      <dgm:spPr/>
      <dgm:t>
        <a:bodyPr/>
        <a:lstStyle/>
        <a:p>
          <a:endParaRPr lang="en-US"/>
        </a:p>
      </dgm:t>
    </dgm:pt>
    <dgm:pt modelId="{4F290EE4-B7A3-4578-BC03-DF8B6A007367}" type="pres">
      <dgm:prSet presAssocID="{6923DD84-2442-48F1-BE0E-F4CB99EC84E3}" presName="aSpace" presStyleCnt="0"/>
      <dgm:spPr/>
    </dgm:pt>
    <dgm:pt modelId="{1F2EB9BD-EBB8-44F3-AB83-5044DBFF615A}" type="pres">
      <dgm:prSet presAssocID="{4E3E6154-80AB-4F03-820E-47D6B05694BE}" presName="aNode" presStyleLbl="fgAcc1" presStyleIdx="4" presStyleCnt="5" custLinFactY="5767" custLinFactNeighborX="3269" custLinFactNeighborY="100000">
        <dgm:presLayoutVars>
          <dgm:bulletEnabled val="1"/>
        </dgm:presLayoutVars>
      </dgm:prSet>
      <dgm:spPr/>
      <dgm:t>
        <a:bodyPr/>
        <a:lstStyle/>
        <a:p>
          <a:endParaRPr lang="en-US"/>
        </a:p>
      </dgm:t>
    </dgm:pt>
    <dgm:pt modelId="{EC382810-B0FB-4207-A0C8-8D4F1BE34FA5}" type="pres">
      <dgm:prSet presAssocID="{4E3E6154-80AB-4F03-820E-47D6B05694BE}" presName="aSpace" presStyleCnt="0"/>
      <dgm:spPr/>
    </dgm:pt>
  </dgm:ptLst>
  <dgm:cxnLst>
    <dgm:cxn modelId="{9F71F00B-3BD9-4AEE-AF6C-552CEE82DAF2}" type="presOf" srcId="{4E3E6154-80AB-4F03-820E-47D6B05694BE}" destId="{1F2EB9BD-EBB8-44F3-AB83-5044DBFF615A}" srcOrd="0" destOrd="0" presId="urn:microsoft.com/office/officeart/2005/8/layout/pyramid2"/>
    <dgm:cxn modelId="{0BCFBEA6-0E47-4DB5-A700-19870A521C77}" srcId="{79C01A8E-B87E-4B30-B757-24C3B92566F9}" destId="{B5D1CC68-FF0C-4DC0-83C3-52A49E487630}" srcOrd="0" destOrd="0" parTransId="{EF78A976-1330-41F6-9B82-B1731573BF8E}" sibTransId="{8C3831F2-BACE-4E58-8F0B-BA69279A6EAF}"/>
    <dgm:cxn modelId="{FE68587F-8CA9-4796-8A93-C975F580C0B7}" type="presOf" srcId="{076FDC21-1BE2-40EB-8E91-3B4FBFF89002}" destId="{8BB438CC-35F8-4589-87D8-35842FD5966B}" srcOrd="0" destOrd="0" presId="urn:microsoft.com/office/officeart/2005/8/layout/pyramid2"/>
    <dgm:cxn modelId="{20282BED-5F7E-4EB5-9C9C-32B6D117AA0A}" type="presOf" srcId="{79C01A8E-B87E-4B30-B757-24C3B92566F9}" destId="{913707B6-C1BE-4570-A4FD-9765EECDB0ED}" srcOrd="0" destOrd="0" presId="urn:microsoft.com/office/officeart/2005/8/layout/pyramid2"/>
    <dgm:cxn modelId="{7A434603-F3F4-4343-B0C2-68E3613147E3}" type="presOf" srcId="{8502A5E0-CE38-4DBD-A10D-B39CE438510D}" destId="{A94BDE1E-10ED-4321-AD33-230753251E1E}" srcOrd="0" destOrd="0" presId="urn:microsoft.com/office/officeart/2005/8/layout/pyramid2"/>
    <dgm:cxn modelId="{7E2925A0-4E6C-4966-BD8D-A568A49BC580}" type="presOf" srcId="{B5D1CC68-FF0C-4DC0-83C3-52A49E487630}" destId="{170D660D-AC91-4707-9C1B-193A0006E62D}" srcOrd="0" destOrd="0" presId="urn:microsoft.com/office/officeart/2005/8/layout/pyramid2"/>
    <dgm:cxn modelId="{B873F28C-DA1F-41EC-9404-C1F3D4027E7F}" type="presOf" srcId="{6923DD84-2442-48F1-BE0E-F4CB99EC84E3}" destId="{1FBBF518-7EC3-4FE7-B43E-AF3F58492749}" srcOrd="0" destOrd="0" presId="urn:microsoft.com/office/officeart/2005/8/layout/pyramid2"/>
    <dgm:cxn modelId="{50B6D692-0A43-4EB3-90C9-9D1AE2D5DE53}" srcId="{79C01A8E-B87E-4B30-B757-24C3B92566F9}" destId="{4E3E6154-80AB-4F03-820E-47D6B05694BE}" srcOrd="4" destOrd="0" parTransId="{61D07CF5-D05A-4C98-BBA7-D9F809CB81AB}" sibTransId="{87C0AD1B-D9CC-43F4-A87A-A03C60EE3D6D}"/>
    <dgm:cxn modelId="{EB9C2F52-6798-4186-AC50-3B720DA4AA88}" srcId="{79C01A8E-B87E-4B30-B757-24C3B92566F9}" destId="{8502A5E0-CE38-4DBD-A10D-B39CE438510D}" srcOrd="2" destOrd="0" parTransId="{6330E235-E38B-4A52-B5E9-BF52BC8F1CD8}" sibTransId="{C58B9486-1C45-4D9C-B010-EC9CAA5DB077}"/>
    <dgm:cxn modelId="{BFACFDAC-EF66-4B22-BDBA-E2CF7B3FCA2C}" srcId="{79C01A8E-B87E-4B30-B757-24C3B92566F9}" destId="{076FDC21-1BE2-40EB-8E91-3B4FBFF89002}" srcOrd="1" destOrd="0" parTransId="{32F0F336-F0A4-4A8E-B622-536065DD9718}" sibTransId="{71682D53-66C1-4BBF-874D-52C68A75E057}"/>
    <dgm:cxn modelId="{4FEE183B-9FEC-41CC-BD32-E8AB0AC6B447}" srcId="{79C01A8E-B87E-4B30-B757-24C3B92566F9}" destId="{6923DD84-2442-48F1-BE0E-F4CB99EC84E3}" srcOrd="3" destOrd="0" parTransId="{5F8195D5-4249-45FB-A9E3-12BCCFF0C268}" sibTransId="{7C28DEAE-F076-4BAC-A98A-AB6271AF3C0B}"/>
    <dgm:cxn modelId="{629A3AC3-5E93-47FE-9574-C60F1B4C1F31}" type="presParOf" srcId="{913707B6-C1BE-4570-A4FD-9765EECDB0ED}" destId="{449FF7C2-7694-45A7-8F1B-A66C5759189F}" srcOrd="0" destOrd="0" presId="urn:microsoft.com/office/officeart/2005/8/layout/pyramid2"/>
    <dgm:cxn modelId="{FD6523AA-AE26-4429-9508-28801A4094E6}" type="presParOf" srcId="{913707B6-C1BE-4570-A4FD-9765EECDB0ED}" destId="{66190B68-27E6-4E58-94CE-6DFDA6AB0A51}" srcOrd="1" destOrd="0" presId="urn:microsoft.com/office/officeart/2005/8/layout/pyramid2"/>
    <dgm:cxn modelId="{37624AA9-C5E6-4502-A5DF-F1090B24FFB9}" type="presParOf" srcId="{66190B68-27E6-4E58-94CE-6DFDA6AB0A51}" destId="{170D660D-AC91-4707-9C1B-193A0006E62D}" srcOrd="0" destOrd="0" presId="urn:microsoft.com/office/officeart/2005/8/layout/pyramid2"/>
    <dgm:cxn modelId="{77D5A109-F3E6-4D81-A7C7-38465BECC45D}" type="presParOf" srcId="{66190B68-27E6-4E58-94CE-6DFDA6AB0A51}" destId="{B23486B5-E659-4930-8964-F421E8220BBA}" srcOrd="1" destOrd="0" presId="urn:microsoft.com/office/officeart/2005/8/layout/pyramid2"/>
    <dgm:cxn modelId="{23468E03-B954-4EE8-B762-A54C5B5AE460}" type="presParOf" srcId="{66190B68-27E6-4E58-94CE-6DFDA6AB0A51}" destId="{8BB438CC-35F8-4589-87D8-35842FD5966B}" srcOrd="2" destOrd="0" presId="urn:microsoft.com/office/officeart/2005/8/layout/pyramid2"/>
    <dgm:cxn modelId="{B19F3966-150B-49EF-BB7E-ACDFB1F4ACC5}" type="presParOf" srcId="{66190B68-27E6-4E58-94CE-6DFDA6AB0A51}" destId="{C518D2CD-76AC-4E60-9AB3-85C7F14D0316}" srcOrd="3" destOrd="0" presId="urn:microsoft.com/office/officeart/2005/8/layout/pyramid2"/>
    <dgm:cxn modelId="{9CA02777-D676-4B22-808D-4E5C3B6F9451}" type="presParOf" srcId="{66190B68-27E6-4E58-94CE-6DFDA6AB0A51}" destId="{A94BDE1E-10ED-4321-AD33-230753251E1E}" srcOrd="4" destOrd="0" presId="urn:microsoft.com/office/officeart/2005/8/layout/pyramid2"/>
    <dgm:cxn modelId="{AFB8BFE3-0CE1-4DB3-A8C3-4EF312BC481C}" type="presParOf" srcId="{66190B68-27E6-4E58-94CE-6DFDA6AB0A51}" destId="{8FA2E1B0-E8FD-47D9-9376-9B61C7B85ADE}" srcOrd="5" destOrd="0" presId="urn:microsoft.com/office/officeart/2005/8/layout/pyramid2"/>
    <dgm:cxn modelId="{7F575223-7A51-4105-9318-DB97259924C6}" type="presParOf" srcId="{66190B68-27E6-4E58-94CE-6DFDA6AB0A51}" destId="{1FBBF518-7EC3-4FE7-B43E-AF3F58492749}" srcOrd="6" destOrd="0" presId="urn:microsoft.com/office/officeart/2005/8/layout/pyramid2"/>
    <dgm:cxn modelId="{B88CDC4A-9B36-4F6A-9A80-9EEB8A36648B}" type="presParOf" srcId="{66190B68-27E6-4E58-94CE-6DFDA6AB0A51}" destId="{4F290EE4-B7A3-4578-BC03-DF8B6A007367}" srcOrd="7" destOrd="0" presId="urn:microsoft.com/office/officeart/2005/8/layout/pyramid2"/>
    <dgm:cxn modelId="{DC627BCF-14A7-489E-AD71-597F64D6AD89}" type="presParOf" srcId="{66190B68-27E6-4E58-94CE-6DFDA6AB0A51}" destId="{1F2EB9BD-EBB8-44F3-AB83-5044DBFF615A}" srcOrd="8" destOrd="0" presId="urn:microsoft.com/office/officeart/2005/8/layout/pyramid2"/>
    <dgm:cxn modelId="{A35DA06C-CAC2-4DC8-AE4F-A21DD340C273}" type="presParOf" srcId="{66190B68-27E6-4E58-94CE-6DFDA6AB0A51}" destId="{EC382810-B0FB-4207-A0C8-8D4F1BE34FA5}" srcOrd="9" destOrd="0" presId="urn:microsoft.com/office/officeart/2005/8/layout/pyramid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CEC55B3-835A-4EDD-B035-A5AFE8286809}" type="doc">
      <dgm:prSet loTypeId="urn:microsoft.com/office/officeart/2005/8/layout/hProcess7" loCatId="list" qsTypeId="urn:microsoft.com/office/officeart/2005/8/quickstyle/simple1" qsCatId="simple" csTypeId="urn:microsoft.com/office/officeart/2005/8/colors/accent3_4" csCatId="accent3" phldr="1"/>
      <dgm:spPr/>
      <dgm:t>
        <a:bodyPr/>
        <a:lstStyle/>
        <a:p>
          <a:endParaRPr lang="en-US"/>
        </a:p>
      </dgm:t>
    </dgm:pt>
    <dgm:pt modelId="{4F1D7086-A243-4F9E-B785-149BB41C17B4}">
      <dgm:prSet phldrT="[Text]"/>
      <dgm:spPr/>
      <dgm:t>
        <a:bodyPr/>
        <a:lstStyle/>
        <a:p>
          <a:r>
            <a:rPr lang="en-US" dirty="0" smtClean="0"/>
            <a:t>We want to reduce</a:t>
          </a:r>
          <a:endParaRPr lang="en-US" dirty="0"/>
        </a:p>
      </dgm:t>
    </dgm:pt>
    <dgm:pt modelId="{FC82642F-B606-472C-8A06-3A0C38C477DA}" type="parTrans" cxnId="{81F9C8F0-00EC-4021-9D71-059333401B47}">
      <dgm:prSet/>
      <dgm:spPr/>
      <dgm:t>
        <a:bodyPr/>
        <a:lstStyle/>
        <a:p>
          <a:endParaRPr lang="en-US"/>
        </a:p>
      </dgm:t>
    </dgm:pt>
    <dgm:pt modelId="{CF32E442-6EAD-4211-BF11-3A4BCD8C520C}" type="sibTrans" cxnId="{81F9C8F0-00EC-4021-9D71-059333401B47}">
      <dgm:prSet/>
      <dgm:spPr/>
      <dgm:t>
        <a:bodyPr/>
        <a:lstStyle/>
        <a:p>
          <a:endParaRPr lang="en-US"/>
        </a:p>
      </dgm:t>
    </dgm:pt>
    <dgm:pt modelId="{C07A0FCB-F3DB-4C26-8C65-15C06AB2A7DA}">
      <dgm:prSet phldrT="[Text]"/>
      <dgm:spPr/>
      <dgm:t>
        <a:bodyPr/>
        <a:lstStyle/>
        <a:p>
          <a:r>
            <a:rPr lang="en-US" dirty="0" smtClean="0"/>
            <a:t>Disk IO</a:t>
          </a:r>
          <a:endParaRPr lang="en-US" dirty="0"/>
        </a:p>
      </dgm:t>
    </dgm:pt>
    <dgm:pt modelId="{8E98DAC1-A9B7-40EC-9A06-9CCE8C574269}" type="parTrans" cxnId="{65C0F318-1CF0-4C99-82C2-095273D1A71F}">
      <dgm:prSet/>
      <dgm:spPr/>
      <dgm:t>
        <a:bodyPr/>
        <a:lstStyle/>
        <a:p>
          <a:endParaRPr lang="en-US"/>
        </a:p>
      </dgm:t>
    </dgm:pt>
    <dgm:pt modelId="{B3E57C14-6ED6-45D8-B9FB-B78B33A46215}" type="sibTrans" cxnId="{65C0F318-1CF0-4C99-82C2-095273D1A71F}">
      <dgm:prSet/>
      <dgm:spPr/>
      <dgm:t>
        <a:bodyPr/>
        <a:lstStyle/>
        <a:p>
          <a:endParaRPr lang="en-US"/>
        </a:p>
      </dgm:t>
    </dgm:pt>
    <dgm:pt modelId="{0323F2FE-4911-4999-A2A0-2A82C62831E6}">
      <dgm:prSet phldrT="[Text]"/>
      <dgm:spPr/>
      <dgm:t>
        <a:bodyPr/>
        <a:lstStyle/>
        <a:p>
          <a:r>
            <a:rPr lang="en-US" dirty="0" smtClean="0"/>
            <a:t>We can take advantage of</a:t>
          </a:r>
          <a:endParaRPr lang="en-US" dirty="0"/>
        </a:p>
      </dgm:t>
    </dgm:pt>
    <dgm:pt modelId="{975E4A7F-1037-4F65-B01E-BD5DA11508B1}" type="parTrans" cxnId="{F72D9416-95F1-4208-9E30-04F01BB82F41}">
      <dgm:prSet/>
      <dgm:spPr/>
      <dgm:t>
        <a:bodyPr/>
        <a:lstStyle/>
        <a:p>
          <a:endParaRPr lang="en-US"/>
        </a:p>
      </dgm:t>
    </dgm:pt>
    <dgm:pt modelId="{9730C5F1-D24E-4C81-83DF-F190A77A9F6C}" type="sibTrans" cxnId="{F72D9416-95F1-4208-9E30-04F01BB82F41}">
      <dgm:prSet/>
      <dgm:spPr/>
      <dgm:t>
        <a:bodyPr/>
        <a:lstStyle/>
        <a:p>
          <a:endParaRPr lang="en-US"/>
        </a:p>
      </dgm:t>
    </dgm:pt>
    <dgm:pt modelId="{584305A5-F255-4D7B-B9F2-7CF090C60836}">
      <dgm:prSet phldrT="[Text]"/>
      <dgm:spPr/>
      <dgm:t>
        <a:bodyPr/>
        <a:lstStyle/>
        <a:p>
          <a:r>
            <a:rPr lang="en-US" dirty="0" smtClean="0"/>
            <a:t>Low memory prices</a:t>
          </a:r>
          <a:endParaRPr lang="en-US" dirty="0"/>
        </a:p>
      </dgm:t>
    </dgm:pt>
    <dgm:pt modelId="{FC2FA078-890C-4C3A-8E82-7F5A1AFDC333}" type="parTrans" cxnId="{3744C43C-383F-4E95-904E-CEBD8042510B}">
      <dgm:prSet/>
      <dgm:spPr/>
      <dgm:t>
        <a:bodyPr/>
        <a:lstStyle/>
        <a:p>
          <a:endParaRPr lang="en-US"/>
        </a:p>
      </dgm:t>
    </dgm:pt>
    <dgm:pt modelId="{D14C669D-0F4F-4F8E-8864-C2EBD50403C5}" type="sibTrans" cxnId="{3744C43C-383F-4E95-904E-CEBD8042510B}">
      <dgm:prSet/>
      <dgm:spPr/>
      <dgm:t>
        <a:bodyPr/>
        <a:lstStyle/>
        <a:p>
          <a:endParaRPr lang="en-US"/>
        </a:p>
      </dgm:t>
    </dgm:pt>
    <dgm:pt modelId="{0FE0114C-878F-49E9-9C10-E4A49AC71E9B}">
      <dgm:prSet phldrT="[Text]"/>
      <dgm:spPr/>
      <dgm:t>
        <a:bodyPr/>
        <a:lstStyle/>
        <a:p>
          <a:r>
            <a:rPr lang="en-US" dirty="0" smtClean="0"/>
            <a:t>So we will</a:t>
          </a:r>
          <a:endParaRPr lang="en-US" dirty="0"/>
        </a:p>
      </dgm:t>
    </dgm:pt>
    <dgm:pt modelId="{E2734A71-6179-4E8C-9959-D048730817C9}" type="parTrans" cxnId="{948F62DA-3D6F-4CFA-8E8D-11E02C0B9A40}">
      <dgm:prSet/>
      <dgm:spPr/>
      <dgm:t>
        <a:bodyPr/>
        <a:lstStyle/>
        <a:p>
          <a:endParaRPr lang="en-US"/>
        </a:p>
      </dgm:t>
    </dgm:pt>
    <dgm:pt modelId="{F54B5DE3-24D8-47FA-A484-3671D35929F8}" type="sibTrans" cxnId="{948F62DA-3D6F-4CFA-8E8D-11E02C0B9A40}">
      <dgm:prSet/>
      <dgm:spPr/>
      <dgm:t>
        <a:bodyPr/>
        <a:lstStyle/>
        <a:p>
          <a:endParaRPr lang="en-US"/>
        </a:p>
      </dgm:t>
    </dgm:pt>
    <dgm:pt modelId="{B2774A3B-6853-4724-8629-9B74A34678FF}">
      <dgm:prSet phldrT="[Text]"/>
      <dgm:spPr/>
      <dgm:t>
        <a:bodyPr/>
        <a:lstStyle/>
        <a:p>
          <a:r>
            <a:rPr lang="en-US" dirty="0" smtClean="0"/>
            <a:t>Place all data in memory</a:t>
          </a:r>
          <a:br>
            <a:rPr lang="en-US" dirty="0" smtClean="0"/>
          </a:br>
          <a:r>
            <a:rPr lang="en-US" dirty="0" smtClean="0"/>
            <a:t>(</a:t>
          </a:r>
          <a:r>
            <a:rPr lang="he-IL" dirty="0" err="1" smtClean="0"/>
            <a:t>דאאא</a:t>
          </a:r>
          <a:r>
            <a:rPr lang="en-US" dirty="0" smtClean="0"/>
            <a:t>)</a:t>
          </a:r>
          <a:endParaRPr lang="en-US" dirty="0"/>
        </a:p>
      </dgm:t>
    </dgm:pt>
    <dgm:pt modelId="{EF8B7CD3-5D8B-47F2-B488-D91EBCF9DAEE}" type="parTrans" cxnId="{D342C929-FB1D-4BA3-88DA-695DC9450F89}">
      <dgm:prSet/>
      <dgm:spPr/>
      <dgm:t>
        <a:bodyPr/>
        <a:lstStyle/>
        <a:p>
          <a:endParaRPr lang="en-US"/>
        </a:p>
      </dgm:t>
    </dgm:pt>
    <dgm:pt modelId="{BE126678-E72F-4E56-834D-2060E3247512}" type="sibTrans" cxnId="{D342C929-FB1D-4BA3-88DA-695DC9450F89}">
      <dgm:prSet/>
      <dgm:spPr/>
      <dgm:t>
        <a:bodyPr/>
        <a:lstStyle/>
        <a:p>
          <a:endParaRPr lang="en-US"/>
        </a:p>
      </dgm:t>
    </dgm:pt>
    <dgm:pt modelId="{323107F5-F794-4139-9E9E-DA52A7EF0DC1}" type="pres">
      <dgm:prSet presAssocID="{FCEC55B3-835A-4EDD-B035-A5AFE8286809}" presName="Name0" presStyleCnt="0">
        <dgm:presLayoutVars>
          <dgm:dir/>
          <dgm:animLvl val="lvl"/>
          <dgm:resizeHandles val="exact"/>
        </dgm:presLayoutVars>
      </dgm:prSet>
      <dgm:spPr/>
      <dgm:t>
        <a:bodyPr/>
        <a:lstStyle/>
        <a:p>
          <a:endParaRPr lang="en-US"/>
        </a:p>
      </dgm:t>
    </dgm:pt>
    <dgm:pt modelId="{F477B024-B983-40FC-9E62-C82DFB6C6A9B}" type="pres">
      <dgm:prSet presAssocID="{4F1D7086-A243-4F9E-B785-149BB41C17B4}" presName="compositeNode" presStyleCnt="0">
        <dgm:presLayoutVars>
          <dgm:bulletEnabled val="1"/>
        </dgm:presLayoutVars>
      </dgm:prSet>
      <dgm:spPr/>
    </dgm:pt>
    <dgm:pt modelId="{2895C190-1508-4D6D-A435-DEAB91C93603}" type="pres">
      <dgm:prSet presAssocID="{4F1D7086-A243-4F9E-B785-149BB41C17B4}" presName="bgRect" presStyleLbl="node1" presStyleIdx="0" presStyleCnt="3"/>
      <dgm:spPr/>
      <dgm:t>
        <a:bodyPr/>
        <a:lstStyle/>
        <a:p>
          <a:endParaRPr lang="en-US"/>
        </a:p>
      </dgm:t>
    </dgm:pt>
    <dgm:pt modelId="{0C596775-9903-42FE-9162-C67317CB2668}" type="pres">
      <dgm:prSet presAssocID="{4F1D7086-A243-4F9E-B785-149BB41C17B4}" presName="parentNode" presStyleLbl="node1" presStyleIdx="0" presStyleCnt="3">
        <dgm:presLayoutVars>
          <dgm:chMax val="0"/>
          <dgm:bulletEnabled val="1"/>
        </dgm:presLayoutVars>
      </dgm:prSet>
      <dgm:spPr/>
      <dgm:t>
        <a:bodyPr/>
        <a:lstStyle/>
        <a:p>
          <a:endParaRPr lang="en-US"/>
        </a:p>
      </dgm:t>
    </dgm:pt>
    <dgm:pt modelId="{3B480108-F361-412A-A948-D19BAE164256}" type="pres">
      <dgm:prSet presAssocID="{4F1D7086-A243-4F9E-B785-149BB41C17B4}" presName="childNode" presStyleLbl="node1" presStyleIdx="0" presStyleCnt="3">
        <dgm:presLayoutVars>
          <dgm:bulletEnabled val="1"/>
        </dgm:presLayoutVars>
      </dgm:prSet>
      <dgm:spPr/>
      <dgm:t>
        <a:bodyPr/>
        <a:lstStyle/>
        <a:p>
          <a:endParaRPr lang="en-US"/>
        </a:p>
      </dgm:t>
    </dgm:pt>
    <dgm:pt modelId="{B6B1F274-F54E-4A32-A7F2-832998F34C1A}" type="pres">
      <dgm:prSet presAssocID="{CF32E442-6EAD-4211-BF11-3A4BCD8C520C}" presName="hSp" presStyleCnt="0"/>
      <dgm:spPr/>
    </dgm:pt>
    <dgm:pt modelId="{11BF7CC8-1098-427A-9F71-860C440B1796}" type="pres">
      <dgm:prSet presAssocID="{CF32E442-6EAD-4211-BF11-3A4BCD8C520C}" presName="vProcSp" presStyleCnt="0"/>
      <dgm:spPr/>
    </dgm:pt>
    <dgm:pt modelId="{E95E20B0-5CC6-4511-B600-69E800B53BCF}" type="pres">
      <dgm:prSet presAssocID="{CF32E442-6EAD-4211-BF11-3A4BCD8C520C}" presName="vSp1" presStyleCnt="0"/>
      <dgm:spPr/>
    </dgm:pt>
    <dgm:pt modelId="{3AF5C37B-1916-492C-8503-AB50D113817B}" type="pres">
      <dgm:prSet presAssocID="{CF32E442-6EAD-4211-BF11-3A4BCD8C520C}" presName="simulatedConn" presStyleLbl="solidFgAcc1" presStyleIdx="0" presStyleCnt="2"/>
      <dgm:spPr/>
    </dgm:pt>
    <dgm:pt modelId="{B7AA70B7-BACC-4F97-BBCF-099000496A29}" type="pres">
      <dgm:prSet presAssocID="{CF32E442-6EAD-4211-BF11-3A4BCD8C520C}" presName="vSp2" presStyleCnt="0"/>
      <dgm:spPr/>
    </dgm:pt>
    <dgm:pt modelId="{14E2D396-FF08-452F-9BB2-F50ACCB6E036}" type="pres">
      <dgm:prSet presAssocID="{CF32E442-6EAD-4211-BF11-3A4BCD8C520C}" presName="sibTrans" presStyleCnt="0"/>
      <dgm:spPr/>
    </dgm:pt>
    <dgm:pt modelId="{1662CEB9-55F6-47A7-B28C-83FC9499A976}" type="pres">
      <dgm:prSet presAssocID="{0323F2FE-4911-4999-A2A0-2A82C62831E6}" presName="compositeNode" presStyleCnt="0">
        <dgm:presLayoutVars>
          <dgm:bulletEnabled val="1"/>
        </dgm:presLayoutVars>
      </dgm:prSet>
      <dgm:spPr/>
    </dgm:pt>
    <dgm:pt modelId="{D6934823-5F56-43ED-BD1C-B03CC5294594}" type="pres">
      <dgm:prSet presAssocID="{0323F2FE-4911-4999-A2A0-2A82C62831E6}" presName="bgRect" presStyleLbl="node1" presStyleIdx="1" presStyleCnt="3"/>
      <dgm:spPr/>
      <dgm:t>
        <a:bodyPr/>
        <a:lstStyle/>
        <a:p>
          <a:endParaRPr lang="en-US"/>
        </a:p>
      </dgm:t>
    </dgm:pt>
    <dgm:pt modelId="{93B71118-583B-4FD4-A88E-972ADA54D75D}" type="pres">
      <dgm:prSet presAssocID="{0323F2FE-4911-4999-A2A0-2A82C62831E6}" presName="parentNode" presStyleLbl="node1" presStyleIdx="1" presStyleCnt="3">
        <dgm:presLayoutVars>
          <dgm:chMax val="0"/>
          <dgm:bulletEnabled val="1"/>
        </dgm:presLayoutVars>
      </dgm:prSet>
      <dgm:spPr/>
      <dgm:t>
        <a:bodyPr/>
        <a:lstStyle/>
        <a:p>
          <a:endParaRPr lang="en-US"/>
        </a:p>
      </dgm:t>
    </dgm:pt>
    <dgm:pt modelId="{6B02C618-9D22-4558-9428-A9B5E3225162}" type="pres">
      <dgm:prSet presAssocID="{0323F2FE-4911-4999-A2A0-2A82C62831E6}" presName="childNode" presStyleLbl="node1" presStyleIdx="1" presStyleCnt="3">
        <dgm:presLayoutVars>
          <dgm:bulletEnabled val="1"/>
        </dgm:presLayoutVars>
      </dgm:prSet>
      <dgm:spPr/>
      <dgm:t>
        <a:bodyPr/>
        <a:lstStyle/>
        <a:p>
          <a:endParaRPr lang="en-US"/>
        </a:p>
      </dgm:t>
    </dgm:pt>
    <dgm:pt modelId="{766C6576-6D7D-41C2-883E-7CA51E299CC2}" type="pres">
      <dgm:prSet presAssocID="{9730C5F1-D24E-4C81-83DF-F190A77A9F6C}" presName="hSp" presStyleCnt="0"/>
      <dgm:spPr/>
    </dgm:pt>
    <dgm:pt modelId="{3EC51AE7-A275-453A-A0B0-19B6196E14B8}" type="pres">
      <dgm:prSet presAssocID="{9730C5F1-D24E-4C81-83DF-F190A77A9F6C}" presName="vProcSp" presStyleCnt="0"/>
      <dgm:spPr/>
    </dgm:pt>
    <dgm:pt modelId="{DEB7C42E-9436-4165-BC4C-B11DCF94D6FD}" type="pres">
      <dgm:prSet presAssocID="{9730C5F1-D24E-4C81-83DF-F190A77A9F6C}" presName="vSp1" presStyleCnt="0"/>
      <dgm:spPr/>
    </dgm:pt>
    <dgm:pt modelId="{936143BF-4DC6-44EC-ACD2-2A357984EFB2}" type="pres">
      <dgm:prSet presAssocID="{9730C5F1-D24E-4C81-83DF-F190A77A9F6C}" presName="simulatedConn" presStyleLbl="solidFgAcc1" presStyleIdx="1" presStyleCnt="2"/>
      <dgm:spPr/>
    </dgm:pt>
    <dgm:pt modelId="{D393F8EE-07E4-4D63-B472-DFF0BCB233C5}" type="pres">
      <dgm:prSet presAssocID="{9730C5F1-D24E-4C81-83DF-F190A77A9F6C}" presName="vSp2" presStyleCnt="0"/>
      <dgm:spPr/>
    </dgm:pt>
    <dgm:pt modelId="{7818CC64-AE62-4242-96FD-11185612504A}" type="pres">
      <dgm:prSet presAssocID="{9730C5F1-D24E-4C81-83DF-F190A77A9F6C}" presName="sibTrans" presStyleCnt="0"/>
      <dgm:spPr/>
    </dgm:pt>
    <dgm:pt modelId="{2ED9B642-CAB5-40D0-96B0-F6226D05EA60}" type="pres">
      <dgm:prSet presAssocID="{0FE0114C-878F-49E9-9C10-E4A49AC71E9B}" presName="compositeNode" presStyleCnt="0">
        <dgm:presLayoutVars>
          <dgm:bulletEnabled val="1"/>
        </dgm:presLayoutVars>
      </dgm:prSet>
      <dgm:spPr/>
    </dgm:pt>
    <dgm:pt modelId="{E480DBF8-254E-48AA-A0A7-2EFEA4C37847}" type="pres">
      <dgm:prSet presAssocID="{0FE0114C-878F-49E9-9C10-E4A49AC71E9B}" presName="bgRect" presStyleLbl="node1" presStyleIdx="2" presStyleCnt="3"/>
      <dgm:spPr/>
      <dgm:t>
        <a:bodyPr/>
        <a:lstStyle/>
        <a:p>
          <a:endParaRPr lang="en-US"/>
        </a:p>
      </dgm:t>
    </dgm:pt>
    <dgm:pt modelId="{1C8D0824-5125-4A81-B456-24AA0C4F1F7F}" type="pres">
      <dgm:prSet presAssocID="{0FE0114C-878F-49E9-9C10-E4A49AC71E9B}" presName="parentNode" presStyleLbl="node1" presStyleIdx="2" presStyleCnt="3">
        <dgm:presLayoutVars>
          <dgm:chMax val="0"/>
          <dgm:bulletEnabled val="1"/>
        </dgm:presLayoutVars>
      </dgm:prSet>
      <dgm:spPr/>
      <dgm:t>
        <a:bodyPr/>
        <a:lstStyle/>
        <a:p>
          <a:endParaRPr lang="en-US"/>
        </a:p>
      </dgm:t>
    </dgm:pt>
    <dgm:pt modelId="{B59F722B-0452-4A60-BFD2-A103FC378614}" type="pres">
      <dgm:prSet presAssocID="{0FE0114C-878F-49E9-9C10-E4A49AC71E9B}" presName="childNode" presStyleLbl="node1" presStyleIdx="2" presStyleCnt="3">
        <dgm:presLayoutVars>
          <dgm:bulletEnabled val="1"/>
        </dgm:presLayoutVars>
      </dgm:prSet>
      <dgm:spPr/>
      <dgm:t>
        <a:bodyPr/>
        <a:lstStyle/>
        <a:p>
          <a:endParaRPr lang="en-US"/>
        </a:p>
      </dgm:t>
    </dgm:pt>
  </dgm:ptLst>
  <dgm:cxnLst>
    <dgm:cxn modelId="{948F62DA-3D6F-4CFA-8E8D-11E02C0B9A40}" srcId="{FCEC55B3-835A-4EDD-B035-A5AFE8286809}" destId="{0FE0114C-878F-49E9-9C10-E4A49AC71E9B}" srcOrd="2" destOrd="0" parTransId="{E2734A71-6179-4E8C-9959-D048730817C9}" sibTransId="{F54B5DE3-24D8-47FA-A484-3671D35929F8}"/>
    <dgm:cxn modelId="{65C0F318-1CF0-4C99-82C2-095273D1A71F}" srcId="{4F1D7086-A243-4F9E-B785-149BB41C17B4}" destId="{C07A0FCB-F3DB-4C26-8C65-15C06AB2A7DA}" srcOrd="0" destOrd="0" parTransId="{8E98DAC1-A9B7-40EC-9A06-9CCE8C574269}" sibTransId="{B3E57C14-6ED6-45D8-B9FB-B78B33A46215}"/>
    <dgm:cxn modelId="{EE5461E4-EE02-45D2-BBD5-1A7F11E4EE4A}" type="presOf" srcId="{0323F2FE-4911-4999-A2A0-2A82C62831E6}" destId="{93B71118-583B-4FD4-A88E-972ADA54D75D}" srcOrd="1" destOrd="0" presId="urn:microsoft.com/office/officeart/2005/8/layout/hProcess7"/>
    <dgm:cxn modelId="{3744C43C-383F-4E95-904E-CEBD8042510B}" srcId="{0323F2FE-4911-4999-A2A0-2A82C62831E6}" destId="{584305A5-F255-4D7B-B9F2-7CF090C60836}" srcOrd="0" destOrd="0" parTransId="{FC2FA078-890C-4C3A-8E82-7F5A1AFDC333}" sibTransId="{D14C669D-0F4F-4F8E-8864-C2EBD50403C5}"/>
    <dgm:cxn modelId="{5D13684C-4199-4DE3-90DC-FE9A0A791F9C}" type="presOf" srcId="{0FE0114C-878F-49E9-9C10-E4A49AC71E9B}" destId="{1C8D0824-5125-4A81-B456-24AA0C4F1F7F}" srcOrd="1" destOrd="0" presId="urn:microsoft.com/office/officeart/2005/8/layout/hProcess7"/>
    <dgm:cxn modelId="{81F9C8F0-00EC-4021-9D71-059333401B47}" srcId="{FCEC55B3-835A-4EDD-B035-A5AFE8286809}" destId="{4F1D7086-A243-4F9E-B785-149BB41C17B4}" srcOrd="0" destOrd="0" parTransId="{FC82642F-B606-472C-8A06-3A0C38C477DA}" sibTransId="{CF32E442-6EAD-4211-BF11-3A4BCD8C520C}"/>
    <dgm:cxn modelId="{D342C929-FB1D-4BA3-88DA-695DC9450F89}" srcId="{0FE0114C-878F-49E9-9C10-E4A49AC71E9B}" destId="{B2774A3B-6853-4724-8629-9B74A34678FF}" srcOrd="0" destOrd="0" parTransId="{EF8B7CD3-5D8B-47F2-B488-D91EBCF9DAEE}" sibTransId="{BE126678-E72F-4E56-834D-2060E3247512}"/>
    <dgm:cxn modelId="{2AE259EE-26ED-4440-89EC-1ABAA9B41AF5}" type="presOf" srcId="{C07A0FCB-F3DB-4C26-8C65-15C06AB2A7DA}" destId="{3B480108-F361-412A-A948-D19BAE164256}" srcOrd="0" destOrd="0" presId="urn:microsoft.com/office/officeart/2005/8/layout/hProcess7"/>
    <dgm:cxn modelId="{0384646F-C2A4-41BE-9B99-CB025C6C860A}" type="presOf" srcId="{584305A5-F255-4D7B-B9F2-7CF090C60836}" destId="{6B02C618-9D22-4558-9428-A9B5E3225162}" srcOrd="0" destOrd="0" presId="urn:microsoft.com/office/officeart/2005/8/layout/hProcess7"/>
    <dgm:cxn modelId="{4DCAAA05-2161-4AF9-9047-31C90F20CCCD}" type="presOf" srcId="{4F1D7086-A243-4F9E-B785-149BB41C17B4}" destId="{0C596775-9903-42FE-9162-C67317CB2668}" srcOrd="1" destOrd="0" presId="urn:microsoft.com/office/officeart/2005/8/layout/hProcess7"/>
    <dgm:cxn modelId="{A479F108-D383-47FE-92F0-E3006CD3A470}" type="presOf" srcId="{0323F2FE-4911-4999-A2A0-2A82C62831E6}" destId="{D6934823-5F56-43ED-BD1C-B03CC5294594}" srcOrd="0" destOrd="0" presId="urn:microsoft.com/office/officeart/2005/8/layout/hProcess7"/>
    <dgm:cxn modelId="{B5E98CB8-BA29-4CCD-B8B5-56075D270370}" type="presOf" srcId="{FCEC55B3-835A-4EDD-B035-A5AFE8286809}" destId="{323107F5-F794-4139-9E9E-DA52A7EF0DC1}" srcOrd="0" destOrd="0" presId="urn:microsoft.com/office/officeart/2005/8/layout/hProcess7"/>
    <dgm:cxn modelId="{7A704BF2-C82B-4009-BCF5-9EFB5EC853E4}" type="presOf" srcId="{B2774A3B-6853-4724-8629-9B74A34678FF}" destId="{B59F722B-0452-4A60-BFD2-A103FC378614}" srcOrd="0" destOrd="0" presId="urn:microsoft.com/office/officeart/2005/8/layout/hProcess7"/>
    <dgm:cxn modelId="{F72D9416-95F1-4208-9E30-04F01BB82F41}" srcId="{FCEC55B3-835A-4EDD-B035-A5AFE8286809}" destId="{0323F2FE-4911-4999-A2A0-2A82C62831E6}" srcOrd="1" destOrd="0" parTransId="{975E4A7F-1037-4F65-B01E-BD5DA11508B1}" sibTransId="{9730C5F1-D24E-4C81-83DF-F190A77A9F6C}"/>
    <dgm:cxn modelId="{CED55D20-B04D-410A-A516-49A7FED56193}" type="presOf" srcId="{0FE0114C-878F-49E9-9C10-E4A49AC71E9B}" destId="{E480DBF8-254E-48AA-A0A7-2EFEA4C37847}" srcOrd="0" destOrd="0" presId="urn:microsoft.com/office/officeart/2005/8/layout/hProcess7"/>
    <dgm:cxn modelId="{1E9D35E7-F829-4FE1-80D8-5B9FEDFE8EC6}" type="presOf" srcId="{4F1D7086-A243-4F9E-B785-149BB41C17B4}" destId="{2895C190-1508-4D6D-A435-DEAB91C93603}" srcOrd="0" destOrd="0" presId="urn:microsoft.com/office/officeart/2005/8/layout/hProcess7"/>
    <dgm:cxn modelId="{B0E49760-859D-425B-9B01-0962CA0CB11D}" type="presParOf" srcId="{323107F5-F794-4139-9E9E-DA52A7EF0DC1}" destId="{F477B024-B983-40FC-9E62-C82DFB6C6A9B}" srcOrd="0" destOrd="0" presId="urn:microsoft.com/office/officeart/2005/8/layout/hProcess7"/>
    <dgm:cxn modelId="{519FF1D0-85EB-43A9-838B-C51DC60BFF87}" type="presParOf" srcId="{F477B024-B983-40FC-9E62-C82DFB6C6A9B}" destId="{2895C190-1508-4D6D-A435-DEAB91C93603}" srcOrd="0" destOrd="0" presId="urn:microsoft.com/office/officeart/2005/8/layout/hProcess7"/>
    <dgm:cxn modelId="{8483AD09-6E94-4E53-8FE0-D12E8DFAA518}" type="presParOf" srcId="{F477B024-B983-40FC-9E62-C82DFB6C6A9B}" destId="{0C596775-9903-42FE-9162-C67317CB2668}" srcOrd="1" destOrd="0" presId="urn:microsoft.com/office/officeart/2005/8/layout/hProcess7"/>
    <dgm:cxn modelId="{DBD36BC5-6536-47EC-B20C-7BC10222D1AF}" type="presParOf" srcId="{F477B024-B983-40FC-9E62-C82DFB6C6A9B}" destId="{3B480108-F361-412A-A948-D19BAE164256}" srcOrd="2" destOrd="0" presId="urn:microsoft.com/office/officeart/2005/8/layout/hProcess7"/>
    <dgm:cxn modelId="{246ACF21-9C20-4492-A713-ED65670F5B28}" type="presParOf" srcId="{323107F5-F794-4139-9E9E-DA52A7EF0DC1}" destId="{B6B1F274-F54E-4A32-A7F2-832998F34C1A}" srcOrd="1" destOrd="0" presId="urn:microsoft.com/office/officeart/2005/8/layout/hProcess7"/>
    <dgm:cxn modelId="{F22F1B1C-7282-4396-B0CB-0C9AC3096468}" type="presParOf" srcId="{323107F5-F794-4139-9E9E-DA52A7EF0DC1}" destId="{11BF7CC8-1098-427A-9F71-860C440B1796}" srcOrd="2" destOrd="0" presId="urn:microsoft.com/office/officeart/2005/8/layout/hProcess7"/>
    <dgm:cxn modelId="{B5D9C4F7-BFAE-408B-8E02-224998D3986B}" type="presParOf" srcId="{11BF7CC8-1098-427A-9F71-860C440B1796}" destId="{E95E20B0-5CC6-4511-B600-69E800B53BCF}" srcOrd="0" destOrd="0" presId="urn:microsoft.com/office/officeart/2005/8/layout/hProcess7"/>
    <dgm:cxn modelId="{80C4EE9D-CBED-4352-9574-3A2EA466F41A}" type="presParOf" srcId="{11BF7CC8-1098-427A-9F71-860C440B1796}" destId="{3AF5C37B-1916-492C-8503-AB50D113817B}" srcOrd="1" destOrd="0" presId="urn:microsoft.com/office/officeart/2005/8/layout/hProcess7"/>
    <dgm:cxn modelId="{A1DD8899-F310-4AD4-88F0-3BC429F0A805}" type="presParOf" srcId="{11BF7CC8-1098-427A-9F71-860C440B1796}" destId="{B7AA70B7-BACC-4F97-BBCF-099000496A29}" srcOrd="2" destOrd="0" presId="urn:microsoft.com/office/officeart/2005/8/layout/hProcess7"/>
    <dgm:cxn modelId="{D427D9F9-61A3-4FA9-8D73-57B29AC17A75}" type="presParOf" srcId="{323107F5-F794-4139-9E9E-DA52A7EF0DC1}" destId="{14E2D396-FF08-452F-9BB2-F50ACCB6E036}" srcOrd="3" destOrd="0" presId="urn:microsoft.com/office/officeart/2005/8/layout/hProcess7"/>
    <dgm:cxn modelId="{F0D4DAA9-4684-4FB6-B512-A044BB4F1419}" type="presParOf" srcId="{323107F5-F794-4139-9E9E-DA52A7EF0DC1}" destId="{1662CEB9-55F6-47A7-B28C-83FC9499A976}" srcOrd="4" destOrd="0" presId="urn:microsoft.com/office/officeart/2005/8/layout/hProcess7"/>
    <dgm:cxn modelId="{D2D60ABF-7AFF-45C1-83D4-458B8C545367}" type="presParOf" srcId="{1662CEB9-55F6-47A7-B28C-83FC9499A976}" destId="{D6934823-5F56-43ED-BD1C-B03CC5294594}" srcOrd="0" destOrd="0" presId="urn:microsoft.com/office/officeart/2005/8/layout/hProcess7"/>
    <dgm:cxn modelId="{BD1FB297-B162-4CF7-97B3-2A26DD0ED193}" type="presParOf" srcId="{1662CEB9-55F6-47A7-B28C-83FC9499A976}" destId="{93B71118-583B-4FD4-A88E-972ADA54D75D}" srcOrd="1" destOrd="0" presId="urn:microsoft.com/office/officeart/2005/8/layout/hProcess7"/>
    <dgm:cxn modelId="{E5DA56E3-5941-4428-86B5-7D25E8FDB605}" type="presParOf" srcId="{1662CEB9-55F6-47A7-B28C-83FC9499A976}" destId="{6B02C618-9D22-4558-9428-A9B5E3225162}" srcOrd="2" destOrd="0" presId="urn:microsoft.com/office/officeart/2005/8/layout/hProcess7"/>
    <dgm:cxn modelId="{ECACE7AC-C87A-402E-8B7F-678644BFCF65}" type="presParOf" srcId="{323107F5-F794-4139-9E9E-DA52A7EF0DC1}" destId="{766C6576-6D7D-41C2-883E-7CA51E299CC2}" srcOrd="5" destOrd="0" presId="urn:microsoft.com/office/officeart/2005/8/layout/hProcess7"/>
    <dgm:cxn modelId="{3BB22B98-FCCB-4127-A76E-F00297DCE51A}" type="presParOf" srcId="{323107F5-F794-4139-9E9E-DA52A7EF0DC1}" destId="{3EC51AE7-A275-453A-A0B0-19B6196E14B8}" srcOrd="6" destOrd="0" presId="urn:microsoft.com/office/officeart/2005/8/layout/hProcess7"/>
    <dgm:cxn modelId="{D45C6DC6-D5D3-4C12-90D9-0EC8FE563E78}" type="presParOf" srcId="{3EC51AE7-A275-453A-A0B0-19B6196E14B8}" destId="{DEB7C42E-9436-4165-BC4C-B11DCF94D6FD}" srcOrd="0" destOrd="0" presId="urn:microsoft.com/office/officeart/2005/8/layout/hProcess7"/>
    <dgm:cxn modelId="{6D9C4FF3-DFD0-4C3D-B70C-808ADA785931}" type="presParOf" srcId="{3EC51AE7-A275-453A-A0B0-19B6196E14B8}" destId="{936143BF-4DC6-44EC-ACD2-2A357984EFB2}" srcOrd="1" destOrd="0" presId="urn:microsoft.com/office/officeart/2005/8/layout/hProcess7"/>
    <dgm:cxn modelId="{635843CF-9DD9-40F1-93D7-1F5BB0F3BE62}" type="presParOf" srcId="{3EC51AE7-A275-453A-A0B0-19B6196E14B8}" destId="{D393F8EE-07E4-4D63-B472-DFF0BCB233C5}" srcOrd="2" destOrd="0" presId="urn:microsoft.com/office/officeart/2005/8/layout/hProcess7"/>
    <dgm:cxn modelId="{7B2926F8-06E0-4E43-A26F-EBBD451E811C}" type="presParOf" srcId="{323107F5-F794-4139-9E9E-DA52A7EF0DC1}" destId="{7818CC64-AE62-4242-96FD-11185612504A}" srcOrd="7" destOrd="0" presId="urn:microsoft.com/office/officeart/2005/8/layout/hProcess7"/>
    <dgm:cxn modelId="{D0773934-29B3-4C89-8B72-806300DEC96D}" type="presParOf" srcId="{323107F5-F794-4139-9E9E-DA52A7EF0DC1}" destId="{2ED9B642-CAB5-40D0-96B0-F6226D05EA60}" srcOrd="8" destOrd="0" presId="urn:microsoft.com/office/officeart/2005/8/layout/hProcess7"/>
    <dgm:cxn modelId="{C81185A7-06DC-437B-B5E2-F8A87B404EE5}" type="presParOf" srcId="{2ED9B642-CAB5-40D0-96B0-F6226D05EA60}" destId="{E480DBF8-254E-48AA-A0A7-2EFEA4C37847}" srcOrd="0" destOrd="0" presId="urn:microsoft.com/office/officeart/2005/8/layout/hProcess7"/>
    <dgm:cxn modelId="{A3324C2F-6A1D-464F-A40C-107A2F8C0383}" type="presParOf" srcId="{2ED9B642-CAB5-40D0-96B0-F6226D05EA60}" destId="{1C8D0824-5125-4A81-B456-24AA0C4F1F7F}" srcOrd="1" destOrd="0" presId="urn:microsoft.com/office/officeart/2005/8/layout/hProcess7"/>
    <dgm:cxn modelId="{5EE0C3E6-0B38-4E48-AE5E-509B0C26E838}" type="presParOf" srcId="{2ED9B642-CAB5-40D0-96B0-F6226D05EA60}" destId="{B59F722B-0452-4A60-BFD2-A103FC378614}" srcOrd="2" destOrd="0" presId="urn:microsoft.com/office/officeart/2005/8/layout/hProcess7"/>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CEC55B3-835A-4EDD-B035-A5AFE8286809}" type="doc">
      <dgm:prSet loTypeId="urn:microsoft.com/office/officeart/2005/8/layout/hProcess7" loCatId="list" qsTypeId="urn:microsoft.com/office/officeart/2005/8/quickstyle/simple1" qsCatId="simple" csTypeId="urn:microsoft.com/office/officeart/2005/8/colors/accent3_4" csCatId="accent3" phldr="1"/>
      <dgm:spPr/>
      <dgm:t>
        <a:bodyPr/>
        <a:lstStyle/>
        <a:p>
          <a:endParaRPr lang="en-US"/>
        </a:p>
      </dgm:t>
    </dgm:pt>
    <dgm:pt modelId="{4F1D7086-A243-4F9E-B785-149BB41C17B4}">
      <dgm:prSet phldrT="[Text]"/>
      <dgm:spPr/>
      <dgm:t>
        <a:bodyPr/>
        <a:lstStyle/>
        <a:p>
          <a:r>
            <a:rPr lang="en-US" dirty="0" smtClean="0"/>
            <a:t>We want to reduce</a:t>
          </a:r>
          <a:endParaRPr lang="en-US" dirty="0"/>
        </a:p>
      </dgm:t>
    </dgm:pt>
    <dgm:pt modelId="{FC82642F-B606-472C-8A06-3A0C38C477DA}" type="parTrans" cxnId="{81F9C8F0-00EC-4021-9D71-059333401B47}">
      <dgm:prSet/>
      <dgm:spPr/>
      <dgm:t>
        <a:bodyPr/>
        <a:lstStyle/>
        <a:p>
          <a:endParaRPr lang="en-US"/>
        </a:p>
      </dgm:t>
    </dgm:pt>
    <dgm:pt modelId="{CF32E442-6EAD-4211-BF11-3A4BCD8C520C}" type="sibTrans" cxnId="{81F9C8F0-00EC-4021-9D71-059333401B47}">
      <dgm:prSet/>
      <dgm:spPr/>
      <dgm:t>
        <a:bodyPr/>
        <a:lstStyle/>
        <a:p>
          <a:endParaRPr lang="en-US"/>
        </a:p>
      </dgm:t>
    </dgm:pt>
    <dgm:pt modelId="{C07A0FCB-F3DB-4C26-8C65-15C06AB2A7DA}">
      <dgm:prSet phldrT="[Text]"/>
      <dgm:spPr/>
      <dgm:t>
        <a:bodyPr/>
        <a:lstStyle/>
        <a:p>
          <a:r>
            <a:rPr lang="en-US" dirty="0" smtClean="0"/>
            <a:t>Lock waits</a:t>
          </a:r>
          <a:endParaRPr lang="en-US" dirty="0"/>
        </a:p>
      </dgm:t>
    </dgm:pt>
    <dgm:pt modelId="{8E98DAC1-A9B7-40EC-9A06-9CCE8C574269}" type="parTrans" cxnId="{65C0F318-1CF0-4C99-82C2-095273D1A71F}">
      <dgm:prSet/>
      <dgm:spPr/>
      <dgm:t>
        <a:bodyPr/>
        <a:lstStyle/>
        <a:p>
          <a:endParaRPr lang="en-US"/>
        </a:p>
      </dgm:t>
    </dgm:pt>
    <dgm:pt modelId="{B3E57C14-6ED6-45D8-B9FB-B78B33A46215}" type="sibTrans" cxnId="{65C0F318-1CF0-4C99-82C2-095273D1A71F}">
      <dgm:prSet/>
      <dgm:spPr/>
      <dgm:t>
        <a:bodyPr/>
        <a:lstStyle/>
        <a:p>
          <a:endParaRPr lang="en-US"/>
        </a:p>
      </dgm:t>
    </dgm:pt>
    <dgm:pt modelId="{0323F2FE-4911-4999-A2A0-2A82C62831E6}">
      <dgm:prSet phldrT="[Text]"/>
      <dgm:spPr/>
      <dgm:t>
        <a:bodyPr/>
        <a:lstStyle/>
        <a:p>
          <a:r>
            <a:rPr lang="en-US" dirty="0" smtClean="0"/>
            <a:t>So we can take advantage of</a:t>
          </a:r>
          <a:endParaRPr lang="en-US" dirty="0"/>
        </a:p>
      </dgm:t>
    </dgm:pt>
    <dgm:pt modelId="{975E4A7F-1037-4F65-B01E-BD5DA11508B1}" type="parTrans" cxnId="{F72D9416-95F1-4208-9E30-04F01BB82F41}">
      <dgm:prSet/>
      <dgm:spPr/>
      <dgm:t>
        <a:bodyPr/>
        <a:lstStyle/>
        <a:p>
          <a:endParaRPr lang="en-US"/>
        </a:p>
      </dgm:t>
    </dgm:pt>
    <dgm:pt modelId="{9730C5F1-D24E-4C81-83DF-F190A77A9F6C}" type="sibTrans" cxnId="{F72D9416-95F1-4208-9E30-04F01BB82F41}">
      <dgm:prSet/>
      <dgm:spPr/>
      <dgm:t>
        <a:bodyPr/>
        <a:lstStyle/>
        <a:p>
          <a:endParaRPr lang="en-US"/>
        </a:p>
      </dgm:t>
    </dgm:pt>
    <dgm:pt modelId="{584305A5-F255-4D7B-B9F2-7CF090C60836}">
      <dgm:prSet phldrT="[Text]"/>
      <dgm:spPr/>
      <dgm:t>
        <a:bodyPr/>
        <a:lstStyle/>
        <a:p>
          <a:r>
            <a:rPr lang="en-US" dirty="0" smtClean="0"/>
            <a:t>Multiple CPU cores</a:t>
          </a:r>
          <a:endParaRPr lang="en-US" dirty="0"/>
        </a:p>
      </dgm:t>
    </dgm:pt>
    <dgm:pt modelId="{FC2FA078-890C-4C3A-8E82-7F5A1AFDC333}" type="parTrans" cxnId="{3744C43C-383F-4E95-904E-CEBD8042510B}">
      <dgm:prSet/>
      <dgm:spPr/>
      <dgm:t>
        <a:bodyPr/>
        <a:lstStyle/>
        <a:p>
          <a:endParaRPr lang="en-US"/>
        </a:p>
      </dgm:t>
    </dgm:pt>
    <dgm:pt modelId="{D14C669D-0F4F-4F8E-8864-C2EBD50403C5}" type="sibTrans" cxnId="{3744C43C-383F-4E95-904E-CEBD8042510B}">
      <dgm:prSet/>
      <dgm:spPr/>
      <dgm:t>
        <a:bodyPr/>
        <a:lstStyle/>
        <a:p>
          <a:endParaRPr lang="en-US"/>
        </a:p>
      </dgm:t>
    </dgm:pt>
    <dgm:pt modelId="{0FE0114C-878F-49E9-9C10-E4A49AC71E9B}">
      <dgm:prSet phldrT="[Text]"/>
      <dgm:spPr/>
      <dgm:t>
        <a:bodyPr/>
        <a:lstStyle/>
        <a:p>
          <a:r>
            <a:rPr lang="en-US" dirty="0" smtClean="0"/>
            <a:t>So we will</a:t>
          </a:r>
          <a:endParaRPr lang="en-US" dirty="0"/>
        </a:p>
      </dgm:t>
    </dgm:pt>
    <dgm:pt modelId="{E2734A71-6179-4E8C-9959-D048730817C9}" type="parTrans" cxnId="{948F62DA-3D6F-4CFA-8E8D-11E02C0B9A40}">
      <dgm:prSet/>
      <dgm:spPr/>
      <dgm:t>
        <a:bodyPr/>
        <a:lstStyle/>
        <a:p>
          <a:endParaRPr lang="en-US"/>
        </a:p>
      </dgm:t>
    </dgm:pt>
    <dgm:pt modelId="{F54B5DE3-24D8-47FA-A484-3671D35929F8}" type="sibTrans" cxnId="{948F62DA-3D6F-4CFA-8E8D-11E02C0B9A40}">
      <dgm:prSet/>
      <dgm:spPr/>
      <dgm:t>
        <a:bodyPr/>
        <a:lstStyle/>
        <a:p>
          <a:endParaRPr lang="en-US"/>
        </a:p>
      </dgm:t>
    </dgm:pt>
    <dgm:pt modelId="{B2774A3B-6853-4724-8629-9B74A34678FF}">
      <dgm:prSet phldrT="[Text]"/>
      <dgm:spPr/>
      <dgm:t>
        <a:bodyPr/>
        <a:lstStyle/>
        <a:p>
          <a:r>
            <a:rPr lang="en-US" dirty="0" smtClean="0"/>
            <a:t>Remove all locks and use</a:t>
          </a:r>
          <a:br>
            <a:rPr lang="en-US" dirty="0" smtClean="0"/>
          </a:br>
          <a:r>
            <a:rPr lang="en-US" b="1" dirty="0" smtClean="0"/>
            <a:t>MVCC</a:t>
          </a:r>
          <a:endParaRPr lang="en-US" dirty="0"/>
        </a:p>
      </dgm:t>
    </dgm:pt>
    <dgm:pt modelId="{EF8B7CD3-5D8B-47F2-B488-D91EBCF9DAEE}" type="parTrans" cxnId="{D342C929-FB1D-4BA3-88DA-695DC9450F89}">
      <dgm:prSet/>
      <dgm:spPr/>
      <dgm:t>
        <a:bodyPr/>
        <a:lstStyle/>
        <a:p>
          <a:endParaRPr lang="en-US"/>
        </a:p>
      </dgm:t>
    </dgm:pt>
    <dgm:pt modelId="{BE126678-E72F-4E56-834D-2060E3247512}" type="sibTrans" cxnId="{D342C929-FB1D-4BA3-88DA-695DC9450F89}">
      <dgm:prSet/>
      <dgm:spPr/>
      <dgm:t>
        <a:bodyPr/>
        <a:lstStyle/>
        <a:p>
          <a:endParaRPr lang="en-US"/>
        </a:p>
      </dgm:t>
    </dgm:pt>
    <dgm:pt modelId="{323107F5-F794-4139-9E9E-DA52A7EF0DC1}" type="pres">
      <dgm:prSet presAssocID="{FCEC55B3-835A-4EDD-B035-A5AFE8286809}" presName="Name0" presStyleCnt="0">
        <dgm:presLayoutVars>
          <dgm:dir/>
          <dgm:animLvl val="lvl"/>
          <dgm:resizeHandles val="exact"/>
        </dgm:presLayoutVars>
      </dgm:prSet>
      <dgm:spPr/>
      <dgm:t>
        <a:bodyPr/>
        <a:lstStyle/>
        <a:p>
          <a:endParaRPr lang="en-US"/>
        </a:p>
      </dgm:t>
    </dgm:pt>
    <dgm:pt modelId="{F477B024-B983-40FC-9E62-C82DFB6C6A9B}" type="pres">
      <dgm:prSet presAssocID="{4F1D7086-A243-4F9E-B785-149BB41C17B4}" presName="compositeNode" presStyleCnt="0">
        <dgm:presLayoutVars>
          <dgm:bulletEnabled val="1"/>
        </dgm:presLayoutVars>
      </dgm:prSet>
      <dgm:spPr/>
    </dgm:pt>
    <dgm:pt modelId="{2895C190-1508-4D6D-A435-DEAB91C93603}" type="pres">
      <dgm:prSet presAssocID="{4F1D7086-A243-4F9E-B785-149BB41C17B4}" presName="bgRect" presStyleLbl="node1" presStyleIdx="0" presStyleCnt="3"/>
      <dgm:spPr/>
      <dgm:t>
        <a:bodyPr/>
        <a:lstStyle/>
        <a:p>
          <a:endParaRPr lang="en-US"/>
        </a:p>
      </dgm:t>
    </dgm:pt>
    <dgm:pt modelId="{0C596775-9903-42FE-9162-C67317CB2668}" type="pres">
      <dgm:prSet presAssocID="{4F1D7086-A243-4F9E-B785-149BB41C17B4}" presName="parentNode" presStyleLbl="node1" presStyleIdx="0" presStyleCnt="3">
        <dgm:presLayoutVars>
          <dgm:chMax val="0"/>
          <dgm:bulletEnabled val="1"/>
        </dgm:presLayoutVars>
      </dgm:prSet>
      <dgm:spPr/>
      <dgm:t>
        <a:bodyPr/>
        <a:lstStyle/>
        <a:p>
          <a:endParaRPr lang="en-US"/>
        </a:p>
      </dgm:t>
    </dgm:pt>
    <dgm:pt modelId="{3B480108-F361-412A-A948-D19BAE164256}" type="pres">
      <dgm:prSet presAssocID="{4F1D7086-A243-4F9E-B785-149BB41C17B4}" presName="childNode" presStyleLbl="node1" presStyleIdx="0" presStyleCnt="3">
        <dgm:presLayoutVars>
          <dgm:bulletEnabled val="1"/>
        </dgm:presLayoutVars>
      </dgm:prSet>
      <dgm:spPr/>
      <dgm:t>
        <a:bodyPr/>
        <a:lstStyle/>
        <a:p>
          <a:endParaRPr lang="en-US"/>
        </a:p>
      </dgm:t>
    </dgm:pt>
    <dgm:pt modelId="{B6B1F274-F54E-4A32-A7F2-832998F34C1A}" type="pres">
      <dgm:prSet presAssocID="{CF32E442-6EAD-4211-BF11-3A4BCD8C520C}" presName="hSp" presStyleCnt="0"/>
      <dgm:spPr/>
    </dgm:pt>
    <dgm:pt modelId="{11BF7CC8-1098-427A-9F71-860C440B1796}" type="pres">
      <dgm:prSet presAssocID="{CF32E442-6EAD-4211-BF11-3A4BCD8C520C}" presName="vProcSp" presStyleCnt="0"/>
      <dgm:spPr/>
    </dgm:pt>
    <dgm:pt modelId="{E95E20B0-5CC6-4511-B600-69E800B53BCF}" type="pres">
      <dgm:prSet presAssocID="{CF32E442-6EAD-4211-BF11-3A4BCD8C520C}" presName="vSp1" presStyleCnt="0"/>
      <dgm:spPr/>
    </dgm:pt>
    <dgm:pt modelId="{3AF5C37B-1916-492C-8503-AB50D113817B}" type="pres">
      <dgm:prSet presAssocID="{CF32E442-6EAD-4211-BF11-3A4BCD8C520C}" presName="simulatedConn" presStyleLbl="solidFgAcc1" presStyleIdx="0" presStyleCnt="2"/>
      <dgm:spPr/>
    </dgm:pt>
    <dgm:pt modelId="{B7AA70B7-BACC-4F97-BBCF-099000496A29}" type="pres">
      <dgm:prSet presAssocID="{CF32E442-6EAD-4211-BF11-3A4BCD8C520C}" presName="vSp2" presStyleCnt="0"/>
      <dgm:spPr/>
    </dgm:pt>
    <dgm:pt modelId="{14E2D396-FF08-452F-9BB2-F50ACCB6E036}" type="pres">
      <dgm:prSet presAssocID="{CF32E442-6EAD-4211-BF11-3A4BCD8C520C}" presName="sibTrans" presStyleCnt="0"/>
      <dgm:spPr/>
    </dgm:pt>
    <dgm:pt modelId="{1662CEB9-55F6-47A7-B28C-83FC9499A976}" type="pres">
      <dgm:prSet presAssocID="{0323F2FE-4911-4999-A2A0-2A82C62831E6}" presName="compositeNode" presStyleCnt="0">
        <dgm:presLayoutVars>
          <dgm:bulletEnabled val="1"/>
        </dgm:presLayoutVars>
      </dgm:prSet>
      <dgm:spPr/>
    </dgm:pt>
    <dgm:pt modelId="{D6934823-5F56-43ED-BD1C-B03CC5294594}" type="pres">
      <dgm:prSet presAssocID="{0323F2FE-4911-4999-A2A0-2A82C62831E6}" presName="bgRect" presStyleLbl="node1" presStyleIdx="1" presStyleCnt="3"/>
      <dgm:spPr/>
      <dgm:t>
        <a:bodyPr/>
        <a:lstStyle/>
        <a:p>
          <a:endParaRPr lang="en-US"/>
        </a:p>
      </dgm:t>
    </dgm:pt>
    <dgm:pt modelId="{93B71118-583B-4FD4-A88E-972ADA54D75D}" type="pres">
      <dgm:prSet presAssocID="{0323F2FE-4911-4999-A2A0-2A82C62831E6}" presName="parentNode" presStyleLbl="node1" presStyleIdx="1" presStyleCnt="3">
        <dgm:presLayoutVars>
          <dgm:chMax val="0"/>
          <dgm:bulletEnabled val="1"/>
        </dgm:presLayoutVars>
      </dgm:prSet>
      <dgm:spPr/>
      <dgm:t>
        <a:bodyPr/>
        <a:lstStyle/>
        <a:p>
          <a:endParaRPr lang="en-US"/>
        </a:p>
      </dgm:t>
    </dgm:pt>
    <dgm:pt modelId="{6B02C618-9D22-4558-9428-A9B5E3225162}" type="pres">
      <dgm:prSet presAssocID="{0323F2FE-4911-4999-A2A0-2A82C62831E6}" presName="childNode" presStyleLbl="node1" presStyleIdx="1" presStyleCnt="3">
        <dgm:presLayoutVars>
          <dgm:bulletEnabled val="1"/>
        </dgm:presLayoutVars>
      </dgm:prSet>
      <dgm:spPr/>
      <dgm:t>
        <a:bodyPr/>
        <a:lstStyle/>
        <a:p>
          <a:endParaRPr lang="en-US"/>
        </a:p>
      </dgm:t>
    </dgm:pt>
    <dgm:pt modelId="{766C6576-6D7D-41C2-883E-7CA51E299CC2}" type="pres">
      <dgm:prSet presAssocID="{9730C5F1-D24E-4C81-83DF-F190A77A9F6C}" presName="hSp" presStyleCnt="0"/>
      <dgm:spPr/>
    </dgm:pt>
    <dgm:pt modelId="{3EC51AE7-A275-453A-A0B0-19B6196E14B8}" type="pres">
      <dgm:prSet presAssocID="{9730C5F1-D24E-4C81-83DF-F190A77A9F6C}" presName="vProcSp" presStyleCnt="0"/>
      <dgm:spPr/>
    </dgm:pt>
    <dgm:pt modelId="{DEB7C42E-9436-4165-BC4C-B11DCF94D6FD}" type="pres">
      <dgm:prSet presAssocID="{9730C5F1-D24E-4C81-83DF-F190A77A9F6C}" presName="vSp1" presStyleCnt="0"/>
      <dgm:spPr/>
    </dgm:pt>
    <dgm:pt modelId="{936143BF-4DC6-44EC-ACD2-2A357984EFB2}" type="pres">
      <dgm:prSet presAssocID="{9730C5F1-D24E-4C81-83DF-F190A77A9F6C}" presName="simulatedConn" presStyleLbl="solidFgAcc1" presStyleIdx="1" presStyleCnt="2"/>
      <dgm:spPr/>
    </dgm:pt>
    <dgm:pt modelId="{D393F8EE-07E4-4D63-B472-DFF0BCB233C5}" type="pres">
      <dgm:prSet presAssocID="{9730C5F1-D24E-4C81-83DF-F190A77A9F6C}" presName="vSp2" presStyleCnt="0"/>
      <dgm:spPr/>
    </dgm:pt>
    <dgm:pt modelId="{7818CC64-AE62-4242-96FD-11185612504A}" type="pres">
      <dgm:prSet presAssocID="{9730C5F1-D24E-4C81-83DF-F190A77A9F6C}" presName="sibTrans" presStyleCnt="0"/>
      <dgm:spPr/>
    </dgm:pt>
    <dgm:pt modelId="{2ED9B642-CAB5-40D0-96B0-F6226D05EA60}" type="pres">
      <dgm:prSet presAssocID="{0FE0114C-878F-49E9-9C10-E4A49AC71E9B}" presName="compositeNode" presStyleCnt="0">
        <dgm:presLayoutVars>
          <dgm:bulletEnabled val="1"/>
        </dgm:presLayoutVars>
      </dgm:prSet>
      <dgm:spPr/>
    </dgm:pt>
    <dgm:pt modelId="{E480DBF8-254E-48AA-A0A7-2EFEA4C37847}" type="pres">
      <dgm:prSet presAssocID="{0FE0114C-878F-49E9-9C10-E4A49AC71E9B}" presName="bgRect" presStyleLbl="node1" presStyleIdx="2" presStyleCnt="3"/>
      <dgm:spPr/>
      <dgm:t>
        <a:bodyPr/>
        <a:lstStyle/>
        <a:p>
          <a:endParaRPr lang="en-US"/>
        </a:p>
      </dgm:t>
    </dgm:pt>
    <dgm:pt modelId="{1C8D0824-5125-4A81-B456-24AA0C4F1F7F}" type="pres">
      <dgm:prSet presAssocID="{0FE0114C-878F-49E9-9C10-E4A49AC71E9B}" presName="parentNode" presStyleLbl="node1" presStyleIdx="2" presStyleCnt="3">
        <dgm:presLayoutVars>
          <dgm:chMax val="0"/>
          <dgm:bulletEnabled val="1"/>
        </dgm:presLayoutVars>
      </dgm:prSet>
      <dgm:spPr/>
      <dgm:t>
        <a:bodyPr/>
        <a:lstStyle/>
        <a:p>
          <a:endParaRPr lang="en-US"/>
        </a:p>
      </dgm:t>
    </dgm:pt>
    <dgm:pt modelId="{B59F722B-0452-4A60-BFD2-A103FC378614}" type="pres">
      <dgm:prSet presAssocID="{0FE0114C-878F-49E9-9C10-E4A49AC71E9B}" presName="childNode" presStyleLbl="node1" presStyleIdx="2" presStyleCnt="3">
        <dgm:presLayoutVars>
          <dgm:bulletEnabled val="1"/>
        </dgm:presLayoutVars>
      </dgm:prSet>
      <dgm:spPr/>
      <dgm:t>
        <a:bodyPr/>
        <a:lstStyle/>
        <a:p>
          <a:endParaRPr lang="en-US"/>
        </a:p>
      </dgm:t>
    </dgm:pt>
  </dgm:ptLst>
  <dgm:cxnLst>
    <dgm:cxn modelId="{FB749603-E58A-4357-BBA4-FD256DCB9FD1}" type="presOf" srcId="{4F1D7086-A243-4F9E-B785-149BB41C17B4}" destId="{2895C190-1508-4D6D-A435-DEAB91C93603}" srcOrd="0" destOrd="0" presId="urn:microsoft.com/office/officeart/2005/8/layout/hProcess7"/>
    <dgm:cxn modelId="{F3568242-475A-4997-8A54-2B54041C584E}" type="presOf" srcId="{B2774A3B-6853-4724-8629-9B74A34678FF}" destId="{B59F722B-0452-4A60-BFD2-A103FC378614}" srcOrd="0" destOrd="0" presId="urn:microsoft.com/office/officeart/2005/8/layout/hProcess7"/>
    <dgm:cxn modelId="{948F62DA-3D6F-4CFA-8E8D-11E02C0B9A40}" srcId="{FCEC55B3-835A-4EDD-B035-A5AFE8286809}" destId="{0FE0114C-878F-49E9-9C10-E4A49AC71E9B}" srcOrd="2" destOrd="0" parTransId="{E2734A71-6179-4E8C-9959-D048730817C9}" sibTransId="{F54B5DE3-24D8-47FA-A484-3671D35929F8}"/>
    <dgm:cxn modelId="{65C0F318-1CF0-4C99-82C2-095273D1A71F}" srcId="{4F1D7086-A243-4F9E-B785-149BB41C17B4}" destId="{C07A0FCB-F3DB-4C26-8C65-15C06AB2A7DA}" srcOrd="0" destOrd="0" parTransId="{8E98DAC1-A9B7-40EC-9A06-9CCE8C574269}" sibTransId="{B3E57C14-6ED6-45D8-B9FB-B78B33A46215}"/>
    <dgm:cxn modelId="{3744C43C-383F-4E95-904E-CEBD8042510B}" srcId="{0323F2FE-4911-4999-A2A0-2A82C62831E6}" destId="{584305A5-F255-4D7B-B9F2-7CF090C60836}" srcOrd="0" destOrd="0" parTransId="{FC2FA078-890C-4C3A-8E82-7F5A1AFDC333}" sibTransId="{D14C669D-0F4F-4F8E-8864-C2EBD50403C5}"/>
    <dgm:cxn modelId="{70102412-31C5-4D51-9019-B2D188966D25}" type="presOf" srcId="{C07A0FCB-F3DB-4C26-8C65-15C06AB2A7DA}" destId="{3B480108-F361-412A-A948-D19BAE164256}" srcOrd="0" destOrd="0" presId="urn:microsoft.com/office/officeart/2005/8/layout/hProcess7"/>
    <dgm:cxn modelId="{81F9C8F0-00EC-4021-9D71-059333401B47}" srcId="{FCEC55B3-835A-4EDD-B035-A5AFE8286809}" destId="{4F1D7086-A243-4F9E-B785-149BB41C17B4}" srcOrd="0" destOrd="0" parTransId="{FC82642F-B606-472C-8A06-3A0C38C477DA}" sibTransId="{CF32E442-6EAD-4211-BF11-3A4BCD8C520C}"/>
    <dgm:cxn modelId="{D342C929-FB1D-4BA3-88DA-695DC9450F89}" srcId="{0FE0114C-878F-49E9-9C10-E4A49AC71E9B}" destId="{B2774A3B-6853-4724-8629-9B74A34678FF}" srcOrd="0" destOrd="0" parTransId="{EF8B7CD3-5D8B-47F2-B488-D91EBCF9DAEE}" sibTransId="{BE126678-E72F-4E56-834D-2060E3247512}"/>
    <dgm:cxn modelId="{FB135598-87F8-4287-871E-BD79B864246B}" type="presOf" srcId="{4F1D7086-A243-4F9E-B785-149BB41C17B4}" destId="{0C596775-9903-42FE-9162-C67317CB2668}" srcOrd="1" destOrd="0" presId="urn:microsoft.com/office/officeart/2005/8/layout/hProcess7"/>
    <dgm:cxn modelId="{FBC3ABDF-19B0-4160-838E-9961093B2E94}" type="presOf" srcId="{0FE0114C-878F-49E9-9C10-E4A49AC71E9B}" destId="{1C8D0824-5125-4A81-B456-24AA0C4F1F7F}" srcOrd="1" destOrd="0" presId="urn:microsoft.com/office/officeart/2005/8/layout/hProcess7"/>
    <dgm:cxn modelId="{D427F9DA-0A52-4E00-9F0D-6D1C92C289D8}" type="presOf" srcId="{0FE0114C-878F-49E9-9C10-E4A49AC71E9B}" destId="{E480DBF8-254E-48AA-A0A7-2EFEA4C37847}" srcOrd="0" destOrd="0" presId="urn:microsoft.com/office/officeart/2005/8/layout/hProcess7"/>
    <dgm:cxn modelId="{BDF857D1-768B-4503-ADF8-211232C0C673}" type="presOf" srcId="{0323F2FE-4911-4999-A2A0-2A82C62831E6}" destId="{D6934823-5F56-43ED-BD1C-B03CC5294594}" srcOrd="0" destOrd="0" presId="urn:microsoft.com/office/officeart/2005/8/layout/hProcess7"/>
    <dgm:cxn modelId="{868FF097-7556-4898-95AD-5CB83921735A}" type="presOf" srcId="{584305A5-F255-4D7B-B9F2-7CF090C60836}" destId="{6B02C618-9D22-4558-9428-A9B5E3225162}" srcOrd="0" destOrd="0" presId="urn:microsoft.com/office/officeart/2005/8/layout/hProcess7"/>
    <dgm:cxn modelId="{AC7C4CCC-9867-4B35-86D0-3569657AD2D7}" type="presOf" srcId="{0323F2FE-4911-4999-A2A0-2A82C62831E6}" destId="{93B71118-583B-4FD4-A88E-972ADA54D75D}" srcOrd="1" destOrd="0" presId="urn:microsoft.com/office/officeart/2005/8/layout/hProcess7"/>
    <dgm:cxn modelId="{F72D9416-95F1-4208-9E30-04F01BB82F41}" srcId="{FCEC55B3-835A-4EDD-B035-A5AFE8286809}" destId="{0323F2FE-4911-4999-A2A0-2A82C62831E6}" srcOrd="1" destOrd="0" parTransId="{975E4A7F-1037-4F65-B01E-BD5DA11508B1}" sibTransId="{9730C5F1-D24E-4C81-83DF-F190A77A9F6C}"/>
    <dgm:cxn modelId="{BCB384BF-D0EF-478D-A825-6C0F7C983049}" type="presOf" srcId="{FCEC55B3-835A-4EDD-B035-A5AFE8286809}" destId="{323107F5-F794-4139-9E9E-DA52A7EF0DC1}" srcOrd="0" destOrd="0" presId="urn:microsoft.com/office/officeart/2005/8/layout/hProcess7"/>
    <dgm:cxn modelId="{C9485C06-C1F5-4683-8370-D3679686424D}" type="presParOf" srcId="{323107F5-F794-4139-9E9E-DA52A7EF0DC1}" destId="{F477B024-B983-40FC-9E62-C82DFB6C6A9B}" srcOrd="0" destOrd="0" presId="urn:microsoft.com/office/officeart/2005/8/layout/hProcess7"/>
    <dgm:cxn modelId="{0EF70B40-23B8-44B4-A645-097EDF9886F0}" type="presParOf" srcId="{F477B024-B983-40FC-9E62-C82DFB6C6A9B}" destId="{2895C190-1508-4D6D-A435-DEAB91C93603}" srcOrd="0" destOrd="0" presId="urn:microsoft.com/office/officeart/2005/8/layout/hProcess7"/>
    <dgm:cxn modelId="{4753929D-E369-4DE4-9150-DEB593A63E26}" type="presParOf" srcId="{F477B024-B983-40FC-9E62-C82DFB6C6A9B}" destId="{0C596775-9903-42FE-9162-C67317CB2668}" srcOrd="1" destOrd="0" presId="urn:microsoft.com/office/officeart/2005/8/layout/hProcess7"/>
    <dgm:cxn modelId="{AB037BD7-10AF-453C-A605-4113C6CC0A6F}" type="presParOf" srcId="{F477B024-B983-40FC-9E62-C82DFB6C6A9B}" destId="{3B480108-F361-412A-A948-D19BAE164256}" srcOrd="2" destOrd="0" presId="urn:microsoft.com/office/officeart/2005/8/layout/hProcess7"/>
    <dgm:cxn modelId="{4A649366-CE7A-475D-81B6-F0E53DB61E74}" type="presParOf" srcId="{323107F5-F794-4139-9E9E-DA52A7EF0DC1}" destId="{B6B1F274-F54E-4A32-A7F2-832998F34C1A}" srcOrd="1" destOrd="0" presId="urn:microsoft.com/office/officeart/2005/8/layout/hProcess7"/>
    <dgm:cxn modelId="{98953FBD-C06F-447F-9016-334D426DB1BA}" type="presParOf" srcId="{323107F5-F794-4139-9E9E-DA52A7EF0DC1}" destId="{11BF7CC8-1098-427A-9F71-860C440B1796}" srcOrd="2" destOrd="0" presId="urn:microsoft.com/office/officeart/2005/8/layout/hProcess7"/>
    <dgm:cxn modelId="{1FA2F116-09E3-4FF9-82C6-9106921CE4B5}" type="presParOf" srcId="{11BF7CC8-1098-427A-9F71-860C440B1796}" destId="{E95E20B0-5CC6-4511-B600-69E800B53BCF}" srcOrd="0" destOrd="0" presId="urn:microsoft.com/office/officeart/2005/8/layout/hProcess7"/>
    <dgm:cxn modelId="{074D28CE-A883-4C29-A3EC-399DC22AD9E2}" type="presParOf" srcId="{11BF7CC8-1098-427A-9F71-860C440B1796}" destId="{3AF5C37B-1916-492C-8503-AB50D113817B}" srcOrd="1" destOrd="0" presId="urn:microsoft.com/office/officeart/2005/8/layout/hProcess7"/>
    <dgm:cxn modelId="{EBDBD8D7-64EA-49FA-8B74-7F184A12805E}" type="presParOf" srcId="{11BF7CC8-1098-427A-9F71-860C440B1796}" destId="{B7AA70B7-BACC-4F97-BBCF-099000496A29}" srcOrd="2" destOrd="0" presId="urn:microsoft.com/office/officeart/2005/8/layout/hProcess7"/>
    <dgm:cxn modelId="{F8E469FD-551F-4A51-A01B-6541B3FC5AA1}" type="presParOf" srcId="{323107F5-F794-4139-9E9E-DA52A7EF0DC1}" destId="{14E2D396-FF08-452F-9BB2-F50ACCB6E036}" srcOrd="3" destOrd="0" presId="urn:microsoft.com/office/officeart/2005/8/layout/hProcess7"/>
    <dgm:cxn modelId="{87950946-1AFF-47B9-B983-279FB9AC1777}" type="presParOf" srcId="{323107F5-F794-4139-9E9E-DA52A7EF0DC1}" destId="{1662CEB9-55F6-47A7-B28C-83FC9499A976}" srcOrd="4" destOrd="0" presId="urn:microsoft.com/office/officeart/2005/8/layout/hProcess7"/>
    <dgm:cxn modelId="{84E71B53-F5C2-4FDE-A287-2B91CD422640}" type="presParOf" srcId="{1662CEB9-55F6-47A7-B28C-83FC9499A976}" destId="{D6934823-5F56-43ED-BD1C-B03CC5294594}" srcOrd="0" destOrd="0" presId="urn:microsoft.com/office/officeart/2005/8/layout/hProcess7"/>
    <dgm:cxn modelId="{92423D68-D0E2-42C9-B7BE-45E47B2840DD}" type="presParOf" srcId="{1662CEB9-55F6-47A7-B28C-83FC9499A976}" destId="{93B71118-583B-4FD4-A88E-972ADA54D75D}" srcOrd="1" destOrd="0" presId="urn:microsoft.com/office/officeart/2005/8/layout/hProcess7"/>
    <dgm:cxn modelId="{9F46F150-461B-4722-99AB-6B668A9E7E0D}" type="presParOf" srcId="{1662CEB9-55F6-47A7-B28C-83FC9499A976}" destId="{6B02C618-9D22-4558-9428-A9B5E3225162}" srcOrd="2" destOrd="0" presId="urn:microsoft.com/office/officeart/2005/8/layout/hProcess7"/>
    <dgm:cxn modelId="{83E32079-EC2D-40F9-BB01-3C3DA527BB63}" type="presParOf" srcId="{323107F5-F794-4139-9E9E-DA52A7EF0DC1}" destId="{766C6576-6D7D-41C2-883E-7CA51E299CC2}" srcOrd="5" destOrd="0" presId="urn:microsoft.com/office/officeart/2005/8/layout/hProcess7"/>
    <dgm:cxn modelId="{C3C66321-C120-4D0A-AB96-6B38D170D816}" type="presParOf" srcId="{323107F5-F794-4139-9E9E-DA52A7EF0DC1}" destId="{3EC51AE7-A275-453A-A0B0-19B6196E14B8}" srcOrd="6" destOrd="0" presId="urn:microsoft.com/office/officeart/2005/8/layout/hProcess7"/>
    <dgm:cxn modelId="{7554AABA-9B5E-410D-BF3E-72F48F69F0F2}" type="presParOf" srcId="{3EC51AE7-A275-453A-A0B0-19B6196E14B8}" destId="{DEB7C42E-9436-4165-BC4C-B11DCF94D6FD}" srcOrd="0" destOrd="0" presId="urn:microsoft.com/office/officeart/2005/8/layout/hProcess7"/>
    <dgm:cxn modelId="{9036307E-703E-41CB-A54B-1C68FE7CC0F6}" type="presParOf" srcId="{3EC51AE7-A275-453A-A0B0-19B6196E14B8}" destId="{936143BF-4DC6-44EC-ACD2-2A357984EFB2}" srcOrd="1" destOrd="0" presId="urn:microsoft.com/office/officeart/2005/8/layout/hProcess7"/>
    <dgm:cxn modelId="{583B8A2D-1134-4E14-978B-18B0104697CB}" type="presParOf" srcId="{3EC51AE7-A275-453A-A0B0-19B6196E14B8}" destId="{D393F8EE-07E4-4D63-B472-DFF0BCB233C5}" srcOrd="2" destOrd="0" presId="urn:microsoft.com/office/officeart/2005/8/layout/hProcess7"/>
    <dgm:cxn modelId="{3AB25B70-B8C0-478D-AD0D-B66CFC028588}" type="presParOf" srcId="{323107F5-F794-4139-9E9E-DA52A7EF0DC1}" destId="{7818CC64-AE62-4242-96FD-11185612504A}" srcOrd="7" destOrd="0" presId="urn:microsoft.com/office/officeart/2005/8/layout/hProcess7"/>
    <dgm:cxn modelId="{C4BE0145-0E48-4809-AFF4-58B56B3B6641}" type="presParOf" srcId="{323107F5-F794-4139-9E9E-DA52A7EF0DC1}" destId="{2ED9B642-CAB5-40D0-96B0-F6226D05EA60}" srcOrd="8" destOrd="0" presId="urn:microsoft.com/office/officeart/2005/8/layout/hProcess7"/>
    <dgm:cxn modelId="{F4FB21FC-E8E9-47C1-B887-F445E87B70A2}" type="presParOf" srcId="{2ED9B642-CAB5-40D0-96B0-F6226D05EA60}" destId="{E480DBF8-254E-48AA-A0A7-2EFEA4C37847}" srcOrd="0" destOrd="0" presId="urn:microsoft.com/office/officeart/2005/8/layout/hProcess7"/>
    <dgm:cxn modelId="{1E10E18F-DA5E-4123-87F4-910149AF392D}" type="presParOf" srcId="{2ED9B642-CAB5-40D0-96B0-F6226D05EA60}" destId="{1C8D0824-5125-4A81-B456-24AA0C4F1F7F}" srcOrd="1" destOrd="0" presId="urn:microsoft.com/office/officeart/2005/8/layout/hProcess7"/>
    <dgm:cxn modelId="{78932591-C332-4BB1-A122-5E3121E49F5B}" type="presParOf" srcId="{2ED9B642-CAB5-40D0-96B0-F6226D05EA60}" destId="{B59F722B-0452-4A60-BFD2-A103FC378614}" srcOrd="2" destOrd="0" presId="urn:microsoft.com/office/officeart/2005/8/layout/hProcess7"/>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CEC55B3-835A-4EDD-B035-A5AFE8286809}" type="doc">
      <dgm:prSet loTypeId="urn:microsoft.com/office/officeart/2005/8/layout/hProcess7" loCatId="list" qsTypeId="urn:microsoft.com/office/officeart/2005/8/quickstyle/simple1" qsCatId="simple" csTypeId="urn:microsoft.com/office/officeart/2005/8/colors/accent3_4" csCatId="accent3" phldr="1"/>
      <dgm:spPr/>
      <dgm:t>
        <a:bodyPr/>
        <a:lstStyle/>
        <a:p>
          <a:endParaRPr lang="en-US"/>
        </a:p>
      </dgm:t>
    </dgm:pt>
    <dgm:pt modelId="{4F1D7086-A243-4F9E-B785-149BB41C17B4}">
      <dgm:prSet phldrT="[Text]"/>
      <dgm:spPr/>
      <dgm:t>
        <a:bodyPr/>
        <a:lstStyle/>
        <a:p>
          <a:r>
            <a:rPr lang="en-US" dirty="0" smtClean="0"/>
            <a:t>We want to reduce</a:t>
          </a:r>
          <a:endParaRPr lang="en-US" dirty="0"/>
        </a:p>
      </dgm:t>
    </dgm:pt>
    <dgm:pt modelId="{FC82642F-B606-472C-8A06-3A0C38C477DA}" type="parTrans" cxnId="{81F9C8F0-00EC-4021-9D71-059333401B47}">
      <dgm:prSet/>
      <dgm:spPr/>
      <dgm:t>
        <a:bodyPr/>
        <a:lstStyle/>
        <a:p>
          <a:endParaRPr lang="en-US"/>
        </a:p>
      </dgm:t>
    </dgm:pt>
    <dgm:pt modelId="{CF32E442-6EAD-4211-BF11-3A4BCD8C520C}" type="sibTrans" cxnId="{81F9C8F0-00EC-4021-9D71-059333401B47}">
      <dgm:prSet/>
      <dgm:spPr/>
      <dgm:t>
        <a:bodyPr/>
        <a:lstStyle/>
        <a:p>
          <a:endParaRPr lang="en-US"/>
        </a:p>
      </dgm:t>
    </dgm:pt>
    <dgm:pt modelId="{C07A0FCB-F3DB-4C26-8C65-15C06AB2A7DA}">
      <dgm:prSet phldrT="[Text]"/>
      <dgm:spPr/>
      <dgm:t>
        <a:bodyPr/>
        <a:lstStyle/>
        <a:p>
          <a:r>
            <a:rPr lang="en-US" dirty="0" smtClean="0"/>
            <a:t>Latch waits</a:t>
          </a:r>
          <a:endParaRPr lang="en-US" dirty="0"/>
        </a:p>
      </dgm:t>
    </dgm:pt>
    <dgm:pt modelId="{8E98DAC1-A9B7-40EC-9A06-9CCE8C574269}" type="parTrans" cxnId="{65C0F318-1CF0-4C99-82C2-095273D1A71F}">
      <dgm:prSet/>
      <dgm:spPr/>
      <dgm:t>
        <a:bodyPr/>
        <a:lstStyle/>
        <a:p>
          <a:endParaRPr lang="en-US"/>
        </a:p>
      </dgm:t>
    </dgm:pt>
    <dgm:pt modelId="{B3E57C14-6ED6-45D8-B9FB-B78B33A46215}" type="sibTrans" cxnId="{65C0F318-1CF0-4C99-82C2-095273D1A71F}">
      <dgm:prSet/>
      <dgm:spPr/>
      <dgm:t>
        <a:bodyPr/>
        <a:lstStyle/>
        <a:p>
          <a:endParaRPr lang="en-US"/>
        </a:p>
      </dgm:t>
    </dgm:pt>
    <dgm:pt modelId="{0323F2FE-4911-4999-A2A0-2A82C62831E6}">
      <dgm:prSet phldrT="[Text]"/>
      <dgm:spPr/>
      <dgm:t>
        <a:bodyPr/>
        <a:lstStyle/>
        <a:p>
          <a:r>
            <a:rPr lang="en-US" dirty="0" smtClean="0"/>
            <a:t>So we can take advantage of</a:t>
          </a:r>
          <a:endParaRPr lang="en-US" dirty="0"/>
        </a:p>
      </dgm:t>
    </dgm:pt>
    <dgm:pt modelId="{975E4A7F-1037-4F65-B01E-BD5DA11508B1}" type="parTrans" cxnId="{F72D9416-95F1-4208-9E30-04F01BB82F41}">
      <dgm:prSet/>
      <dgm:spPr/>
      <dgm:t>
        <a:bodyPr/>
        <a:lstStyle/>
        <a:p>
          <a:endParaRPr lang="en-US"/>
        </a:p>
      </dgm:t>
    </dgm:pt>
    <dgm:pt modelId="{9730C5F1-D24E-4C81-83DF-F190A77A9F6C}" type="sibTrans" cxnId="{F72D9416-95F1-4208-9E30-04F01BB82F41}">
      <dgm:prSet/>
      <dgm:spPr/>
      <dgm:t>
        <a:bodyPr/>
        <a:lstStyle/>
        <a:p>
          <a:endParaRPr lang="en-US"/>
        </a:p>
      </dgm:t>
    </dgm:pt>
    <dgm:pt modelId="{584305A5-F255-4D7B-B9F2-7CF090C60836}">
      <dgm:prSet phldrT="[Text]"/>
      <dgm:spPr/>
      <dgm:t>
        <a:bodyPr/>
        <a:lstStyle/>
        <a:p>
          <a:r>
            <a:rPr lang="en-US" dirty="0" smtClean="0"/>
            <a:t>Multiple CPU cores</a:t>
          </a:r>
          <a:endParaRPr lang="en-US" dirty="0"/>
        </a:p>
      </dgm:t>
    </dgm:pt>
    <dgm:pt modelId="{FC2FA078-890C-4C3A-8E82-7F5A1AFDC333}" type="parTrans" cxnId="{3744C43C-383F-4E95-904E-CEBD8042510B}">
      <dgm:prSet/>
      <dgm:spPr/>
      <dgm:t>
        <a:bodyPr/>
        <a:lstStyle/>
        <a:p>
          <a:endParaRPr lang="en-US"/>
        </a:p>
      </dgm:t>
    </dgm:pt>
    <dgm:pt modelId="{D14C669D-0F4F-4F8E-8864-C2EBD50403C5}" type="sibTrans" cxnId="{3744C43C-383F-4E95-904E-CEBD8042510B}">
      <dgm:prSet/>
      <dgm:spPr/>
      <dgm:t>
        <a:bodyPr/>
        <a:lstStyle/>
        <a:p>
          <a:endParaRPr lang="en-US"/>
        </a:p>
      </dgm:t>
    </dgm:pt>
    <dgm:pt modelId="{0FE0114C-878F-49E9-9C10-E4A49AC71E9B}">
      <dgm:prSet phldrT="[Text]"/>
      <dgm:spPr/>
      <dgm:t>
        <a:bodyPr/>
        <a:lstStyle/>
        <a:p>
          <a:r>
            <a:rPr lang="en-US" dirty="0" smtClean="0"/>
            <a:t>So we will</a:t>
          </a:r>
          <a:endParaRPr lang="en-US" dirty="0"/>
        </a:p>
      </dgm:t>
    </dgm:pt>
    <dgm:pt modelId="{E2734A71-6179-4E8C-9959-D048730817C9}" type="parTrans" cxnId="{948F62DA-3D6F-4CFA-8E8D-11E02C0B9A40}">
      <dgm:prSet/>
      <dgm:spPr/>
      <dgm:t>
        <a:bodyPr/>
        <a:lstStyle/>
        <a:p>
          <a:endParaRPr lang="en-US"/>
        </a:p>
      </dgm:t>
    </dgm:pt>
    <dgm:pt modelId="{F54B5DE3-24D8-47FA-A484-3671D35929F8}" type="sibTrans" cxnId="{948F62DA-3D6F-4CFA-8E8D-11E02C0B9A40}">
      <dgm:prSet/>
      <dgm:spPr/>
      <dgm:t>
        <a:bodyPr/>
        <a:lstStyle/>
        <a:p>
          <a:endParaRPr lang="en-US"/>
        </a:p>
      </dgm:t>
    </dgm:pt>
    <dgm:pt modelId="{B2774A3B-6853-4724-8629-9B74A34678FF}">
      <dgm:prSet phldrT="[Text]"/>
      <dgm:spPr/>
      <dgm:t>
        <a:bodyPr/>
        <a:lstStyle/>
        <a:p>
          <a:r>
            <a:rPr lang="en-US" dirty="0" smtClean="0"/>
            <a:t>Use Lock-free data structures</a:t>
          </a:r>
          <a:endParaRPr lang="en-US" dirty="0"/>
        </a:p>
      </dgm:t>
    </dgm:pt>
    <dgm:pt modelId="{EF8B7CD3-5D8B-47F2-B488-D91EBCF9DAEE}" type="parTrans" cxnId="{D342C929-FB1D-4BA3-88DA-695DC9450F89}">
      <dgm:prSet/>
      <dgm:spPr/>
      <dgm:t>
        <a:bodyPr/>
        <a:lstStyle/>
        <a:p>
          <a:endParaRPr lang="en-US"/>
        </a:p>
      </dgm:t>
    </dgm:pt>
    <dgm:pt modelId="{BE126678-E72F-4E56-834D-2060E3247512}" type="sibTrans" cxnId="{D342C929-FB1D-4BA3-88DA-695DC9450F89}">
      <dgm:prSet/>
      <dgm:spPr/>
      <dgm:t>
        <a:bodyPr/>
        <a:lstStyle/>
        <a:p>
          <a:endParaRPr lang="en-US"/>
        </a:p>
      </dgm:t>
    </dgm:pt>
    <dgm:pt modelId="{323107F5-F794-4139-9E9E-DA52A7EF0DC1}" type="pres">
      <dgm:prSet presAssocID="{FCEC55B3-835A-4EDD-B035-A5AFE8286809}" presName="Name0" presStyleCnt="0">
        <dgm:presLayoutVars>
          <dgm:dir/>
          <dgm:animLvl val="lvl"/>
          <dgm:resizeHandles val="exact"/>
        </dgm:presLayoutVars>
      </dgm:prSet>
      <dgm:spPr/>
      <dgm:t>
        <a:bodyPr/>
        <a:lstStyle/>
        <a:p>
          <a:endParaRPr lang="en-US"/>
        </a:p>
      </dgm:t>
    </dgm:pt>
    <dgm:pt modelId="{F477B024-B983-40FC-9E62-C82DFB6C6A9B}" type="pres">
      <dgm:prSet presAssocID="{4F1D7086-A243-4F9E-B785-149BB41C17B4}" presName="compositeNode" presStyleCnt="0">
        <dgm:presLayoutVars>
          <dgm:bulletEnabled val="1"/>
        </dgm:presLayoutVars>
      </dgm:prSet>
      <dgm:spPr/>
    </dgm:pt>
    <dgm:pt modelId="{2895C190-1508-4D6D-A435-DEAB91C93603}" type="pres">
      <dgm:prSet presAssocID="{4F1D7086-A243-4F9E-B785-149BB41C17B4}" presName="bgRect" presStyleLbl="node1" presStyleIdx="0" presStyleCnt="3"/>
      <dgm:spPr/>
      <dgm:t>
        <a:bodyPr/>
        <a:lstStyle/>
        <a:p>
          <a:endParaRPr lang="en-US"/>
        </a:p>
      </dgm:t>
    </dgm:pt>
    <dgm:pt modelId="{0C596775-9903-42FE-9162-C67317CB2668}" type="pres">
      <dgm:prSet presAssocID="{4F1D7086-A243-4F9E-B785-149BB41C17B4}" presName="parentNode" presStyleLbl="node1" presStyleIdx="0" presStyleCnt="3">
        <dgm:presLayoutVars>
          <dgm:chMax val="0"/>
          <dgm:bulletEnabled val="1"/>
        </dgm:presLayoutVars>
      </dgm:prSet>
      <dgm:spPr/>
      <dgm:t>
        <a:bodyPr/>
        <a:lstStyle/>
        <a:p>
          <a:endParaRPr lang="en-US"/>
        </a:p>
      </dgm:t>
    </dgm:pt>
    <dgm:pt modelId="{3B480108-F361-412A-A948-D19BAE164256}" type="pres">
      <dgm:prSet presAssocID="{4F1D7086-A243-4F9E-B785-149BB41C17B4}" presName="childNode" presStyleLbl="node1" presStyleIdx="0" presStyleCnt="3">
        <dgm:presLayoutVars>
          <dgm:bulletEnabled val="1"/>
        </dgm:presLayoutVars>
      </dgm:prSet>
      <dgm:spPr/>
      <dgm:t>
        <a:bodyPr/>
        <a:lstStyle/>
        <a:p>
          <a:endParaRPr lang="en-US"/>
        </a:p>
      </dgm:t>
    </dgm:pt>
    <dgm:pt modelId="{B6B1F274-F54E-4A32-A7F2-832998F34C1A}" type="pres">
      <dgm:prSet presAssocID="{CF32E442-6EAD-4211-BF11-3A4BCD8C520C}" presName="hSp" presStyleCnt="0"/>
      <dgm:spPr/>
    </dgm:pt>
    <dgm:pt modelId="{11BF7CC8-1098-427A-9F71-860C440B1796}" type="pres">
      <dgm:prSet presAssocID="{CF32E442-6EAD-4211-BF11-3A4BCD8C520C}" presName="vProcSp" presStyleCnt="0"/>
      <dgm:spPr/>
    </dgm:pt>
    <dgm:pt modelId="{E95E20B0-5CC6-4511-B600-69E800B53BCF}" type="pres">
      <dgm:prSet presAssocID="{CF32E442-6EAD-4211-BF11-3A4BCD8C520C}" presName="vSp1" presStyleCnt="0"/>
      <dgm:spPr/>
    </dgm:pt>
    <dgm:pt modelId="{3AF5C37B-1916-492C-8503-AB50D113817B}" type="pres">
      <dgm:prSet presAssocID="{CF32E442-6EAD-4211-BF11-3A4BCD8C520C}" presName="simulatedConn" presStyleLbl="solidFgAcc1" presStyleIdx="0" presStyleCnt="2"/>
      <dgm:spPr/>
    </dgm:pt>
    <dgm:pt modelId="{B7AA70B7-BACC-4F97-BBCF-099000496A29}" type="pres">
      <dgm:prSet presAssocID="{CF32E442-6EAD-4211-BF11-3A4BCD8C520C}" presName="vSp2" presStyleCnt="0"/>
      <dgm:spPr/>
    </dgm:pt>
    <dgm:pt modelId="{14E2D396-FF08-452F-9BB2-F50ACCB6E036}" type="pres">
      <dgm:prSet presAssocID="{CF32E442-6EAD-4211-BF11-3A4BCD8C520C}" presName="sibTrans" presStyleCnt="0"/>
      <dgm:spPr/>
    </dgm:pt>
    <dgm:pt modelId="{1662CEB9-55F6-47A7-B28C-83FC9499A976}" type="pres">
      <dgm:prSet presAssocID="{0323F2FE-4911-4999-A2A0-2A82C62831E6}" presName="compositeNode" presStyleCnt="0">
        <dgm:presLayoutVars>
          <dgm:bulletEnabled val="1"/>
        </dgm:presLayoutVars>
      </dgm:prSet>
      <dgm:spPr/>
    </dgm:pt>
    <dgm:pt modelId="{D6934823-5F56-43ED-BD1C-B03CC5294594}" type="pres">
      <dgm:prSet presAssocID="{0323F2FE-4911-4999-A2A0-2A82C62831E6}" presName="bgRect" presStyleLbl="node1" presStyleIdx="1" presStyleCnt="3"/>
      <dgm:spPr/>
      <dgm:t>
        <a:bodyPr/>
        <a:lstStyle/>
        <a:p>
          <a:endParaRPr lang="en-US"/>
        </a:p>
      </dgm:t>
    </dgm:pt>
    <dgm:pt modelId="{93B71118-583B-4FD4-A88E-972ADA54D75D}" type="pres">
      <dgm:prSet presAssocID="{0323F2FE-4911-4999-A2A0-2A82C62831E6}" presName="parentNode" presStyleLbl="node1" presStyleIdx="1" presStyleCnt="3">
        <dgm:presLayoutVars>
          <dgm:chMax val="0"/>
          <dgm:bulletEnabled val="1"/>
        </dgm:presLayoutVars>
      </dgm:prSet>
      <dgm:spPr/>
      <dgm:t>
        <a:bodyPr/>
        <a:lstStyle/>
        <a:p>
          <a:endParaRPr lang="en-US"/>
        </a:p>
      </dgm:t>
    </dgm:pt>
    <dgm:pt modelId="{6B02C618-9D22-4558-9428-A9B5E3225162}" type="pres">
      <dgm:prSet presAssocID="{0323F2FE-4911-4999-A2A0-2A82C62831E6}" presName="childNode" presStyleLbl="node1" presStyleIdx="1" presStyleCnt="3">
        <dgm:presLayoutVars>
          <dgm:bulletEnabled val="1"/>
        </dgm:presLayoutVars>
      </dgm:prSet>
      <dgm:spPr/>
      <dgm:t>
        <a:bodyPr/>
        <a:lstStyle/>
        <a:p>
          <a:endParaRPr lang="en-US"/>
        </a:p>
      </dgm:t>
    </dgm:pt>
    <dgm:pt modelId="{766C6576-6D7D-41C2-883E-7CA51E299CC2}" type="pres">
      <dgm:prSet presAssocID="{9730C5F1-D24E-4C81-83DF-F190A77A9F6C}" presName="hSp" presStyleCnt="0"/>
      <dgm:spPr/>
    </dgm:pt>
    <dgm:pt modelId="{3EC51AE7-A275-453A-A0B0-19B6196E14B8}" type="pres">
      <dgm:prSet presAssocID="{9730C5F1-D24E-4C81-83DF-F190A77A9F6C}" presName="vProcSp" presStyleCnt="0"/>
      <dgm:spPr/>
    </dgm:pt>
    <dgm:pt modelId="{DEB7C42E-9436-4165-BC4C-B11DCF94D6FD}" type="pres">
      <dgm:prSet presAssocID="{9730C5F1-D24E-4C81-83DF-F190A77A9F6C}" presName="vSp1" presStyleCnt="0"/>
      <dgm:spPr/>
    </dgm:pt>
    <dgm:pt modelId="{936143BF-4DC6-44EC-ACD2-2A357984EFB2}" type="pres">
      <dgm:prSet presAssocID="{9730C5F1-D24E-4C81-83DF-F190A77A9F6C}" presName="simulatedConn" presStyleLbl="solidFgAcc1" presStyleIdx="1" presStyleCnt="2"/>
      <dgm:spPr/>
    </dgm:pt>
    <dgm:pt modelId="{D393F8EE-07E4-4D63-B472-DFF0BCB233C5}" type="pres">
      <dgm:prSet presAssocID="{9730C5F1-D24E-4C81-83DF-F190A77A9F6C}" presName="vSp2" presStyleCnt="0"/>
      <dgm:spPr/>
    </dgm:pt>
    <dgm:pt modelId="{7818CC64-AE62-4242-96FD-11185612504A}" type="pres">
      <dgm:prSet presAssocID="{9730C5F1-D24E-4C81-83DF-F190A77A9F6C}" presName="sibTrans" presStyleCnt="0"/>
      <dgm:spPr/>
    </dgm:pt>
    <dgm:pt modelId="{2ED9B642-CAB5-40D0-96B0-F6226D05EA60}" type="pres">
      <dgm:prSet presAssocID="{0FE0114C-878F-49E9-9C10-E4A49AC71E9B}" presName="compositeNode" presStyleCnt="0">
        <dgm:presLayoutVars>
          <dgm:bulletEnabled val="1"/>
        </dgm:presLayoutVars>
      </dgm:prSet>
      <dgm:spPr/>
    </dgm:pt>
    <dgm:pt modelId="{E480DBF8-254E-48AA-A0A7-2EFEA4C37847}" type="pres">
      <dgm:prSet presAssocID="{0FE0114C-878F-49E9-9C10-E4A49AC71E9B}" presName="bgRect" presStyleLbl="node1" presStyleIdx="2" presStyleCnt="3"/>
      <dgm:spPr/>
      <dgm:t>
        <a:bodyPr/>
        <a:lstStyle/>
        <a:p>
          <a:endParaRPr lang="en-US"/>
        </a:p>
      </dgm:t>
    </dgm:pt>
    <dgm:pt modelId="{1C8D0824-5125-4A81-B456-24AA0C4F1F7F}" type="pres">
      <dgm:prSet presAssocID="{0FE0114C-878F-49E9-9C10-E4A49AC71E9B}" presName="parentNode" presStyleLbl="node1" presStyleIdx="2" presStyleCnt="3">
        <dgm:presLayoutVars>
          <dgm:chMax val="0"/>
          <dgm:bulletEnabled val="1"/>
        </dgm:presLayoutVars>
      </dgm:prSet>
      <dgm:spPr/>
      <dgm:t>
        <a:bodyPr/>
        <a:lstStyle/>
        <a:p>
          <a:endParaRPr lang="en-US"/>
        </a:p>
      </dgm:t>
    </dgm:pt>
    <dgm:pt modelId="{B59F722B-0452-4A60-BFD2-A103FC378614}" type="pres">
      <dgm:prSet presAssocID="{0FE0114C-878F-49E9-9C10-E4A49AC71E9B}" presName="childNode" presStyleLbl="node1" presStyleIdx="2" presStyleCnt="3">
        <dgm:presLayoutVars>
          <dgm:bulletEnabled val="1"/>
        </dgm:presLayoutVars>
      </dgm:prSet>
      <dgm:spPr/>
      <dgm:t>
        <a:bodyPr/>
        <a:lstStyle/>
        <a:p>
          <a:endParaRPr lang="en-US"/>
        </a:p>
      </dgm:t>
    </dgm:pt>
  </dgm:ptLst>
  <dgm:cxnLst>
    <dgm:cxn modelId="{ACD9498E-8D61-43E5-B873-BBD410331F76}" type="presOf" srcId="{C07A0FCB-F3DB-4C26-8C65-15C06AB2A7DA}" destId="{3B480108-F361-412A-A948-D19BAE164256}" srcOrd="0" destOrd="0" presId="urn:microsoft.com/office/officeart/2005/8/layout/hProcess7"/>
    <dgm:cxn modelId="{8FE950F7-0011-4941-83D5-59C5E2CA11D7}" type="presOf" srcId="{0323F2FE-4911-4999-A2A0-2A82C62831E6}" destId="{D6934823-5F56-43ED-BD1C-B03CC5294594}" srcOrd="0" destOrd="0" presId="urn:microsoft.com/office/officeart/2005/8/layout/hProcess7"/>
    <dgm:cxn modelId="{1258A224-B3C3-4124-8811-04D20E7EEA3E}" type="presOf" srcId="{FCEC55B3-835A-4EDD-B035-A5AFE8286809}" destId="{323107F5-F794-4139-9E9E-DA52A7EF0DC1}" srcOrd="0" destOrd="0" presId="urn:microsoft.com/office/officeart/2005/8/layout/hProcess7"/>
    <dgm:cxn modelId="{948F62DA-3D6F-4CFA-8E8D-11E02C0B9A40}" srcId="{FCEC55B3-835A-4EDD-B035-A5AFE8286809}" destId="{0FE0114C-878F-49E9-9C10-E4A49AC71E9B}" srcOrd="2" destOrd="0" parTransId="{E2734A71-6179-4E8C-9959-D048730817C9}" sibTransId="{F54B5DE3-24D8-47FA-A484-3671D35929F8}"/>
    <dgm:cxn modelId="{22627EBC-ADBC-49DB-B5CF-CBEEF903B8B4}" type="presOf" srcId="{0FE0114C-878F-49E9-9C10-E4A49AC71E9B}" destId="{1C8D0824-5125-4A81-B456-24AA0C4F1F7F}" srcOrd="1" destOrd="0" presId="urn:microsoft.com/office/officeart/2005/8/layout/hProcess7"/>
    <dgm:cxn modelId="{65C0F318-1CF0-4C99-82C2-095273D1A71F}" srcId="{4F1D7086-A243-4F9E-B785-149BB41C17B4}" destId="{C07A0FCB-F3DB-4C26-8C65-15C06AB2A7DA}" srcOrd="0" destOrd="0" parTransId="{8E98DAC1-A9B7-40EC-9A06-9CCE8C574269}" sibTransId="{B3E57C14-6ED6-45D8-B9FB-B78B33A46215}"/>
    <dgm:cxn modelId="{DDF110CE-EE66-49FD-BC2B-EF9FB1B82D06}" type="presOf" srcId="{B2774A3B-6853-4724-8629-9B74A34678FF}" destId="{B59F722B-0452-4A60-BFD2-A103FC378614}" srcOrd="0" destOrd="0" presId="urn:microsoft.com/office/officeart/2005/8/layout/hProcess7"/>
    <dgm:cxn modelId="{3744C43C-383F-4E95-904E-CEBD8042510B}" srcId="{0323F2FE-4911-4999-A2A0-2A82C62831E6}" destId="{584305A5-F255-4D7B-B9F2-7CF090C60836}" srcOrd="0" destOrd="0" parTransId="{FC2FA078-890C-4C3A-8E82-7F5A1AFDC333}" sibTransId="{D14C669D-0F4F-4F8E-8864-C2EBD50403C5}"/>
    <dgm:cxn modelId="{81F9C8F0-00EC-4021-9D71-059333401B47}" srcId="{FCEC55B3-835A-4EDD-B035-A5AFE8286809}" destId="{4F1D7086-A243-4F9E-B785-149BB41C17B4}" srcOrd="0" destOrd="0" parTransId="{FC82642F-B606-472C-8A06-3A0C38C477DA}" sibTransId="{CF32E442-6EAD-4211-BF11-3A4BCD8C520C}"/>
    <dgm:cxn modelId="{D342C929-FB1D-4BA3-88DA-695DC9450F89}" srcId="{0FE0114C-878F-49E9-9C10-E4A49AC71E9B}" destId="{B2774A3B-6853-4724-8629-9B74A34678FF}" srcOrd="0" destOrd="0" parTransId="{EF8B7CD3-5D8B-47F2-B488-D91EBCF9DAEE}" sibTransId="{BE126678-E72F-4E56-834D-2060E3247512}"/>
    <dgm:cxn modelId="{6FE8966D-5637-4E86-838B-073F9C48DC3D}" type="presOf" srcId="{4F1D7086-A243-4F9E-B785-149BB41C17B4}" destId="{0C596775-9903-42FE-9162-C67317CB2668}" srcOrd="1" destOrd="0" presId="urn:microsoft.com/office/officeart/2005/8/layout/hProcess7"/>
    <dgm:cxn modelId="{60B1BE4E-F26E-434B-9EFD-BE63124729F5}" type="presOf" srcId="{584305A5-F255-4D7B-B9F2-7CF090C60836}" destId="{6B02C618-9D22-4558-9428-A9B5E3225162}" srcOrd="0" destOrd="0" presId="urn:microsoft.com/office/officeart/2005/8/layout/hProcess7"/>
    <dgm:cxn modelId="{BDA675F9-317A-4567-8414-A492FB2C33A7}" type="presOf" srcId="{0FE0114C-878F-49E9-9C10-E4A49AC71E9B}" destId="{E480DBF8-254E-48AA-A0A7-2EFEA4C37847}" srcOrd="0" destOrd="0" presId="urn:microsoft.com/office/officeart/2005/8/layout/hProcess7"/>
    <dgm:cxn modelId="{1C0EA288-5701-449A-B815-EF3EEBA65019}" type="presOf" srcId="{0323F2FE-4911-4999-A2A0-2A82C62831E6}" destId="{93B71118-583B-4FD4-A88E-972ADA54D75D}" srcOrd="1" destOrd="0" presId="urn:microsoft.com/office/officeart/2005/8/layout/hProcess7"/>
    <dgm:cxn modelId="{F72D9416-95F1-4208-9E30-04F01BB82F41}" srcId="{FCEC55B3-835A-4EDD-B035-A5AFE8286809}" destId="{0323F2FE-4911-4999-A2A0-2A82C62831E6}" srcOrd="1" destOrd="0" parTransId="{975E4A7F-1037-4F65-B01E-BD5DA11508B1}" sibTransId="{9730C5F1-D24E-4C81-83DF-F190A77A9F6C}"/>
    <dgm:cxn modelId="{89816D6B-71EF-44AA-B296-382CE2099A06}" type="presOf" srcId="{4F1D7086-A243-4F9E-B785-149BB41C17B4}" destId="{2895C190-1508-4D6D-A435-DEAB91C93603}" srcOrd="0" destOrd="0" presId="urn:microsoft.com/office/officeart/2005/8/layout/hProcess7"/>
    <dgm:cxn modelId="{1088BDE5-3647-4730-BDEA-80260C13E65F}" type="presParOf" srcId="{323107F5-F794-4139-9E9E-DA52A7EF0DC1}" destId="{F477B024-B983-40FC-9E62-C82DFB6C6A9B}" srcOrd="0" destOrd="0" presId="urn:microsoft.com/office/officeart/2005/8/layout/hProcess7"/>
    <dgm:cxn modelId="{38B1103F-1160-46E7-AC14-31267D871F9B}" type="presParOf" srcId="{F477B024-B983-40FC-9E62-C82DFB6C6A9B}" destId="{2895C190-1508-4D6D-A435-DEAB91C93603}" srcOrd="0" destOrd="0" presId="urn:microsoft.com/office/officeart/2005/8/layout/hProcess7"/>
    <dgm:cxn modelId="{1011FB8D-828D-4582-B19C-955F4AA18892}" type="presParOf" srcId="{F477B024-B983-40FC-9E62-C82DFB6C6A9B}" destId="{0C596775-9903-42FE-9162-C67317CB2668}" srcOrd="1" destOrd="0" presId="urn:microsoft.com/office/officeart/2005/8/layout/hProcess7"/>
    <dgm:cxn modelId="{3CAA9418-1527-4B94-97A5-51BB046C644A}" type="presParOf" srcId="{F477B024-B983-40FC-9E62-C82DFB6C6A9B}" destId="{3B480108-F361-412A-A948-D19BAE164256}" srcOrd="2" destOrd="0" presId="urn:microsoft.com/office/officeart/2005/8/layout/hProcess7"/>
    <dgm:cxn modelId="{D1E4C379-46C9-4A7C-A3B1-4B90D0C679B7}" type="presParOf" srcId="{323107F5-F794-4139-9E9E-DA52A7EF0DC1}" destId="{B6B1F274-F54E-4A32-A7F2-832998F34C1A}" srcOrd="1" destOrd="0" presId="urn:microsoft.com/office/officeart/2005/8/layout/hProcess7"/>
    <dgm:cxn modelId="{13B7F626-A6F4-4192-A2FD-6CCE22947F97}" type="presParOf" srcId="{323107F5-F794-4139-9E9E-DA52A7EF0DC1}" destId="{11BF7CC8-1098-427A-9F71-860C440B1796}" srcOrd="2" destOrd="0" presId="urn:microsoft.com/office/officeart/2005/8/layout/hProcess7"/>
    <dgm:cxn modelId="{7759C303-C7E4-476F-B0BF-F151CD034ECE}" type="presParOf" srcId="{11BF7CC8-1098-427A-9F71-860C440B1796}" destId="{E95E20B0-5CC6-4511-B600-69E800B53BCF}" srcOrd="0" destOrd="0" presId="urn:microsoft.com/office/officeart/2005/8/layout/hProcess7"/>
    <dgm:cxn modelId="{59D91C31-63DA-476C-9899-95E8EDCFCAB8}" type="presParOf" srcId="{11BF7CC8-1098-427A-9F71-860C440B1796}" destId="{3AF5C37B-1916-492C-8503-AB50D113817B}" srcOrd="1" destOrd="0" presId="urn:microsoft.com/office/officeart/2005/8/layout/hProcess7"/>
    <dgm:cxn modelId="{6F68D697-83A9-4618-AFD1-B33F7E450567}" type="presParOf" srcId="{11BF7CC8-1098-427A-9F71-860C440B1796}" destId="{B7AA70B7-BACC-4F97-BBCF-099000496A29}" srcOrd="2" destOrd="0" presId="urn:microsoft.com/office/officeart/2005/8/layout/hProcess7"/>
    <dgm:cxn modelId="{DE5D5F0C-D096-4757-9284-8BEAEB8199C4}" type="presParOf" srcId="{323107F5-F794-4139-9E9E-DA52A7EF0DC1}" destId="{14E2D396-FF08-452F-9BB2-F50ACCB6E036}" srcOrd="3" destOrd="0" presId="urn:microsoft.com/office/officeart/2005/8/layout/hProcess7"/>
    <dgm:cxn modelId="{5A374C4B-F200-4634-B59D-569C4540BE6F}" type="presParOf" srcId="{323107F5-F794-4139-9E9E-DA52A7EF0DC1}" destId="{1662CEB9-55F6-47A7-B28C-83FC9499A976}" srcOrd="4" destOrd="0" presId="urn:microsoft.com/office/officeart/2005/8/layout/hProcess7"/>
    <dgm:cxn modelId="{5899041D-7592-4755-9D96-41A14EE7453D}" type="presParOf" srcId="{1662CEB9-55F6-47A7-B28C-83FC9499A976}" destId="{D6934823-5F56-43ED-BD1C-B03CC5294594}" srcOrd="0" destOrd="0" presId="urn:microsoft.com/office/officeart/2005/8/layout/hProcess7"/>
    <dgm:cxn modelId="{F2855E00-517D-4BAB-B39F-79C95E5AA1A0}" type="presParOf" srcId="{1662CEB9-55F6-47A7-B28C-83FC9499A976}" destId="{93B71118-583B-4FD4-A88E-972ADA54D75D}" srcOrd="1" destOrd="0" presId="urn:microsoft.com/office/officeart/2005/8/layout/hProcess7"/>
    <dgm:cxn modelId="{65E678BE-A9BA-4299-BCEE-C7A2ACBEC5A9}" type="presParOf" srcId="{1662CEB9-55F6-47A7-B28C-83FC9499A976}" destId="{6B02C618-9D22-4558-9428-A9B5E3225162}" srcOrd="2" destOrd="0" presId="urn:microsoft.com/office/officeart/2005/8/layout/hProcess7"/>
    <dgm:cxn modelId="{E278B843-EED4-4422-8059-507D2F2710F9}" type="presParOf" srcId="{323107F5-F794-4139-9E9E-DA52A7EF0DC1}" destId="{766C6576-6D7D-41C2-883E-7CA51E299CC2}" srcOrd="5" destOrd="0" presId="urn:microsoft.com/office/officeart/2005/8/layout/hProcess7"/>
    <dgm:cxn modelId="{13FE0694-8D45-40ED-BAE0-9366DF5819D3}" type="presParOf" srcId="{323107F5-F794-4139-9E9E-DA52A7EF0DC1}" destId="{3EC51AE7-A275-453A-A0B0-19B6196E14B8}" srcOrd="6" destOrd="0" presId="urn:microsoft.com/office/officeart/2005/8/layout/hProcess7"/>
    <dgm:cxn modelId="{D1E0BD7F-2338-4E96-95B0-1B234DD04CF0}" type="presParOf" srcId="{3EC51AE7-A275-453A-A0B0-19B6196E14B8}" destId="{DEB7C42E-9436-4165-BC4C-B11DCF94D6FD}" srcOrd="0" destOrd="0" presId="urn:microsoft.com/office/officeart/2005/8/layout/hProcess7"/>
    <dgm:cxn modelId="{A7FA1186-0004-4DC5-A812-A25C313F3D58}" type="presParOf" srcId="{3EC51AE7-A275-453A-A0B0-19B6196E14B8}" destId="{936143BF-4DC6-44EC-ACD2-2A357984EFB2}" srcOrd="1" destOrd="0" presId="urn:microsoft.com/office/officeart/2005/8/layout/hProcess7"/>
    <dgm:cxn modelId="{059B88DD-5B0E-4EBA-96B7-037FBAE9068C}" type="presParOf" srcId="{3EC51AE7-A275-453A-A0B0-19B6196E14B8}" destId="{D393F8EE-07E4-4D63-B472-DFF0BCB233C5}" srcOrd="2" destOrd="0" presId="urn:microsoft.com/office/officeart/2005/8/layout/hProcess7"/>
    <dgm:cxn modelId="{E17D87C3-01F8-4ECD-8B00-FAD077407C45}" type="presParOf" srcId="{323107F5-F794-4139-9E9E-DA52A7EF0DC1}" destId="{7818CC64-AE62-4242-96FD-11185612504A}" srcOrd="7" destOrd="0" presId="urn:microsoft.com/office/officeart/2005/8/layout/hProcess7"/>
    <dgm:cxn modelId="{5C7294A9-E834-4FBB-BDF1-57413D77BD69}" type="presParOf" srcId="{323107F5-F794-4139-9E9E-DA52A7EF0DC1}" destId="{2ED9B642-CAB5-40D0-96B0-F6226D05EA60}" srcOrd="8" destOrd="0" presId="urn:microsoft.com/office/officeart/2005/8/layout/hProcess7"/>
    <dgm:cxn modelId="{319EE4F9-9FA0-4218-9835-D0F2605DE81D}" type="presParOf" srcId="{2ED9B642-CAB5-40D0-96B0-F6226D05EA60}" destId="{E480DBF8-254E-48AA-A0A7-2EFEA4C37847}" srcOrd="0" destOrd="0" presId="urn:microsoft.com/office/officeart/2005/8/layout/hProcess7"/>
    <dgm:cxn modelId="{D3313A7B-F51A-497B-B72C-DDFC685181D1}" type="presParOf" srcId="{2ED9B642-CAB5-40D0-96B0-F6226D05EA60}" destId="{1C8D0824-5125-4A81-B456-24AA0C4F1F7F}" srcOrd="1" destOrd="0" presId="urn:microsoft.com/office/officeart/2005/8/layout/hProcess7"/>
    <dgm:cxn modelId="{C1AC8C34-5F5F-40F4-AF5D-E42B3EEDA74D}" type="presParOf" srcId="{2ED9B642-CAB5-40D0-96B0-F6226D05EA60}" destId="{B59F722B-0452-4A60-BFD2-A103FC378614}" srcOrd="2" destOrd="0" presId="urn:microsoft.com/office/officeart/2005/8/layout/hProcess7"/>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FCEC55B3-835A-4EDD-B035-A5AFE8286809}" type="doc">
      <dgm:prSet loTypeId="urn:microsoft.com/office/officeart/2005/8/layout/hProcess7" loCatId="list" qsTypeId="urn:microsoft.com/office/officeart/2005/8/quickstyle/simple1" qsCatId="simple" csTypeId="urn:microsoft.com/office/officeart/2005/8/colors/accent3_4" csCatId="accent3" phldr="1"/>
      <dgm:spPr/>
      <dgm:t>
        <a:bodyPr/>
        <a:lstStyle/>
        <a:p>
          <a:endParaRPr lang="en-US"/>
        </a:p>
      </dgm:t>
    </dgm:pt>
    <dgm:pt modelId="{4F1D7086-A243-4F9E-B785-149BB41C17B4}">
      <dgm:prSet phldrT="[Text]"/>
      <dgm:spPr/>
      <dgm:t>
        <a:bodyPr/>
        <a:lstStyle/>
        <a:p>
          <a:r>
            <a:rPr lang="en-US" dirty="0" smtClean="0"/>
            <a:t>We want to reduce</a:t>
          </a:r>
          <a:endParaRPr lang="en-US" dirty="0"/>
        </a:p>
      </dgm:t>
    </dgm:pt>
    <dgm:pt modelId="{FC82642F-B606-472C-8A06-3A0C38C477DA}" type="parTrans" cxnId="{81F9C8F0-00EC-4021-9D71-059333401B47}">
      <dgm:prSet/>
      <dgm:spPr/>
      <dgm:t>
        <a:bodyPr/>
        <a:lstStyle/>
        <a:p>
          <a:endParaRPr lang="en-US"/>
        </a:p>
      </dgm:t>
    </dgm:pt>
    <dgm:pt modelId="{CF32E442-6EAD-4211-BF11-3A4BCD8C520C}" type="sibTrans" cxnId="{81F9C8F0-00EC-4021-9D71-059333401B47}">
      <dgm:prSet/>
      <dgm:spPr/>
      <dgm:t>
        <a:bodyPr/>
        <a:lstStyle/>
        <a:p>
          <a:endParaRPr lang="en-US"/>
        </a:p>
      </dgm:t>
    </dgm:pt>
    <dgm:pt modelId="{C07A0FCB-F3DB-4C26-8C65-15C06AB2A7DA}">
      <dgm:prSet phldrT="[Text]"/>
      <dgm:spPr/>
      <dgm:t>
        <a:bodyPr/>
        <a:lstStyle/>
        <a:p>
          <a:r>
            <a:rPr lang="en-US" dirty="0" smtClean="0"/>
            <a:t>Logging and disk write time</a:t>
          </a:r>
          <a:endParaRPr lang="en-US" dirty="0"/>
        </a:p>
      </dgm:t>
    </dgm:pt>
    <dgm:pt modelId="{8E98DAC1-A9B7-40EC-9A06-9CCE8C574269}" type="parTrans" cxnId="{65C0F318-1CF0-4C99-82C2-095273D1A71F}">
      <dgm:prSet/>
      <dgm:spPr/>
      <dgm:t>
        <a:bodyPr/>
        <a:lstStyle/>
        <a:p>
          <a:endParaRPr lang="en-US"/>
        </a:p>
      </dgm:t>
    </dgm:pt>
    <dgm:pt modelId="{B3E57C14-6ED6-45D8-B9FB-B78B33A46215}" type="sibTrans" cxnId="{65C0F318-1CF0-4C99-82C2-095273D1A71F}">
      <dgm:prSet/>
      <dgm:spPr/>
      <dgm:t>
        <a:bodyPr/>
        <a:lstStyle/>
        <a:p>
          <a:endParaRPr lang="en-US"/>
        </a:p>
      </dgm:t>
    </dgm:pt>
    <dgm:pt modelId="{0323F2FE-4911-4999-A2A0-2A82C62831E6}">
      <dgm:prSet phldrT="[Text]"/>
      <dgm:spPr/>
      <dgm:t>
        <a:bodyPr/>
        <a:lstStyle/>
        <a:p>
          <a:r>
            <a:rPr lang="en-US" dirty="0" smtClean="0"/>
            <a:t>So we can support</a:t>
          </a:r>
          <a:endParaRPr lang="en-US" dirty="0"/>
        </a:p>
      </dgm:t>
    </dgm:pt>
    <dgm:pt modelId="{975E4A7F-1037-4F65-B01E-BD5DA11508B1}" type="parTrans" cxnId="{F72D9416-95F1-4208-9E30-04F01BB82F41}">
      <dgm:prSet/>
      <dgm:spPr/>
      <dgm:t>
        <a:bodyPr/>
        <a:lstStyle/>
        <a:p>
          <a:endParaRPr lang="en-US"/>
        </a:p>
      </dgm:t>
    </dgm:pt>
    <dgm:pt modelId="{9730C5F1-D24E-4C81-83DF-F190A77A9F6C}" type="sibTrans" cxnId="{F72D9416-95F1-4208-9E30-04F01BB82F41}">
      <dgm:prSet/>
      <dgm:spPr/>
      <dgm:t>
        <a:bodyPr/>
        <a:lstStyle/>
        <a:p>
          <a:endParaRPr lang="en-US"/>
        </a:p>
      </dgm:t>
    </dgm:pt>
    <dgm:pt modelId="{584305A5-F255-4D7B-B9F2-7CF090C60836}">
      <dgm:prSet phldrT="[Text]"/>
      <dgm:spPr/>
      <dgm:t>
        <a:bodyPr/>
        <a:lstStyle/>
        <a:p>
          <a:r>
            <a:rPr lang="en-US" dirty="0" smtClean="0"/>
            <a:t>Durability</a:t>
          </a:r>
          <a:br>
            <a:rPr lang="en-US" dirty="0" smtClean="0"/>
          </a:br>
          <a:r>
            <a:rPr lang="he-IL" dirty="0" smtClean="0"/>
            <a:t>(יציב, בר קיימא)</a:t>
          </a:r>
          <a:endParaRPr lang="en-US" dirty="0"/>
        </a:p>
      </dgm:t>
    </dgm:pt>
    <dgm:pt modelId="{FC2FA078-890C-4C3A-8E82-7F5A1AFDC333}" type="parTrans" cxnId="{3744C43C-383F-4E95-904E-CEBD8042510B}">
      <dgm:prSet/>
      <dgm:spPr/>
      <dgm:t>
        <a:bodyPr/>
        <a:lstStyle/>
        <a:p>
          <a:endParaRPr lang="en-US"/>
        </a:p>
      </dgm:t>
    </dgm:pt>
    <dgm:pt modelId="{D14C669D-0F4F-4F8E-8864-C2EBD50403C5}" type="sibTrans" cxnId="{3744C43C-383F-4E95-904E-CEBD8042510B}">
      <dgm:prSet/>
      <dgm:spPr/>
      <dgm:t>
        <a:bodyPr/>
        <a:lstStyle/>
        <a:p>
          <a:endParaRPr lang="en-US"/>
        </a:p>
      </dgm:t>
    </dgm:pt>
    <dgm:pt modelId="{0FE0114C-878F-49E9-9C10-E4A49AC71E9B}">
      <dgm:prSet phldrT="[Text]"/>
      <dgm:spPr/>
      <dgm:t>
        <a:bodyPr/>
        <a:lstStyle/>
        <a:p>
          <a:r>
            <a:rPr lang="en-US" dirty="0" smtClean="0"/>
            <a:t>So we will</a:t>
          </a:r>
          <a:endParaRPr lang="en-US" dirty="0"/>
        </a:p>
      </dgm:t>
    </dgm:pt>
    <dgm:pt modelId="{E2734A71-6179-4E8C-9959-D048730817C9}" type="parTrans" cxnId="{948F62DA-3D6F-4CFA-8E8D-11E02C0B9A40}">
      <dgm:prSet/>
      <dgm:spPr/>
      <dgm:t>
        <a:bodyPr/>
        <a:lstStyle/>
        <a:p>
          <a:endParaRPr lang="en-US"/>
        </a:p>
      </dgm:t>
    </dgm:pt>
    <dgm:pt modelId="{F54B5DE3-24D8-47FA-A484-3671D35929F8}" type="sibTrans" cxnId="{948F62DA-3D6F-4CFA-8E8D-11E02C0B9A40}">
      <dgm:prSet/>
      <dgm:spPr/>
      <dgm:t>
        <a:bodyPr/>
        <a:lstStyle/>
        <a:p>
          <a:endParaRPr lang="en-US"/>
        </a:p>
      </dgm:t>
    </dgm:pt>
    <dgm:pt modelId="{B2774A3B-6853-4724-8629-9B74A34678FF}">
      <dgm:prSet phldrT="[Text]"/>
      <dgm:spPr/>
      <dgm:t>
        <a:bodyPr/>
        <a:lstStyle/>
        <a:p>
          <a:r>
            <a:rPr lang="en-US" dirty="0" smtClean="0"/>
            <a:t>Minimize logging</a:t>
          </a:r>
          <a:endParaRPr lang="en-US" dirty="0"/>
        </a:p>
      </dgm:t>
    </dgm:pt>
    <dgm:pt modelId="{EF8B7CD3-5D8B-47F2-B488-D91EBCF9DAEE}" type="parTrans" cxnId="{D342C929-FB1D-4BA3-88DA-695DC9450F89}">
      <dgm:prSet/>
      <dgm:spPr/>
      <dgm:t>
        <a:bodyPr/>
        <a:lstStyle/>
        <a:p>
          <a:endParaRPr lang="en-US"/>
        </a:p>
      </dgm:t>
    </dgm:pt>
    <dgm:pt modelId="{BE126678-E72F-4E56-834D-2060E3247512}" type="sibTrans" cxnId="{D342C929-FB1D-4BA3-88DA-695DC9450F89}">
      <dgm:prSet/>
      <dgm:spPr/>
      <dgm:t>
        <a:bodyPr/>
        <a:lstStyle/>
        <a:p>
          <a:endParaRPr lang="en-US"/>
        </a:p>
      </dgm:t>
    </dgm:pt>
    <dgm:pt modelId="{323107F5-F794-4139-9E9E-DA52A7EF0DC1}" type="pres">
      <dgm:prSet presAssocID="{FCEC55B3-835A-4EDD-B035-A5AFE8286809}" presName="Name0" presStyleCnt="0">
        <dgm:presLayoutVars>
          <dgm:dir/>
          <dgm:animLvl val="lvl"/>
          <dgm:resizeHandles val="exact"/>
        </dgm:presLayoutVars>
      </dgm:prSet>
      <dgm:spPr/>
      <dgm:t>
        <a:bodyPr/>
        <a:lstStyle/>
        <a:p>
          <a:endParaRPr lang="en-US"/>
        </a:p>
      </dgm:t>
    </dgm:pt>
    <dgm:pt modelId="{F477B024-B983-40FC-9E62-C82DFB6C6A9B}" type="pres">
      <dgm:prSet presAssocID="{4F1D7086-A243-4F9E-B785-149BB41C17B4}" presName="compositeNode" presStyleCnt="0">
        <dgm:presLayoutVars>
          <dgm:bulletEnabled val="1"/>
        </dgm:presLayoutVars>
      </dgm:prSet>
      <dgm:spPr/>
    </dgm:pt>
    <dgm:pt modelId="{2895C190-1508-4D6D-A435-DEAB91C93603}" type="pres">
      <dgm:prSet presAssocID="{4F1D7086-A243-4F9E-B785-149BB41C17B4}" presName="bgRect" presStyleLbl="node1" presStyleIdx="0" presStyleCnt="3"/>
      <dgm:spPr/>
      <dgm:t>
        <a:bodyPr/>
        <a:lstStyle/>
        <a:p>
          <a:endParaRPr lang="en-US"/>
        </a:p>
      </dgm:t>
    </dgm:pt>
    <dgm:pt modelId="{0C596775-9903-42FE-9162-C67317CB2668}" type="pres">
      <dgm:prSet presAssocID="{4F1D7086-A243-4F9E-B785-149BB41C17B4}" presName="parentNode" presStyleLbl="node1" presStyleIdx="0" presStyleCnt="3">
        <dgm:presLayoutVars>
          <dgm:chMax val="0"/>
          <dgm:bulletEnabled val="1"/>
        </dgm:presLayoutVars>
      </dgm:prSet>
      <dgm:spPr/>
      <dgm:t>
        <a:bodyPr/>
        <a:lstStyle/>
        <a:p>
          <a:endParaRPr lang="en-US"/>
        </a:p>
      </dgm:t>
    </dgm:pt>
    <dgm:pt modelId="{3B480108-F361-412A-A948-D19BAE164256}" type="pres">
      <dgm:prSet presAssocID="{4F1D7086-A243-4F9E-B785-149BB41C17B4}" presName="childNode" presStyleLbl="node1" presStyleIdx="0" presStyleCnt="3">
        <dgm:presLayoutVars>
          <dgm:bulletEnabled val="1"/>
        </dgm:presLayoutVars>
      </dgm:prSet>
      <dgm:spPr/>
      <dgm:t>
        <a:bodyPr/>
        <a:lstStyle/>
        <a:p>
          <a:endParaRPr lang="en-US"/>
        </a:p>
      </dgm:t>
    </dgm:pt>
    <dgm:pt modelId="{B6B1F274-F54E-4A32-A7F2-832998F34C1A}" type="pres">
      <dgm:prSet presAssocID="{CF32E442-6EAD-4211-BF11-3A4BCD8C520C}" presName="hSp" presStyleCnt="0"/>
      <dgm:spPr/>
    </dgm:pt>
    <dgm:pt modelId="{11BF7CC8-1098-427A-9F71-860C440B1796}" type="pres">
      <dgm:prSet presAssocID="{CF32E442-6EAD-4211-BF11-3A4BCD8C520C}" presName="vProcSp" presStyleCnt="0"/>
      <dgm:spPr/>
    </dgm:pt>
    <dgm:pt modelId="{E95E20B0-5CC6-4511-B600-69E800B53BCF}" type="pres">
      <dgm:prSet presAssocID="{CF32E442-6EAD-4211-BF11-3A4BCD8C520C}" presName="vSp1" presStyleCnt="0"/>
      <dgm:spPr/>
    </dgm:pt>
    <dgm:pt modelId="{3AF5C37B-1916-492C-8503-AB50D113817B}" type="pres">
      <dgm:prSet presAssocID="{CF32E442-6EAD-4211-BF11-3A4BCD8C520C}" presName="simulatedConn" presStyleLbl="solidFgAcc1" presStyleIdx="0" presStyleCnt="2"/>
      <dgm:spPr/>
    </dgm:pt>
    <dgm:pt modelId="{B7AA70B7-BACC-4F97-BBCF-099000496A29}" type="pres">
      <dgm:prSet presAssocID="{CF32E442-6EAD-4211-BF11-3A4BCD8C520C}" presName="vSp2" presStyleCnt="0"/>
      <dgm:spPr/>
    </dgm:pt>
    <dgm:pt modelId="{14E2D396-FF08-452F-9BB2-F50ACCB6E036}" type="pres">
      <dgm:prSet presAssocID="{CF32E442-6EAD-4211-BF11-3A4BCD8C520C}" presName="sibTrans" presStyleCnt="0"/>
      <dgm:spPr/>
    </dgm:pt>
    <dgm:pt modelId="{1662CEB9-55F6-47A7-B28C-83FC9499A976}" type="pres">
      <dgm:prSet presAssocID="{0323F2FE-4911-4999-A2A0-2A82C62831E6}" presName="compositeNode" presStyleCnt="0">
        <dgm:presLayoutVars>
          <dgm:bulletEnabled val="1"/>
        </dgm:presLayoutVars>
      </dgm:prSet>
      <dgm:spPr/>
    </dgm:pt>
    <dgm:pt modelId="{D6934823-5F56-43ED-BD1C-B03CC5294594}" type="pres">
      <dgm:prSet presAssocID="{0323F2FE-4911-4999-A2A0-2A82C62831E6}" presName="bgRect" presStyleLbl="node1" presStyleIdx="1" presStyleCnt="3"/>
      <dgm:spPr/>
      <dgm:t>
        <a:bodyPr/>
        <a:lstStyle/>
        <a:p>
          <a:endParaRPr lang="en-US"/>
        </a:p>
      </dgm:t>
    </dgm:pt>
    <dgm:pt modelId="{93B71118-583B-4FD4-A88E-972ADA54D75D}" type="pres">
      <dgm:prSet presAssocID="{0323F2FE-4911-4999-A2A0-2A82C62831E6}" presName="parentNode" presStyleLbl="node1" presStyleIdx="1" presStyleCnt="3">
        <dgm:presLayoutVars>
          <dgm:chMax val="0"/>
          <dgm:bulletEnabled val="1"/>
        </dgm:presLayoutVars>
      </dgm:prSet>
      <dgm:spPr/>
      <dgm:t>
        <a:bodyPr/>
        <a:lstStyle/>
        <a:p>
          <a:endParaRPr lang="en-US"/>
        </a:p>
      </dgm:t>
    </dgm:pt>
    <dgm:pt modelId="{6B02C618-9D22-4558-9428-A9B5E3225162}" type="pres">
      <dgm:prSet presAssocID="{0323F2FE-4911-4999-A2A0-2A82C62831E6}" presName="childNode" presStyleLbl="node1" presStyleIdx="1" presStyleCnt="3">
        <dgm:presLayoutVars>
          <dgm:bulletEnabled val="1"/>
        </dgm:presLayoutVars>
      </dgm:prSet>
      <dgm:spPr/>
      <dgm:t>
        <a:bodyPr/>
        <a:lstStyle/>
        <a:p>
          <a:endParaRPr lang="en-US"/>
        </a:p>
      </dgm:t>
    </dgm:pt>
    <dgm:pt modelId="{766C6576-6D7D-41C2-883E-7CA51E299CC2}" type="pres">
      <dgm:prSet presAssocID="{9730C5F1-D24E-4C81-83DF-F190A77A9F6C}" presName="hSp" presStyleCnt="0"/>
      <dgm:spPr/>
    </dgm:pt>
    <dgm:pt modelId="{3EC51AE7-A275-453A-A0B0-19B6196E14B8}" type="pres">
      <dgm:prSet presAssocID="{9730C5F1-D24E-4C81-83DF-F190A77A9F6C}" presName="vProcSp" presStyleCnt="0"/>
      <dgm:spPr/>
    </dgm:pt>
    <dgm:pt modelId="{DEB7C42E-9436-4165-BC4C-B11DCF94D6FD}" type="pres">
      <dgm:prSet presAssocID="{9730C5F1-D24E-4C81-83DF-F190A77A9F6C}" presName="vSp1" presStyleCnt="0"/>
      <dgm:spPr/>
    </dgm:pt>
    <dgm:pt modelId="{936143BF-4DC6-44EC-ACD2-2A357984EFB2}" type="pres">
      <dgm:prSet presAssocID="{9730C5F1-D24E-4C81-83DF-F190A77A9F6C}" presName="simulatedConn" presStyleLbl="solidFgAcc1" presStyleIdx="1" presStyleCnt="2"/>
      <dgm:spPr/>
    </dgm:pt>
    <dgm:pt modelId="{D393F8EE-07E4-4D63-B472-DFF0BCB233C5}" type="pres">
      <dgm:prSet presAssocID="{9730C5F1-D24E-4C81-83DF-F190A77A9F6C}" presName="vSp2" presStyleCnt="0"/>
      <dgm:spPr/>
    </dgm:pt>
    <dgm:pt modelId="{7818CC64-AE62-4242-96FD-11185612504A}" type="pres">
      <dgm:prSet presAssocID="{9730C5F1-D24E-4C81-83DF-F190A77A9F6C}" presName="sibTrans" presStyleCnt="0"/>
      <dgm:spPr/>
    </dgm:pt>
    <dgm:pt modelId="{2ED9B642-CAB5-40D0-96B0-F6226D05EA60}" type="pres">
      <dgm:prSet presAssocID="{0FE0114C-878F-49E9-9C10-E4A49AC71E9B}" presName="compositeNode" presStyleCnt="0">
        <dgm:presLayoutVars>
          <dgm:bulletEnabled val="1"/>
        </dgm:presLayoutVars>
      </dgm:prSet>
      <dgm:spPr/>
    </dgm:pt>
    <dgm:pt modelId="{E480DBF8-254E-48AA-A0A7-2EFEA4C37847}" type="pres">
      <dgm:prSet presAssocID="{0FE0114C-878F-49E9-9C10-E4A49AC71E9B}" presName="bgRect" presStyleLbl="node1" presStyleIdx="2" presStyleCnt="3"/>
      <dgm:spPr/>
      <dgm:t>
        <a:bodyPr/>
        <a:lstStyle/>
        <a:p>
          <a:endParaRPr lang="en-US"/>
        </a:p>
      </dgm:t>
    </dgm:pt>
    <dgm:pt modelId="{1C8D0824-5125-4A81-B456-24AA0C4F1F7F}" type="pres">
      <dgm:prSet presAssocID="{0FE0114C-878F-49E9-9C10-E4A49AC71E9B}" presName="parentNode" presStyleLbl="node1" presStyleIdx="2" presStyleCnt="3">
        <dgm:presLayoutVars>
          <dgm:chMax val="0"/>
          <dgm:bulletEnabled val="1"/>
        </dgm:presLayoutVars>
      </dgm:prSet>
      <dgm:spPr/>
      <dgm:t>
        <a:bodyPr/>
        <a:lstStyle/>
        <a:p>
          <a:endParaRPr lang="en-US"/>
        </a:p>
      </dgm:t>
    </dgm:pt>
    <dgm:pt modelId="{B59F722B-0452-4A60-BFD2-A103FC378614}" type="pres">
      <dgm:prSet presAssocID="{0FE0114C-878F-49E9-9C10-E4A49AC71E9B}" presName="childNode" presStyleLbl="node1" presStyleIdx="2" presStyleCnt="3">
        <dgm:presLayoutVars>
          <dgm:bulletEnabled val="1"/>
        </dgm:presLayoutVars>
      </dgm:prSet>
      <dgm:spPr/>
      <dgm:t>
        <a:bodyPr/>
        <a:lstStyle/>
        <a:p>
          <a:endParaRPr lang="en-US"/>
        </a:p>
      </dgm:t>
    </dgm:pt>
  </dgm:ptLst>
  <dgm:cxnLst>
    <dgm:cxn modelId="{2A229CFF-E384-45BE-822C-8AB7FE16772B}" type="presOf" srcId="{C07A0FCB-F3DB-4C26-8C65-15C06AB2A7DA}" destId="{3B480108-F361-412A-A948-D19BAE164256}" srcOrd="0" destOrd="0" presId="urn:microsoft.com/office/officeart/2005/8/layout/hProcess7"/>
    <dgm:cxn modelId="{9A96BB43-E55E-4E91-8E66-F5A7C624E4F0}" type="presOf" srcId="{0FE0114C-878F-49E9-9C10-E4A49AC71E9B}" destId="{1C8D0824-5125-4A81-B456-24AA0C4F1F7F}" srcOrd="1" destOrd="0" presId="urn:microsoft.com/office/officeart/2005/8/layout/hProcess7"/>
    <dgm:cxn modelId="{4CE41A10-98CB-4DAC-893B-DD3C3C3B0500}" type="presOf" srcId="{4F1D7086-A243-4F9E-B785-149BB41C17B4}" destId="{2895C190-1508-4D6D-A435-DEAB91C93603}" srcOrd="0" destOrd="0" presId="urn:microsoft.com/office/officeart/2005/8/layout/hProcess7"/>
    <dgm:cxn modelId="{309B6B20-F4EC-4AEC-86A5-0428735031B0}" type="presOf" srcId="{0323F2FE-4911-4999-A2A0-2A82C62831E6}" destId="{93B71118-583B-4FD4-A88E-972ADA54D75D}" srcOrd="1" destOrd="0" presId="urn:microsoft.com/office/officeart/2005/8/layout/hProcess7"/>
    <dgm:cxn modelId="{948F62DA-3D6F-4CFA-8E8D-11E02C0B9A40}" srcId="{FCEC55B3-835A-4EDD-B035-A5AFE8286809}" destId="{0FE0114C-878F-49E9-9C10-E4A49AC71E9B}" srcOrd="2" destOrd="0" parTransId="{E2734A71-6179-4E8C-9959-D048730817C9}" sibTransId="{F54B5DE3-24D8-47FA-A484-3671D35929F8}"/>
    <dgm:cxn modelId="{65C0F318-1CF0-4C99-82C2-095273D1A71F}" srcId="{4F1D7086-A243-4F9E-B785-149BB41C17B4}" destId="{C07A0FCB-F3DB-4C26-8C65-15C06AB2A7DA}" srcOrd="0" destOrd="0" parTransId="{8E98DAC1-A9B7-40EC-9A06-9CCE8C574269}" sibTransId="{B3E57C14-6ED6-45D8-B9FB-B78B33A46215}"/>
    <dgm:cxn modelId="{3744C43C-383F-4E95-904E-CEBD8042510B}" srcId="{0323F2FE-4911-4999-A2A0-2A82C62831E6}" destId="{584305A5-F255-4D7B-B9F2-7CF090C60836}" srcOrd="0" destOrd="0" parTransId="{FC2FA078-890C-4C3A-8E82-7F5A1AFDC333}" sibTransId="{D14C669D-0F4F-4F8E-8864-C2EBD50403C5}"/>
    <dgm:cxn modelId="{81F9C8F0-00EC-4021-9D71-059333401B47}" srcId="{FCEC55B3-835A-4EDD-B035-A5AFE8286809}" destId="{4F1D7086-A243-4F9E-B785-149BB41C17B4}" srcOrd="0" destOrd="0" parTransId="{FC82642F-B606-472C-8A06-3A0C38C477DA}" sibTransId="{CF32E442-6EAD-4211-BF11-3A4BCD8C520C}"/>
    <dgm:cxn modelId="{D342C929-FB1D-4BA3-88DA-695DC9450F89}" srcId="{0FE0114C-878F-49E9-9C10-E4A49AC71E9B}" destId="{B2774A3B-6853-4724-8629-9B74A34678FF}" srcOrd="0" destOrd="0" parTransId="{EF8B7CD3-5D8B-47F2-B488-D91EBCF9DAEE}" sibTransId="{BE126678-E72F-4E56-834D-2060E3247512}"/>
    <dgm:cxn modelId="{478F50DD-B9FB-4CCB-BF9D-5C86067A85DE}" type="presOf" srcId="{B2774A3B-6853-4724-8629-9B74A34678FF}" destId="{B59F722B-0452-4A60-BFD2-A103FC378614}" srcOrd="0" destOrd="0" presId="urn:microsoft.com/office/officeart/2005/8/layout/hProcess7"/>
    <dgm:cxn modelId="{8439F70C-F693-4B42-B640-4705F1FC10BE}" type="presOf" srcId="{4F1D7086-A243-4F9E-B785-149BB41C17B4}" destId="{0C596775-9903-42FE-9162-C67317CB2668}" srcOrd="1" destOrd="0" presId="urn:microsoft.com/office/officeart/2005/8/layout/hProcess7"/>
    <dgm:cxn modelId="{95BB2A25-59E3-4092-B2AC-92AC24F62FFB}" type="presOf" srcId="{FCEC55B3-835A-4EDD-B035-A5AFE8286809}" destId="{323107F5-F794-4139-9E9E-DA52A7EF0DC1}" srcOrd="0" destOrd="0" presId="urn:microsoft.com/office/officeart/2005/8/layout/hProcess7"/>
    <dgm:cxn modelId="{7137EBC6-8065-4A14-96EB-C4675DCC6F30}" type="presOf" srcId="{0323F2FE-4911-4999-A2A0-2A82C62831E6}" destId="{D6934823-5F56-43ED-BD1C-B03CC5294594}" srcOrd="0" destOrd="0" presId="urn:microsoft.com/office/officeart/2005/8/layout/hProcess7"/>
    <dgm:cxn modelId="{F12892CB-0FDA-4AD3-8718-ADA8CFBC2E13}" type="presOf" srcId="{584305A5-F255-4D7B-B9F2-7CF090C60836}" destId="{6B02C618-9D22-4558-9428-A9B5E3225162}" srcOrd="0" destOrd="0" presId="urn:microsoft.com/office/officeart/2005/8/layout/hProcess7"/>
    <dgm:cxn modelId="{3C27823D-5BE2-4927-9E27-16C9843C347B}" type="presOf" srcId="{0FE0114C-878F-49E9-9C10-E4A49AC71E9B}" destId="{E480DBF8-254E-48AA-A0A7-2EFEA4C37847}" srcOrd="0" destOrd="0" presId="urn:microsoft.com/office/officeart/2005/8/layout/hProcess7"/>
    <dgm:cxn modelId="{F72D9416-95F1-4208-9E30-04F01BB82F41}" srcId="{FCEC55B3-835A-4EDD-B035-A5AFE8286809}" destId="{0323F2FE-4911-4999-A2A0-2A82C62831E6}" srcOrd="1" destOrd="0" parTransId="{975E4A7F-1037-4F65-B01E-BD5DA11508B1}" sibTransId="{9730C5F1-D24E-4C81-83DF-F190A77A9F6C}"/>
    <dgm:cxn modelId="{68D6D64A-782D-4C23-B1BA-DEB7A845C9E5}" type="presParOf" srcId="{323107F5-F794-4139-9E9E-DA52A7EF0DC1}" destId="{F477B024-B983-40FC-9E62-C82DFB6C6A9B}" srcOrd="0" destOrd="0" presId="urn:microsoft.com/office/officeart/2005/8/layout/hProcess7"/>
    <dgm:cxn modelId="{10A93577-5CAA-43EC-9790-4CB8DE0FBD7B}" type="presParOf" srcId="{F477B024-B983-40FC-9E62-C82DFB6C6A9B}" destId="{2895C190-1508-4D6D-A435-DEAB91C93603}" srcOrd="0" destOrd="0" presId="urn:microsoft.com/office/officeart/2005/8/layout/hProcess7"/>
    <dgm:cxn modelId="{95D97B9E-1E86-49CE-93CF-E14B007C3502}" type="presParOf" srcId="{F477B024-B983-40FC-9E62-C82DFB6C6A9B}" destId="{0C596775-9903-42FE-9162-C67317CB2668}" srcOrd="1" destOrd="0" presId="urn:microsoft.com/office/officeart/2005/8/layout/hProcess7"/>
    <dgm:cxn modelId="{A92C9B39-066D-490A-9E14-100FBE6668B5}" type="presParOf" srcId="{F477B024-B983-40FC-9E62-C82DFB6C6A9B}" destId="{3B480108-F361-412A-A948-D19BAE164256}" srcOrd="2" destOrd="0" presId="urn:microsoft.com/office/officeart/2005/8/layout/hProcess7"/>
    <dgm:cxn modelId="{0681BAC9-1D21-4831-8475-6E9ADC31A8C8}" type="presParOf" srcId="{323107F5-F794-4139-9E9E-DA52A7EF0DC1}" destId="{B6B1F274-F54E-4A32-A7F2-832998F34C1A}" srcOrd="1" destOrd="0" presId="urn:microsoft.com/office/officeart/2005/8/layout/hProcess7"/>
    <dgm:cxn modelId="{A6CF68D1-B95B-4FD8-9D74-BBD5BF2E6EC2}" type="presParOf" srcId="{323107F5-F794-4139-9E9E-DA52A7EF0DC1}" destId="{11BF7CC8-1098-427A-9F71-860C440B1796}" srcOrd="2" destOrd="0" presId="urn:microsoft.com/office/officeart/2005/8/layout/hProcess7"/>
    <dgm:cxn modelId="{B4F8C8DE-C4AD-4EC3-8A10-697C48C1D4A5}" type="presParOf" srcId="{11BF7CC8-1098-427A-9F71-860C440B1796}" destId="{E95E20B0-5CC6-4511-B600-69E800B53BCF}" srcOrd="0" destOrd="0" presId="urn:microsoft.com/office/officeart/2005/8/layout/hProcess7"/>
    <dgm:cxn modelId="{4FB43F18-A55C-41C1-910F-3EE59112E3B5}" type="presParOf" srcId="{11BF7CC8-1098-427A-9F71-860C440B1796}" destId="{3AF5C37B-1916-492C-8503-AB50D113817B}" srcOrd="1" destOrd="0" presId="urn:microsoft.com/office/officeart/2005/8/layout/hProcess7"/>
    <dgm:cxn modelId="{6E621C04-117C-4E2A-B472-6EA4206CA5B4}" type="presParOf" srcId="{11BF7CC8-1098-427A-9F71-860C440B1796}" destId="{B7AA70B7-BACC-4F97-BBCF-099000496A29}" srcOrd="2" destOrd="0" presId="urn:microsoft.com/office/officeart/2005/8/layout/hProcess7"/>
    <dgm:cxn modelId="{A475D89D-9003-4A7B-8115-6E82D935E876}" type="presParOf" srcId="{323107F5-F794-4139-9E9E-DA52A7EF0DC1}" destId="{14E2D396-FF08-452F-9BB2-F50ACCB6E036}" srcOrd="3" destOrd="0" presId="urn:microsoft.com/office/officeart/2005/8/layout/hProcess7"/>
    <dgm:cxn modelId="{1F1E349E-7ADE-412A-A767-0594AEDC8FAA}" type="presParOf" srcId="{323107F5-F794-4139-9E9E-DA52A7EF0DC1}" destId="{1662CEB9-55F6-47A7-B28C-83FC9499A976}" srcOrd="4" destOrd="0" presId="urn:microsoft.com/office/officeart/2005/8/layout/hProcess7"/>
    <dgm:cxn modelId="{C4B178E9-0382-45F9-9E58-D2E813E494DF}" type="presParOf" srcId="{1662CEB9-55F6-47A7-B28C-83FC9499A976}" destId="{D6934823-5F56-43ED-BD1C-B03CC5294594}" srcOrd="0" destOrd="0" presId="urn:microsoft.com/office/officeart/2005/8/layout/hProcess7"/>
    <dgm:cxn modelId="{B54F77F5-B076-4393-8477-5A90E3495B53}" type="presParOf" srcId="{1662CEB9-55F6-47A7-B28C-83FC9499A976}" destId="{93B71118-583B-4FD4-A88E-972ADA54D75D}" srcOrd="1" destOrd="0" presId="urn:microsoft.com/office/officeart/2005/8/layout/hProcess7"/>
    <dgm:cxn modelId="{110EC03F-3599-42F1-A77C-15318F017C5D}" type="presParOf" srcId="{1662CEB9-55F6-47A7-B28C-83FC9499A976}" destId="{6B02C618-9D22-4558-9428-A9B5E3225162}" srcOrd="2" destOrd="0" presId="urn:microsoft.com/office/officeart/2005/8/layout/hProcess7"/>
    <dgm:cxn modelId="{3E9A8CCE-064F-424D-B63D-4924F3EB61E5}" type="presParOf" srcId="{323107F5-F794-4139-9E9E-DA52A7EF0DC1}" destId="{766C6576-6D7D-41C2-883E-7CA51E299CC2}" srcOrd="5" destOrd="0" presId="urn:microsoft.com/office/officeart/2005/8/layout/hProcess7"/>
    <dgm:cxn modelId="{6BF75D6F-8A00-4EBF-BAED-A4BEFE52477F}" type="presParOf" srcId="{323107F5-F794-4139-9E9E-DA52A7EF0DC1}" destId="{3EC51AE7-A275-453A-A0B0-19B6196E14B8}" srcOrd="6" destOrd="0" presId="urn:microsoft.com/office/officeart/2005/8/layout/hProcess7"/>
    <dgm:cxn modelId="{1B117B00-8C57-49E3-885E-77FF78E8A1DE}" type="presParOf" srcId="{3EC51AE7-A275-453A-A0B0-19B6196E14B8}" destId="{DEB7C42E-9436-4165-BC4C-B11DCF94D6FD}" srcOrd="0" destOrd="0" presId="urn:microsoft.com/office/officeart/2005/8/layout/hProcess7"/>
    <dgm:cxn modelId="{335D2EF9-8FAA-48B0-84B5-28E9B3B0D987}" type="presParOf" srcId="{3EC51AE7-A275-453A-A0B0-19B6196E14B8}" destId="{936143BF-4DC6-44EC-ACD2-2A357984EFB2}" srcOrd="1" destOrd="0" presId="urn:microsoft.com/office/officeart/2005/8/layout/hProcess7"/>
    <dgm:cxn modelId="{ED1ADA8E-22D2-4860-99BF-9C38BD010359}" type="presParOf" srcId="{3EC51AE7-A275-453A-A0B0-19B6196E14B8}" destId="{D393F8EE-07E4-4D63-B472-DFF0BCB233C5}" srcOrd="2" destOrd="0" presId="urn:microsoft.com/office/officeart/2005/8/layout/hProcess7"/>
    <dgm:cxn modelId="{931D5195-9343-46B5-99B1-9B8CB247B3F9}" type="presParOf" srcId="{323107F5-F794-4139-9E9E-DA52A7EF0DC1}" destId="{7818CC64-AE62-4242-96FD-11185612504A}" srcOrd="7" destOrd="0" presId="urn:microsoft.com/office/officeart/2005/8/layout/hProcess7"/>
    <dgm:cxn modelId="{B3507279-E2EE-4C3F-9657-29CB39A5EF4F}" type="presParOf" srcId="{323107F5-F794-4139-9E9E-DA52A7EF0DC1}" destId="{2ED9B642-CAB5-40D0-96B0-F6226D05EA60}" srcOrd="8" destOrd="0" presId="urn:microsoft.com/office/officeart/2005/8/layout/hProcess7"/>
    <dgm:cxn modelId="{E2953B86-F6BE-4C8F-8011-6D88B740FAD3}" type="presParOf" srcId="{2ED9B642-CAB5-40D0-96B0-F6226D05EA60}" destId="{E480DBF8-254E-48AA-A0A7-2EFEA4C37847}" srcOrd="0" destOrd="0" presId="urn:microsoft.com/office/officeart/2005/8/layout/hProcess7"/>
    <dgm:cxn modelId="{1524E9F1-78F3-4F9F-B493-44C2165648FA}" type="presParOf" srcId="{2ED9B642-CAB5-40D0-96B0-F6226D05EA60}" destId="{1C8D0824-5125-4A81-B456-24AA0C4F1F7F}" srcOrd="1" destOrd="0" presId="urn:microsoft.com/office/officeart/2005/8/layout/hProcess7"/>
    <dgm:cxn modelId="{F96746E6-E16B-42B9-A58B-EBCEFF231D3A}" type="presParOf" srcId="{2ED9B642-CAB5-40D0-96B0-F6226D05EA60}" destId="{B59F722B-0452-4A60-BFD2-A103FC378614}" srcOrd="2" destOrd="0" presId="urn:microsoft.com/office/officeart/2005/8/layout/hProcess7"/>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FCEC55B3-835A-4EDD-B035-A5AFE8286809}" type="doc">
      <dgm:prSet loTypeId="urn:microsoft.com/office/officeart/2005/8/layout/hProcess7" loCatId="list" qsTypeId="urn:microsoft.com/office/officeart/2005/8/quickstyle/simple1" qsCatId="simple" csTypeId="urn:microsoft.com/office/officeart/2005/8/colors/accent3_4" csCatId="accent3" phldr="1"/>
      <dgm:spPr/>
      <dgm:t>
        <a:bodyPr/>
        <a:lstStyle/>
        <a:p>
          <a:endParaRPr lang="en-US"/>
        </a:p>
      </dgm:t>
    </dgm:pt>
    <dgm:pt modelId="{4F1D7086-A243-4F9E-B785-149BB41C17B4}">
      <dgm:prSet phldrT="[Text]"/>
      <dgm:spPr/>
      <dgm:t>
        <a:bodyPr/>
        <a:lstStyle/>
        <a:p>
          <a:r>
            <a:rPr lang="en-US" dirty="0" smtClean="0"/>
            <a:t>We want to improve</a:t>
          </a:r>
          <a:endParaRPr lang="en-US" dirty="0"/>
        </a:p>
      </dgm:t>
    </dgm:pt>
    <dgm:pt modelId="{FC82642F-B606-472C-8A06-3A0C38C477DA}" type="parTrans" cxnId="{81F9C8F0-00EC-4021-9D71-059333401B47}">
      <dgm:prSet/>
      <dgm:spPr/>
      <dgm:t>
        <a:bodyPr/>
        <a:lstStyle/>
        <a:p>
          <a:endParaRPr lang="en-US"/>
        </a:p>
      </dgm:t>
    </dgm:pt>
    <dgm:pt modelId="{CF32E442-6EAD-4211-BF11-3A4BCD8C520C}" type="sibTrans" cxnId="{81F9C8F0-00EC-4021-9D71-059333401B47}">
      <dgm:prSet/>
      <dgm:spPr/>
      <dgm:t>
        <a:bodyPr/>
        <a:lstStyle/>
        <a:p>
          <a:endParaRPr lang="en-US"/>
        </a:p>
      </dgm:t>
    </dgm:pt>
    <dgm:pt modelId="{C07A0FCB-F3DB-4C26-8C65-15C06AB2A7DA}">
      <dgm:prSet phldrT="[Text]"/>
      <dgm:spPr/>
      <dgm:t>
        <a:bodyPr/>
        <a:lstStyle/>
        <a:p>
          <a:r>
            <a:rPr lang="en-US" dirty="0" smtClean="0"/>
            <a:t>Query speed </a:t>
          </a:r>
          <a:endParaRPr lang="en-US" dirty="0"/>
        </a:p>
      </dgm:t>
    </dgm:pt>
    <dgm:pt modelId="{8E98DAC1-A9B7-40EC-9A06-9CCE8C574269}" type="parTrans" cxnId="{65C0F318-1CF0-4C99-82C2-095273D1A71F}">
      <dgm:prSet/>
      <dgm:spPr/>
      <dgm:t>
        <a:bodyPr/>
        <a:lstStyle/>
        <a:p>
          <a:endParaRPr lang="en-US"/>
        </a:p>
      </dgm:t>
    </dgm:pt>
    <dgm:pt modelId="{B3E57C14-6ED6-45D8-B9FB-B78B33A46215}" type="sibTrans" cxnId="{65C0F318-1CF0-4C99-82C2-095273D1A71F}">
      <dgm:prSet/>
      <dgm:spPr/>
      <dgm:t>
        <a:bodyPr/>
        <a:lstStyle/>
        <a:p>
          <a:endParaRPr lang="en-US"/>
        </a:p>
      </dgm:t>
    </dgm:pt>
    <dgm:pt modelId="{0323F2FE-4911-4999-A2A0-2A82C62831E6}">
      <dgm:prSet phldrT="[Text]"/>
      <dgm:spPr/>
      <dgm:t>
        <a:bodyPr/>
        <a:lstStyle/>
        <a:p>
          <a:r>
            <a:rPr lang="en-US" dirty="0" smtClean="0"/>
            <a:t>So we will need to</a:t>
          </a:r>
          <a:endParaRPr lang="en-US" dirty="0"/>
        </a:p>
      </dgm:t>
    </dgm:pt>
    <dgm:pt modelId="{975E4A7F-1037-4F65-B01E-BD5DA11508B1}" type="parTrans" cxnId="{F72D9416-95F1-4208-9E30-04F01BB82F41}">
      <dgm:prSet/>
      <dgm:spPr/>
      <dgm:t>
        <a:bodyPr/>
        <a:lstStyle/>
        <a:p>
          <a:endParaRPr lang="en-US"/>
        </a:p>
      </dgm:t>
    </dgm:pt>
    <dgm:pt modelId="{9730C5F1-D24E-4C81-83DF-F190A77A9F6C}" type="sibTrans" cxnId="{F72D9416-95F1-4208-9E30-04F01BB82F41}">
      <dgm:prSet/>
      <dgm:spPr/>
      <dgm:t>
        <a:bodyPr/>
        <a:lstStyle/>
        <a:p>
          <a:endParaRPr lang="en-US"/>
        </a:p>
      </dgm:t>
    </dgm:pt>
    <dgm:pt modelId="{584305A5-F255-4D7B-B9F2-7CF090C60836}">
      <dgm:prSet phldrT="[Text]"/>
      <dgm:spPr/>
      <dgm:t>
        <a:bodyPr/>
        <a:lstStyle/>
        <a:p>
          <a:r>
            <a:rPr lang="en-US" dirty="0" smtClean="0"/>
            <a:t>Reduce the amount of CPU instructions</a:t>
          </a:r>
          <a:endParaRPr lang="en-US" dirty="0"/>
        </a:p>
      </dgm:t>
    </dgm:pt>
    <dgm:pt modelId="{FC2FA078-890C-4C3A-8E82-7F5A1AFDC333}" type="parTrans" cxnId="{3744C43C-383F-4E95-904E-CEBD8042510B}">
      <dgm:prSet/>
      <dgm:spPr/>
      <dgm:t>
        <a:bodyPr/>
        <a:lstStyle/>
        <a:p>
          <a:endParaRPr lang="en-US"/>
        </a:p>
      </dgm:t>
    </dgm:pt>
    <dgm:pt modelId="{D14C669D-0F4F-4F8E-8864-C2EBD50403C5}" type="sibTrans" cxnId="{3744C43C-383F-4E95-904E-CEBD8042510B}">
      <dgm:prSet/>
      <dgm:spPr/>
      <dgm:t>
        <a:bodyPr/>
        <a:lstStyle/>
        <a:p>
          <a:endParaRPr lang="en-US"/>
        </a:p>
      </dgm:t>
    </dgm:pt>
    <dgm:pt modelId="{0FE0114C-878F-49E9-9C10-E4A49AC71E9B}">
      <dgm:prSet phldrT="[Text]"/>
      <dgm:spPr/>
      <dgm:t>
        <a:bodyPr/>
        <a:lstStyle/>
        <a:p>
          <a:r>
            <a:rPr lang="en-US" dirty="0" smtClean="0"/>
            <a:t>So we developed</a:t>
          </a:r>
          <a:endParaRPr lang="en-US" dirty="0"/>
        </a:p>
      </dgm:t>
    </dgm:pt>
    <dgm:pt modelId="{E2734A71-6179-4E8C-9959-D048730817C9}" type="parTrans" cxnId="{948F62DA-3D6F-4CFA-8E8D-11E02C0B9A40}">
      <dgm:prSet/>
      <dgm:spPr/>
      <dgm:t>
        <a:bodyPr/>
        <a:lstStyle/>
        <a:p>
          <a:endParaRPr lang="en-US"/>
        </a:p>
      </dgm:t>
    </dgm:pt>
    <dgm:pt modelId="{F54B5DE3-24D8-47FA-A484-3671D35929F8}" type="sibTrans" cxnId="{948F62DA-3D6F-4CFA-8E8D-11E02C0B9A40}">
      <dgm:prSet/>
      <dgm:spPr/>
      <dgm:t>
        <a:bodyPr/>
        <a:lstStyle/>
        <a:p>
          <a:endParaRPr lang="en-US"/>
        </a:p>
      </dgm:t>
    </dgm:pt>
    <dgm:pt modelId="{B2774A3B-6853-4724-8629-9B74A34678FF}">
      <dgm:prSet phldrT="[Text]"/>
      <dgm:spPr/>
      <dgm:t>
        <a:bodyPr/>
        <a:lstStyle/>
        <a:p>
          <a:r>
            <a:rPr lang="en-US" dirty="0" smtClean="0"/>
            <a:t>Natively compiled stored procedures</a:t>
          </a:r>
          <a:endParaRPr lang="en-US" dirty="0"/>
        </a:p>
      </dgm:t>
    </dgm:pt>
    <dgm:pt modelId="{EF8B7CD3-5D8B-47F2-B488-D91EBCF9DAEE}" type="parTrans" cxnId="{D342C929-FB1D-4BA3-88DA-695DC9450F89}">
      <dgm:prSet/>
      <dgm:spPr/>
      <dgm:t>
        <a:bodyPr/>
        <a:lstStyle/>
        <a:p>
          <a:endParaRPr lang="en-US"/>
        </a:p>
      </dgm:t>
    </dgm:pt>
    <dgm:pt modelId="{BE126678-E72F-4E56-834D-2060E3247512}" type="sibTrans" cxnId="{D342C929-FB1D-4BA3-88DA-695DC9450F89}">
      <dgm:prSet/>
      <dgm:spPr/>
      <dgm:t>
        <a:bodyPr/>
        <a:lstStyle/>
        <a:p>
          <a:endParaRPr lang="en-US"/>
        </a:p>
      </dgm:t>
    </dgm:pt>
    <dgm:pt modelId="{323107F5-F794-4139-9E9E-DA52A7EF0DC1}" type="pres">
      <dgm:prSet presAssocID="{FCEC55B3-835A-4EDD-B035-A5AFE8286809}" presName="Name0" presStyleCnt="0">
        <dgm:presLayoutVars>
          <dgm:dir/>
          <dgm:animLvl val="lvl"/>
          <dgm:resizeHandles val="exact"/>
        </dgm:presLayoutVars>
      </dgm:prSet>
      <dgm:spPr/>
      <dgm:t>
        <a:bodyPr/>
        <a:lstStyle/>
        <a:p>
          <a:endParaRPr lang="en-US"/>
        </a:p>
      </dgm:t>
    </dgm:pt>
    <dgm:pt modelId="{F477B024-B983-40FC-9E62-C82DFB6C6A9B}" type="pres">
      <dgm:prSet presAssocID="{4F1D7086-A243-4F9E-B785-149BB41C17B4}" presName="compositeNode" presStyleCnt="0">
        <dgm:presLayoutVars>
          <dgm:bulletEnabled val="1"/>
        </dgm:presLayoutVars>
      </dgm:prSet>
      <dgm:spPr/>
    </dgm:pt>
    <dgm:pt modelId="{2895C190-1508-4D6D-A435-DEAB91C93603}" type="pres">
      <dgm:prSet presAssocID="{4F1D7086-A243-4F9E-B785-149BB41C17B4}" presName="bgRect" presStyleLbl="node1" presStyleIdx="0" presStyleCnt="3"/>
      <dgm:spPr/>
      <dgm:t>
        <a:bodyPr/>
        <a:lstStyle/>
        <a:p>
          <a:endParaRPr lang="en-US"/>
        </a:p>
      </dgm:t>
    </dgm:pt>
    <dgm:pt modelId="{0C596775-9903-42FE-9162-C67317CB2668}" type="pres">
      <dgm:prSet presAssocID="{4F1D7086-A243-4F9E-B785-149BB41C17B4}" presName="parentNode" presStyleLbl="node1" presStyleIdx="0" presStyleCnt="3">
        <dgm:presLayoutVars>
          <dgm:chMax val="0"/>
          <dgm:bulletEnabled val="1"/>
        </dgm:presLayoutVars>
      </dgm:prSet>
      <dgm:spPr/>
      <dgm:t>
        <a:bodyPr/>
        <a:lstStyle/>
        <a:p>
          <a:endParaRPr lang="en-US"/>
        </a:p>
      </dgm:t>
    </dgm:pt>
    <dgm:pt modelId="{3B480108-F361-412A-A948-D19BAE164256}" type="pres">
      <dgm:prSet presAssocID="{4F1D7086-A243-4F9E-B785-149BB41C17B4}" presName="childNode" presStyleLbl="node1" presStyleIdx="0" presStyleCnt="3">
        <dgm:presLayoutVars>
          <dgm:bulletEnabled val="1"/>
        </dgm:presLayoutVars>
      </dgm:prSet>
      <dgm:spPr/>
      <dgm:t>
        <a:bodyPr/>
        <a:lstStyle/>
        <a:p>
          <a:endParaRPr lang="en-US"/>
        </a:p>
      </dgm:t>
    </dgm:pt>
    <dgm:pt modelId="{B6B1F274-F54E-4A32-A7F2-832998F34C1A}" type="pres">
      <dgm:prSet presAssocID="{CF32E442-6EAD-4211-BF11-3A4BCD8C520C}" presName="hSp" presStyleCnt="0"/>
      <dgm:spPr/>
    </dgm:pt>
    <dgm:pt modelId="{11BF7CC8-1098-427A-9F71-860C440B1796}" type="pres">
      <dgm:prSet presAssocID="{CF32E442-6EAD-4211-BF11-3A4BCD8C520C}" presName="vProcSp" presStyleCnt="0"/>
      <dgm:spPr/>
    </dgm:pt>
    <dgm:pt modelId="{E95E20B0-5CC6-4511-B600-69E800B53BCF}" type="pres">
      <dgm:prSet presAssocID="{CF32E442-6EAD-4211-BF11-3A4BCD8C520C}" presName="vSp1" presStyleCnt="0"/>
      <dgm:spPr/>
    </dgm:pt>
    <dgm:pt modelId="{3AF5C37B-1916-492C-8503-AB50D113817B}" type="pres">
      <dgm:prSet presAssocID="{CF32E442-6EAD-4211-BF11-3A4BCD8C520C}" presName="simulatedConn" presStyleLbl="solidFgAcc1" presStyleIdx="0" presStyleCnt="2"/>
      <dgm:spPr/>
    </dgm:pt>
    <dgm:pt modelId="{B7AA70B7-BACC-4F97-BBCF-099000496A29}" type="pres">
      <dgm:prSet presAssocID="{CF32E442-6EAD-4211-BF11-3A4BCD8C520C}" presName="vSp2" presStyleCnt="0"/>
      <dgm:spPr/>
    </dgm:pt>
    <dgm:pt modelId="{14E2D396-FF08-452F-9BB2-F50ACCB6E036}" type="pres">
      <dgm:prSet presAssocID="{CF32E442-6EAD-4211-BF11-3A4BCD8C520C}" presName="sibTrans" presStyleCnt="0"/>
      <dgm:spPr/>
    </dgm:pt>
    <dgm:pt modelId="{1662CEB9-55F6-47A7-B28C-83FC9499A976}" type="pres">
      <dgm:prSet presAssocID="{0323F2FE-4911-4999-A2A0-2A82C62831E6}" presName="compositeNode" presStyleCnt="0">
        <dgm:presLayoutVars>
          <dgm:bulletEnabled val="1"/>
        </dgm:presLayoutVars>
      </dgm:prSet>
      <dgm:spPr/>
    </dgm:pt>
    <dgm:pt modelId="{D6934823-5F56-43ED-BD1C-B03CC5294594}" type="pres">
      <dgm:prSet presAssocID="{0323F2FE-4911-4999-A2A0-2A82C62831E6}" presName="bgRect" presStyleLbl="node1" presStyleIdx="1" presStyleCnt="3"/>
      <dgm:spPr/>
      <dgm:t>
        <a:bodyPr/>
        <a:lstStyle/>
        <a:p>
          <a:endParaRPr lang="en-US"/>
        </a:p>
      </dgm:t>
    </dgm:pt>
    <dgm:pt modelId="{93B71118-583B-4FD4-A88E-972ADA54D75D}" type="pres">
      <dgm:prSet presAssocID="{0323F2FE-4911-4999-A2A0-2A82C62831E6}" presName="parentNode" presStyleLbl="node1" presStyleIdx="1" presStyleCnt="3">
        <dgm:presLayoutVars>
          <dgm:chMax val="0"/>
          <dgm:bulletEnabled val="1"/>
        </dgm:presLayoutVars>
      </dgm:prSet>
      <dgm:spPr/>
      <dgm:t>
        <a:bodyPr/>
        <a:lstStyle/>
        <a:p>
          <a:endParaRPr lang="en-US"/>
        </a:p>
      </dgm:t>
    </dgm:pt>
    <dgm:pt modelId="{6B02C618-9D22-4558-9428-A9B5E3225162}" type="pres">
      <dgm:prSet presAssocID="{0323F2FE-4911-4999-A2A0-2A82C62831E6}" presName="childNode" presStyleLbl="node1" presStyleIdx="1" presStyleCnt="3">
        <dgm:presLayoutVars>
          <dgm:bulletEnabled val="1"/>
        </dgm:presLayoutVars>
      </dgm:prSet>
      <dgm:spPr/>
      <dgm:t>
        <a:bodyPr/>
        <a:lstStyle/>
        <a:p>
          <a:endParaRPr lang="en-US"/>
        </a:p>
      </dgm:t>
    </dgm:pt>
    <dgm:pt modelId="{766C6576-6D7D-41C2-883E-7CA51E299CC2}" type="pres">
      <dgm:prSet presAssocID="{9730C5F1-D24E-4C81-83DF-F190A77A9F6C}" presName="hSp" presStyleCnt="0"/>
      <dgm:spPr/>
    </dgm:pt>
    <dgm:pt modelId="{3EC51AE7-A275-453A-A0B0-19B6196E14B8}" type="pres">
      <dgm:prSet presAssocID="{9730C5F1-D24E-4C81-83DF-F190A77A9F6C}" presName="vProcSp" presStyleCnt="0"/>
      <dgm:spPr/>
    </dgm:pt>
    <dgm:pt modelId="{DEB7C42E-9436-4165-BC4C-B11DCF94D6FD}" type="pres">
      <dgm:prSet presAssocID="{9730C5F1-D24E-4C81-83DF-F190A77A9F6C}" presName="vSp1" presStyleCnt="0"/>
      <dgm:spPr/>
    </dgm:pt>
    <dgm:pt modelId="{936143BF-4DC6-44EC-ACD2-2A357984EFB2}" type="pres">
      <dgm:prSet presAssocID="{9730C5F1-D24E-4C81-83DF-F190A77A9F6C}" presName="simulatedConn" presStyleLbl="solidFgAcc1" presStyleIdx="1" presStyleCnt="2"/>
      <dgm:spPr/>
    </dgm:pt>
    <dgm:pt modelId="{D393F8EE-07E4-4D63-B472-DFF0BCB233C5}" type="pres">
      <dgm:prSet presAssocID="{9730C5F1-D24E-4C81-83DF-F190A77A9F6C}" presName="vSp2" presStyleCnt="0"/>
      <dgm:spPr/>
    </dgm:pt>
    <dgm:pt modelId="{7818CC64-AE62-4242-96FD-11185612504A}" type="pres">
      <dgm:prSet presAssocID="{9730C5F1-D24E-4C81-83DF-F190A77A9F6C}" presName="sibTrans" presStyleCnt="0"/>
      <dgm:spPr/>
    </dgm:pt>
    <dgm:pt modelId="{2ED9B642-CAB5-40D0-96B0-F6226D05EA60}" type="pres">
      <dgm:prSet presAssocID="{0FE0114C-878F-49E9-9C10-E4A49AC71E9B}" presName="compositeNode" presStyleCnt="0">
        <dgm:presLayoutVars>
          <dgm:bulletEnabled val="1"/>
        </dgm:presLayoutVars>
      </dgm:prSet>
      <dgm:spPr/>
    </dgm:pt>
    <dgm:pt modelId="{E480DBF8-254E-48AA-A0A7-2EFEA4C37847}" type="pres">
      <dgm:prSet presAssocID="{0FE0114C-878F-49E9-9C10-E4A49AC71E9B}" presName="bgRect" presStyleLbl="node1" presStyleIdx="2" presStyleCnt="3"/>
      <dgm:spPr/>
      <dgm:t>
        <a:bodyPr/>
        <a:lstStyle/>
        <a:p>
          <a:endParaRPr lang="en-US"/>
        </a:p>
      </dgm:t>
    </dgm:pt>
    <dgm:pt modelId="{1C8D0824-5125-4A81-B456-24AA0C4F1F7F}" type="pres">
      <dgm:prSet presAssocID="{0FE0114C-878F-49E9-9C10-E4A49AC71E9B}" presName="parentNode" presStyleLbl="node1" presStyleIdx="2" presStyleCnt="3">
        <dgm:presLayoutVars>
          <dgm:chMax val="0"/>
          <dgm:bulletEnabled val="1"/>
        </dgm:presLayoutVars>
      </dgm:prSet>
      <dgm:spPr/>
      <dgm:t>
        <a:bodyPr/>
        <a:lstStyle/>
        <a:p>
          <a:endParaRPr lang="en-US"/>
        </a:p>
      </dgm:t>
    </dgm:pt>
    <dgm:pt modelId="{B59F722B-0452-4A60-BFD2-A103FC378614}" type="pres">
      <dgm:prSet presAssocID="{0FE0114C-878F-49E9-9C10-E4A49AC71E9B}" presName="childNode" presStyleLbl="node1" presStyleIdx="2" presStyleCnt="3">
        <dgm:presLayoutVars>
          <dgm:bulletEnabled val="1"/>
        </dgm:presLayoutVars>
      </dgm:prSet>
      <dgm:spPr/>
      <dgm:t>
        <a:bodyPr/>
        <a:lstStyle/>
        <a:p>
          <a:endParaRPr lang="en-US"/>
        </a:p>
      </dgm:t>
    </dgm:pt>
  </dgm:ptLst>
  <dgm:cxnLst>
    <dgm:cxn modelId="{2D3ED33D-7EFA-40A9-A3B7-CF10CCD772E7}" type="presOf" srcId="{C07A0FCB-F3DB-4C26-8C65-15C06AB2A7DA}" destId="{3B480108-F361-412A-A948-D19BAE164256}" srcOrd="0" destOrd="0" presId="urn:microsoft.com/office/officeart/2005/8/layout/hProcess7"/>
    <dgm:cxn modelId="{6DEB1394-C67E-4DF5-9A34-52142AB079F9}" type="presOf" srcId="{0323F2FE-4911-4999-A2A0-2A82C62831E6}" destId="{93B71118-583B-4FD4-A88E-972ADA54D75D}" srcOrd="1" destOrd="0" presId="urn:microsoft.com/office/officeart/2005/8/layout/hProcess7"/>
    <dgm:cxn modelId="{971331CD-F1C1-4D63-A24A-91B934432AF3}" type="presOf" srcId="{0FE0114C-878F-49E9-9C10-E4A49AC71E9B}" destId="{E480DBF8-254E-48AA-A0A7-2EFEA4C37847}" srcOrd="0" destOrd="0" presId="urn:microsoft.com/office/officeart/2005/8/layout/hProcess7"/>
    <dgm:cxn modelId="{9C5C61E0-749A-4C60-AD49-BCAE8658D58D}" type="presOf" srcId="{4F1D7086-A243-4F9E-B785-149BB41C17B4}" destId="{2895C190-1508-4D6D-A435-DEAB91C93603}" srcOrd="0" destOrd="0" presId="urn:microsoft.com/office/officeart/2005/8/layout/hProcess7"/>
    <dgm:cxn modelId="{948F62DA-3D6F-4CFA-8E8D-11E02C0B9A40}" srcId="{FCEC55B3-835A-4EDD-B035-A5AFE8286809}" destId="{0FE0114C-878F-49E9-9C10-E4A49AC71E9B}" srcOrd="2" destOrd="0" parTransId="{E2734A71-6179-4E8C-9959-D048730817C9}" sibTransId="{F54B5DE3-24D8-47FA-A484-3671D35929F8}"/>
    <dgm:cxn modelId="{65C0F318-1CF0-4C99-82C2-095273D1A71F}" srcId="{4F1D7086-A243-4F9E-B785-149BB41C17B4}" destId="{C07A0FCB-F3DB-4C26-8C65-15C06AB2A7DA}" srcOrd="0" destOrd="0" parTransId="{8E98DAC1-A9B7-40EC-9A06-9CCE8C574269}" sibTransId="{B3E57C14-6ED6-45D8-B9FB-B78B33A46215}"/>
    <dgm:cxn modelId="{3744C43C-383F-4E95-904E-CEBD8042510B}" srcId="{0323F2FE-4911-4999-A2A0-2A82C62831E6}" destId="{584305A5-F255-4D7B-B9F2-7CF090C60836}" srcOrd="0" destOrd="0" parTransId="{FC2FA078-890C-4C3A-8E82-7F5A1AFDC333}" sibTransId="{D14C669D-0F4F-4F8E-8864-C2EBD50403C5}"/>
    <dgm:cxn modelId="{A3FA1DFB-B03B-4B09-852E-159DAF07D585}" type="presOf" srcId="{4F1D7086-A243-4F9E-B785-149BB41C17B4}" destId="{0C596775-9903-42FE-9162-C67317CB2668}" srcOrd="1" destOrd="0" presId="urn:microsoft.com/office/officeart/2005/8/layout/hProcess7"/>
    <dgm:cxn modelId="{81F9C8F0-00EC-4021-9D71-059333401B47}" srcId="{FCEC55B3-835A-4EDD-B035-A5AFE8286809}" destId="{4F1D7086-A243-4F9E-B785-149BB41C17B4}" srcOrd="0" destOrd="0" parTransId="{FC82642F-B606-472C-8A06-3A0C38C477DA}" sibTransId="{CF32E442-6EAD-4211-BF11-3A4BCD8C520C}"/>
    <dgm:cxn modelId="{4FD0B35D-8C8E-4088-9CF3-AE0EA1887268}" type="presOf" srcId="{0323F2FE-4911-4999-A2A0-2A82C62831E6}" destId="{D6934823-5F56-43ED-BD1C-B03CC5294594}" srcOrd="0" destOrd="0" presId="urn:microsoft.com/office/officeart/2005/8/layout/hProcess7"/>
    <dgm:cxn modelId="{D342C929-FB1D-4BA3-88DA-695DC9450F89}" srcId="{0FE0114C-878F-49E9-9C10-E4A49AC71E9B}" destId="{B2774A3B-6853-4724-8629-9B74A34678FF}" srcOrd="0" destOrd="0" parTransId="{EF8B7CD3-5D8B-47F2-B488-D91EBCF9DAEE}" sibTransId="{BE126678-E72F-4E56-834D-2060E3247512}"/>
    <dgm:cxn modelId="{BCA71B13-2B4A-4882-BA20-30BA9B89B032}" type="presOf" srcId="{584305A5-F255-4D7B-B9F2-7CF090C60836}" destId="{6B02C618-9D22-4558-9428-A9B5E3225162}" srcOrd="0" destOrd="0" presId="urn:microsoft.com/office/officeart/2005/8/layout/hProcess7"/>
    <dgm:cxn modelId="{F72D9416-95F1-4208-9E30-04F01BB82F41}" srcId="{FCEC55B3-835A-4EDD-B035-A5AFE8286809}" destId="{0323F2FE-4911-4999-A2A0-2A82C62831E6}" srcOrd="1" destOrd="0" parTransId="{975E4A7F-1037-4F65-B01E-BD5DA11508B1}" sibTransId="{9730C5F1-D24E-4C81-83DF-F190A77A9F6C}"/>
    <dgm:cxn modelId="{6A17FFBB-7B85-4E01-A8C2-F82229A5BD69}" type="presOf" srcId="{0FE0114C-878F-49E9-9C10-E4A49AC71E9B}" destId="{1C8D0824-5125-4A81-B456-24AA0C4F1F7F}" srcOrd="1" destOrd="0" presId="urn:microsoft.com/office/officeart/2005/8/layout/hProcess7"/>
    <dgm:cxn modelId="{0C52304C-DFA2-48D8-95A4-0041EF1747D6}" type="presOf" srcId="{B2774A3B-6853-4724-8629-9B74A34678FF}" destId="{B59F722B-0452-4A60-BFD2-A103FC378614}" srcOrd="0" destOrd="0" presId="urn:microsoft.com/office/officeart/2005/8/layout/hProcess7"/>
    <dgm:cxn modelId="{243C0B19-9C0D-429B-AB77-CFD7E4C696DF}" type="presOf" srcId="{FCEC55B3-835A-4EDD-B035-A5AFE8286809}" destId="{323107F5-F794-4139-9E9E-DA52A7EF0DC1}" srcOrd="0" destOrd="0" presId="urn:microsoft.com/office/officeart/2005/8/layout/hProcess7"/>
    <dgm:cxn modelId="{713E3D5B-7DFA-4464-9FAE-7F5B1B643627}" type="presParOf" srcId="{323107F5-F794-4139-9E9E-DA52A7EF0DC1}" destId="{F477B024-B983-40FC-9E62-C82DFB6C6A9B}" srcOrd="0" destOrd="0" presId="urn:microsoft.com/office/officeart/2005/8/layout/hProcess7"/>
    <dgm:cxn modelId="{C6303D6A-F139-406C-BFAC-0419D1344E06}" type="presParOf" srcId="{F477B024-B983-40FC-9E62-C82DFB6C6A9B}" destId="{2895C190-1508-4D6D-A435-DEAB91C93603}" srcOrd="0" destOrd="0" presId="urn:microsoft.com/office/officeart/2005/8/layout/hProcess7"/>
    <dgm:cxn modelId="{5663D4E2-6518-4130-9B77-D672E834B9DE}" type="presParOf" srcId="{F477B024-B983-40FC-9E62-C82DFB6C6A9B}" destId="{0C596775-9903-42FE-9162-C67317CB2668}" srcOrd="1" destOrd="0" presId="urn:microsoft.com/office/officeart/2005/8/layout/hProcess7"/>
    <dgm:cxn modelId="{4CCF9D77-BEF2-4079-8AE6-34AF43B2C671}" type="presParOf" srcId="{F477B024-B983-40FC-9E62-C82DFB6C6A9B}" destId="{3B480108-F361-412A-A948-D19BAE164256}" srcOrd="2" destOrd="0" presId="urn:microsoft.com/office/officeart/2005/8/layout/hProcess7"/>
    <dgm:cxn modelId="{E1274224-66C6-4ECD-B7FB-17F39B1026D8}" type="presParOf" srcId="{323107F5-F794-4139-9E9E-DA52A7EF0DC1}" destId="{B6B1F274-F54E-4A32-A7F2-832998F34C1A}" srcOrd="1" destOrd="0" presId="urn:microsoft.com/office/officeart/2005/8/layout/hProcess7"/>
    <dgm:cxn modelId="{EC03AC10-195D-4F74-A9D1-6BC9F6C581AA}" type="presParOf" srcId="{323107F5-F794-4139-9E9E-DA52A7EF0DC1}" destId="{11BF7CC8-1098-427A-9F71-860C440B1796}" srcOrd="2" destOrd="0" presId="urn:microsoft.com/office/officeart/2005/8/layout/hProcess7"/>
    <dgm:cxn modelId="{792B5402-C808-4B57-B9B1-5DD8A33F8D2A}" type="presParOf" srcId="{11BF7CC8-1098-427A-9F71-860C440B1796}" destId="{E95E20B0-5CC6-4511-B600-69E800B53BCF}" srcOrd="0" destOrd="0" presId="urn:microsoft.com/office/officeart/2005/8/layout/hProcess7"/>
    <dgm:cxn modelId="{1745257F-A277-4F00-93CB-4C3458D8D7DE}" type="presParOf" srcId="{11BF7CC8-1098-427A-9F71-860C440B1796}" destId="{3AF5C37B-1916-492C-8503-AB50D113817B}" srcOrd="1" destOrd="0" presId="urn:microsoft.com/office/officeart/2005/8/layout/hProcess7"/>
    <dgm:cxn modelId="{85885BA5-AEC1-4F63-B60B-CBAF7D3D64C6}" type="presParOf" srcId="{11BF7CC8-1098-427A-9F71-860C440B1796}" destId="{B7AA70B7-BACC-4F97-BBCF-099000496A29}" srcOrd="2" destOrd="0" presId="urn:microsoft.com/office/officeart/2005/8/layout/hProcess7"/>
    <dgm:cxn modelId="{98E7951C-F307-45AA-B6BB-4E5D99A970DD}" type="presParOf" srcId="{323107F5-F794-4139-9E9E-DA52A7EF0DC1}" destId="{14E2D396-FF08-452F-9BB2-F50ACCB6E036}" srcOrd="3" destOrd="0" presId="urn:microsoft.com/office/officeart/2005/8/layout/hProcess7"/>
    <dgm:cxn modelId="{54E2B1D1-143E-41C5-A684-A032A72E672C}" type="presParOf" srcId="{323107F5-F794-4139-9E9E-DA52A7EF0DC1}" destId="{1662CEB9-55F6-47A7-B28C-83FC9499A976}" srcOrd="4" destOrd="0" presId="urn:microsoft.com/office/officeart/2005/8/layout/hProcess7"/>
    <dgm:cxn modelId="{564D2A99-299B-48E4-8BEB-15DBFD2867DE}" type="presParOf" srcId="{1662CEB9-55F6-47A7-B28C-83FC9499A976}" destId="{D6934823-5F56-43ED-BD1C-B03CC5294594}" srcOrd="0" destOrd="0" presId="urn:microsoft.com/office/officeart/2005/8/layout/hProcess7"/>
    <dgm:cxn modelId="{CFD48CC6-3849-4393-9062-1024908F6678}" type="presParOf" srcId="{1662CEB9-55F6-47A7-B28C-83FC9499A976}" destId="{93B71118-583B-4FD4-A88E-972ADA54D75D}" srcOrd="1" destOrd="0" presId="urn:microsoft.com/office/officeart/2005/8/layout/hProcess7"/>
    <dgm:cxn modelId="{B812B679-D0E8-47EB-B7A0-969BD2D1350F}" type="presParOf" srcId="{1662CEB9-55F6-47A7-B28C-83FC9499A976}" destId="{6B02C618-9D22-4558-9428-A9B5E3225162}" srcOrd="2" destOrd="0" presId="urn:microsoft.com/office/officeart/2005/8/layout/hProcess7"/>
    <dgm:cxn modelId="{6998B7FC-1E48-4954-9332-E931406CD285}" type="presParOf" srcId="{323107F5-F794-4139-9E9E-DA52A7EF0DC1}" destId="{766C6576-6D7D-41C2-883E-7CA51E299CC2}" srcOrd="5" destOrd="0" presId="urn:microsoft.com/office/officeart/2005/8/layout/hProcess7"/>
    <dgm:cxn modelId="{3A06198E-7FC6-4AAB-B292-B4E9AF291D77}" type="presParOf" srcId="{323107F5-F794-4139-9E9E-DA52A7EF0DC1}" destId="{3EC51AE7-A275-453A-A0B0-19B6196E14B8}" srcOrd="6" destOrd="0" presId="urn:microsoft.com/office/officeart/2005/8/layout/hProcess7"/>
    <dgm:cxn modelId="{F1949A47-3C29-4055-A326-87CD04695DB4}" type="presParOf" srcId="{3EC51AE7-A275-453A-A0B0-19B6196E14B8}" destId="{DEB7C42E-9436-4165-BC4C-B11DCF94D6FD}" srcOrd="0" destOrd="0" presId="urn:microsoft.com/office/officeart/2005/8/layout/hProcess7"/>
    <dgm:cxn modelId="{C91A11DF-F981-4A3C-8C3F-3102D8A183EA}" type="presParOf" srcId="{3EC51AE7-A275-453A-A0B0-19B6196E14B8}" destId="{936143BF-4DC6-44EC-ACD2-2A357984EFB2}" srcOrd="1" destOrd="0" presId="urn:microsoft.com/office/officeart/2005/8/layout/hProcess7"/>
    <dgm:cxn modelId="{80EB4799-BF24-4C6F-9141-CAF1155BED4D}" type="presParOf" srcId="{3EC51AE7-A275-453A-A0B0-19B6196E14B8}" destId="{D393F8EE-07E4-4D63-B472-DFF0BCB233C5}" srcOrd="2" destOrd="0" presId="urn:microsoft.com/office/officeart/2005/8/layout/hProcess7"/>
    <dgm:cxn modelId="{74360B29-3ABB-41CD-AFC8-B9DC15583BE7}" type="presParOf" srcId="{323107F5-F794-4139-9E9E-DA52A7EF0DC1}" destId="{7818CC64-AE62-4242-96FD-11185612504A}" srcOrd="7" destOrd="0" presId="urn:microsoft.com/office/officeart/2005/8/layout/hProcess7"/>
    <dgm:cxn modelId="{FD331A24-4C7E-4624-84DE-5F94719450E9}" type="presParOf" srcId="{323107F5-F794-4139-9E9E-DA52A7EF0DC1}" destId="{2ED9B642-CAB5-40D0-96B0-F6226D05EA60}" srcOrd="8" destOrd="0" presId="urn:microsoft.com/office/officeart/2005/8/layout/hProcess7"/>
    <dgm:cxn modelId="{168E48B4-79BC-401D-861B-4ABDB3BBD704}" type="presParOf" srcId="{2ED9B642-CAB5-40D0-96B0-F6226D05EA60}" destId="{E480DBF8-254E-48AA-A0A7-2EFEA4C37847}" srcOrd="0" destOrd="0" presId="urn:microsoft.com/office/officeart/2005/8/layout/hProcess7"/>
    <dgm:cxn modelId="{2040F29B-1329-441B-BF11-FC926D302F63}" type="presParOf" srcId="{2ED9B642-CAB5-40D0-96B0-F6226D05EA60}" destId="{1C8D0824-5125-4A81-B456-24AA0C4F1F7F}" srcOrd="1" destOrd="0" presId="urn:microsoft.com/office/officeart/2005/8/layout/hProcess7"/>
    <dgm:cxn modelId="{06D52F02-2C8D-467F-967B-874A3510FE9D}" type="presParOf" srcId="{2ED9B642-CAB5-40D0-96B0-F6226D05EA60}" destId="{B59F722B-0452-4A60-BFD2-A103FC378614}" srcOrd="2" destOrd="0" presId="urn:microsoft.com/office/officeart/2005/8/layout/hProcess7"/>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CB127C7A-F154-48B3-934C-75C0EDAA1264}" type="doc">
      <dgm:prSet loTypeId="urn:microsoft.com/office/officeart/2005/8/layout/vProcess5" loCatId="process" qsTypeId="urn:microsoft.com/office/officeart/2005/8/quickstyle/simple1" qsCatId="simple" csTypeId="urn:microsoft.com/office/officeart/2005/8/colors/accent1_2" csCatId="accent1" phldr="1"/>
      <dgm:spPr/>
      <dgm:t>
        <a:bodyPr/>
        <a:lstStyle/>
        <a:p>
          <a:endParaRPr lang="en-US"/>
        </a:p>
      </dgm:t>
    </dgm:pt>
    <dgm:pt modelId="{A53FC0BB-B47F-4EBC-8C86-F502869620C5}">
      <dgm:prSet phldrT="[Text]"/>
      <dgm:spPr/>
      <dgm:t>
        <a:bodyPr/>
        <a:lstStyle/>
        <a:p>
          <a:r>
            <a:rPr lang="en-US" dirty="0" smtClean="0"/>
            <a:t>CREATE PROC DDL</a:t>
          </a:r>
          <a:endParaRPr lang="en-US" dirty="0"/>
        </a:p>
      </dgm:t>
    </dgm:pt>
    <dgm:pt modelId="{722BA0D8-3134-400E-9F11-C1043ED9662B}" type="parTrans" cxnId="{A68BF345-F8AA-4500-AA84-9260206064FC}">
      <dgm:prSet/>
      <dgm:spPr/>
      <dgm:t>
        <a:bodyPr/>
        <a:lstStyle/>
        <a:p>
          <a:endParaRPr lang="en-US"/>
        </a:p>
      </dgm:t>
    </dgm:pt>
    <dgm:pt modelId="{11C0C308-5E52-4935-9D1D-1B30B1E4BC64}" type="sibTrans" cxnId="{A68BF345-F8AA-4500-AA84-9260206064FC}">
      <dgm:prSet/>
      <dgm:spPr/>
      <dgm:t>
        <a:bodyPr/>
        <a:lstStyle/>
        <a:p>
          <a:endParaRPr lang="en-US"/>
        </a:p>
      </dgm:t>
    </dgm:pt>
    <dgm:pt modelId="{DD51987F-85C3-4312-9F07-296587EB33DD}">
      <dgm:prSet phldrT="[Text]"/>
      <dgm:spPr/>
      <dgm:t>
        <a:bodyPr/>
        <a:lstStyle/>
        <a:p>
          <a:r>
            <a:rPr lang="en-US" smtClean="0"/>
            <a:t>Query </a:t>
          </a:r>
          <a:r>
            <a:rPr lang="en-US" dirty="0" smtClean="0"/>
            <a:t>optimization</a:t>
          </a:r>
          <a:endParaRPr lang="en-US" dirty="0"/>
        </a:p>
      </dgm:t>
    </dgm:pt>
    <dgm:pt modelId="{4BBAA38C-EF80-4926-BE7E-5B4C3E2332E3}" type="parTrans" cxnId="{62A26FEC-2EFF-4AE3-BC8B-815CFDA56D19}">
      <dgm:prSet/>
      <dgm:spPr/>
      <dgm:t>
        <a:bodyPr/>
        <a:lstStyle/>
        <a:p>
          <a:endParaRPr lang="en-US"/>
        </a:p>
      </dgm:t>
    </dgm:pt>
    <dgm:pt modelId="{FEB90126-45F7-4A29-95F2-DE50B2074564}" type="sibTrans" cxnId="{62A26FEC-2EFF-4AE3-BC8B-815CFDA56D19}">
      <dgm:prSet/>
      <dgm:spPr/>
      <dgm:t>
        <a:bodyPr/>
        <a:lstStyle/>
        <a:p>
          <a:endParaRPr lang="en-US"/>
        </a:p>
      </dgm:t>
    </dgm:pt>
    <dgm:pt modelId="{CFA61C7C-A311-452C-9169-2DED96954F54}">
      <dgm:prSet phldrT="[Text]"/>
      <dgm:spPr/>
      <dgm:t>
        <a:bodyPr/>
        <a:lstStyle/>
        <a:p>
          <a:r>
            <a:rPr lang="en-US" dirty="0" smtClean="0"/>
            <a:t>Code generation and compilation</a:t>
          </a:r>
          <a:endParaRPr lang="en-US" dirty="0"/>
        </a:p>
      </dgm:t>
    </dgm:pt>
    <dgm:pt modelId="{DFCCF2AC-E1EE-4014-A5EE-B00846C3A7E8}" type="parTrans" cxnId="{C2ED7BD6-1EB5-4D5D-AD24-B41A639A6197}">
      <dgm:prSet/>
      <dgm:spPr/>
      <dgm:t>
        <a:bodyPr/>
        <a:lstStyle/>
        <a:p>
          <a:endParaRPr lang="en-US"/>
        </a:p>
      </dgm:t>
    </dgm:pt>
    <dgm:pt modelId="{61D39B9F-DC2F-4D1A-9B1F-48579874B95A}" type="sibTrans" cxnId="{C2ED7BD6-1EB5-4D5D-AD24-B41A639A6197}">
      <dgm:prSet/>
      <dgm:spPr/>
      <dgm:t>
        <a:bodyPr/>
        <a:lstStyle/>
        <a:p>
          <a:endParaRPr lang="en-US"/>
        </a:p>
      </dgm:t>
    </dgm:pt>
    <dgm:pt modelId="{E725470E-0591-492C-93FF-06E5856726E5}">
      <dgm:prSet phldrT="[Text]"/>
      <dgm:spPr/>
      <dgm:t>
        <a:bodyPr/>
        <a:lstStyle/>
        <a:p>
          <a:r>
            <a:rPr lang="en-US" dirty="0" smtClean="0"/>
            <a:t>Procedure DLL loaded</a:t>
          </a:r>
          <a:endParaRPr lang="en-US" dirty="0"/>
        </a:p>
      </dgm:t>
    </dgm:pt>
    <dgm:pt modelId="{C9720EC3-8D4C-4384-B99A-76BF93C1A972}" type="parTrans" cxnId="{705897D7-0D38-4EAD-A744-4D86C76AEA90}">
      <dgm:prSet/>
      <dgm:spPr/>
      <dgm:t>
        <a:bodyPr/>
        <a:lstStyle/>
        <a:p>
          <a:endParaRPr lang="en-US"/>
        </a:p>
      </dgm:t>
    </dgm:pt>
    <dgm:pt modelId="{52B9E0EC-BE68-4807-B017-6D0996B6FF73}" type="sibTrans" cxnId="{705897D7-0D38-4EAD-A744-4D86C76AEA90}">
      <dgm:prSet/>
      <dgm:spPr/>
      <dgm:t>
        <a:bodyPr/>
        <a:lstStyle/>
        <a:p>
          <a:endParaRPr lang="en-US"/>
        </a:p>
      </dgm:t>
    </dgm:pt>
    <dgm:pt modelId="{52336474-C2A2-4CD7-A611-EE79FEBCA3C4}">
      <dgm:prSet phldrT="[Text]"/>
      <dgm:spPr/>
      <dgm:t>
        <a:bodyPr/>
        <a:lstStyle/>
        <a:p>
          <a:r>
            <a:rPr lang="en-US" dirty="0" smtClean="0"/>
            <a:t>Procedure DLL produced</a:t>
          </a:r>
          <a:endParaRPr lang="en-US" dirty="0"/>
        </a:p>
      </dgm:t>
    </dgm:pt>
    <dgm:pt modelId="{F6A4444C-4562-40EB-BDE1-ABFFDBC7986B}" type="parTrans" cxnId="{AAE21B46-FF55-4C19-AD7B-5D28FD112AE5}">
      <dgm:prSet/>
      <dgm:spPr/>
      <dgm:t>
        <a:bodyPr/>
        <a:lstStyle/>
        <a:p>
          <a:endParaRPr lang="en-US"/>
        </a:p>
      </dgm:t>
    </dgm:pt>
    <dgm:pt modelId="{3DD7661E-61BA-41A9-96D1-12E353AC817E}" type="sibTrans" cxnId="{AAE21B46-FF55-4C19-AD7B-5D28FD112AE5}">
      <dgm:prSet/>
      <dgm:spPr/>
      <dgm:t>
        <a:bodyPr/>
        <a:lstStyle/>
        <a:p>
          <a:endParaRPr lang="en-US"/>
        </a:p>
      </dgm:t>
    </dgm:pt>
    <dgm:pt modelId="{BF3F61BA-73BD-44B9-B6BF-6897F33336EA}" type="pres">
      <dgm:prSet presAssocID="{CB127C7A-F154-48B3-934C-75C0EDAA1264}" presName="outerComposite" presStyleCnt="0">
        <dgm:presLayoutVars>
          <dgm:chMax val="5"/>
          <dgm:dir/>
          <dgm:resizeHandles val="exact"/>
        </dgm:presLayoutVars>
      </dgm:prSet>
      <dgm:spPr/>
      <dgm:t>
        <a:bodyPr/>
        <a:lstStyle/>
        <a:p>
          <a:endParaRPr lang="en-US"/>
        </a:p>
      </dgm:t>
    </dgm:pt>
    <dgm:pt modelId="{E188BF81-E209-42F6-B367-E4EECD577028}" type="pres">
      <dgm:prSet presAssocID="{CB127C7A-F154-48B3-934C-75C0EDAA1264}" presName="dummyMaxCanvas" presStyleCnt="0">
        <dgm:presLayoutVars/>
      </dgm:prSet>
      <dgm:spPr/>
      <dgm:t>
        <a:bodyPr/>
        <a:lstStyle/>
        <a:p>
          <a:endParaRPr lang="en-US"/>
        </a:p>
      </dgm:t>
    </dgm:pt>
    <dgm:pt modelId="{EA01F7E4-1873-4010-A26C-C28F01047E9D}" type="pres">
      <dgm:prSet presAssocID="{CB127C7A-F154-48B3-934C-75C0EDAA1264}" presName="FiveNodes_1" presStyleLbl="node1" presStyleIdx="0" presStyleCnt="5">
        <dgm:presLayoutVars>
          <dgm:bulletEnabled val="1"/>
        </dgm:presLayoutVars>
      </dgm:prSet>
      <dgm:spPr/>
      <dgm:t>
        <a:bodyPr/>
        <a:lstStyle/>
        <a:p>
          <a:endParaRPr lang="en-US"/>
        </a:p>
      </dgm:t>
    </dgm:pt>
    <dgm:pt modelId="{BE6FEB83-1F1D-421E-B793-71652E8BC39C}" type="pres">
      <dgm:prSet presAssocID="{CB127C7A-F154-48B3-934C-75C0EDAA1264}" presName="FiveNodes_2" presStyleLbl="node1" presStyleIdx="1" presStyleCnt="5">
        <dgm:presLayoutVars>
          <dgm:bulletEnabled val="1"/>
        </dgm:presLayoutVars>
      </dgm:prSet>
      <dgm:spPr/>
      <dgm:t>
        <a:bodyPr/>
        <a:lstStyle/>
        <a:p>
          <a:endParaRPr lang="en-US"/>
        </a:p>
      </dgm:t>
    </dgm:pt>
    <dgm:pt modelId="{46B3C2B3-F400-4171-B7AE-2AF133427C86}" type="pres">
      <dgm:prSet presAssocID="{CB127C7A-F154-48B3-934C-75C0EDAA1264}" presName="FiveNodes_3" presStyleLbl="node1" presStyleIdx="2" presStyleCnt="5">
        <dgm:presLayoutVars>
          <dgm:bulletEnabled val="1"/>
        </dgm:presLayoutVars>
      </dgm:prSet>
      <dgm:spPr/>
      <dgm:t>
        <a:bodyPr/>
        <a:lstStyle/>
        <a:p>
          <a:endParaRPr lang="en-US"/>
        </a:p>
      </dgm:t>
    </dgm:pt>
    <dgm:pt modelId="{A48BF25B-32F7-48FD-A1EB-12DA6C4EFF80}" type="pres">
      <dgm:prSet presAssocID="{CB127C7A-F154-48B3-934C-75C0EDAA1264}" presName="FiveNodes_4" presStyleLbl="node1" presStyleIdx="3" presStyleCnt="5">
        <dgm:presLayoutVars>
          <dgm:bulletEnabled val="1"/>
        </dgm:presLayoutVars>
      </dgm:prSet>
      <dgm:spPr/>
      <dgm:t>
        <a:bodyPr/>
        <a:lstStyle/>
        <a:p>
          <a:endParaRPr lang="en-US"/>
        </a:p>
      </dgm:t>
    </dgm:pt>
    <dgm:pt modelId="{757EF3CF-4699-4041-A45B-A8288EFA007B}" type="pres">
      <dgm:prSet presAssocID="{CB127C7A-F154-48B3-934C-75C0EDAA1264}" presName="FiveNodes_5" presStyleLbl="node1" presStyleIdx="4" presStyleCnt="5">
        <dgm:presLayoutVars>
          <dgm:bulletEnabled val="1"/>
        </dgm:presLayoutVars>
      </dgm:prSet>
      <dgm:spPr/>
      <dgm:t>
        <a:bodyPr/>
        <a:lstStyle/>
        <a:p>
          <a:endParaRPr lang="en-US"/>
        </a:p>
      </dgm:t>
    </dgm:pt>
    <dgm:pt modelId="{D63B3585-7E2B-40F7-AA4D-8244AC11A997}" type="pres">
      <dgm:prSet presAssocID="{CB127C7A-F154-48B3-934C-75C0EDAA1264}" presName="FiveConn_1-2" presStyleLbl="fgAccFollowNode1" presStyleIdx="0" presStyleCnt="4">
        <dgm:presLayoutVars>
          <dgm:bulletEnabled val="1"/>
        </dgm:presLayoutVars>
      </dgm:prSet>
      <dgm:spPr/>
      <dgm:t>
        <a:bodyPr/>
        <a:lstStyle/>
        <a:p>
          <a:endParaRPr lang="en-US"/>
        </a:p>
      </dgm:t>
    </dgm:pt>
    <dgm:pt modelId="{C6C576A8-7744-435D-8490-C0B8C9F12FE4}" type="pres">
      <dgm:prSet presAssocID="{CB127C7A-F154-48B3-934C-75C0EDAA1264}" presName="FiveConn_2-3" presStyleLbl="fgAccFollowNode1" presStyleIdx="1" presStyleCnt="4">
        <dgm:presLayoutVars>
          <dgm:bulletEnabled val="1"/>
        </dgm:presLayoutVars>
      </dgm:prSet>
      <dgm:spPr/>
      <dgm:t>
        <a:bodyPr/>
        <a:lstStyle/>
        <a:p>
          <a:endParaRPr lang="en-US"/>
        </a:p>
      </dgm:t>
    </dgm:pt>
    <dgm:pt modelId="{72938354-6445-49F8-9D20-4F8CD673FC4B}" type="pres">
      <dgm:prSet presAssocID="{CB127C7A-F154-48B3-934C-75C0EDAA1264}" presName="FiveConn_3-4" presStyleLbl="fgAccFollowNode1" presStyleIdx="2" presStyleCnt="4">
        <dgm:presLayoutVars>
          <dgm:bulletEnabled val="1"/>
        </dgm:presLayoutVars>
      </dgm:prSet>
      <dgm:spPr/>
      <dgm:t>
        <a:bodyPr/>
        <a:lstStyle/>
        <a:p>
          <a:endParaRPr lang="en-US"/>
        </a:p>
      </dgm:t>
    </dgm:pt>
    <dgm:pt modelId="{98E1E58B-065E-4513-9B93-15B53B70EA58}" type="pres">
      <dgm:prSet presAssocID="{CB127C7A-F154-48B3-934C-75C0EDAA1264}" presName="FiveConn_4-5" presStyleLbl="fgAccFollowNode1" presStyleIdx="3" presStyleCnt="4">
        <dgm:presLayoutVars>
          <dgm:bulletEnabled val="1"/>
        </dgm:presLayoutVars>
      </dgm:prSet>
      <dgm:spPr/>
      <dgm:t>
        <a:bodyPr/>
        <a:lstStyle/>
        <a:p>
          <a:endParaRPr lang="en-US"/>
        </a:p>
      </dgm:t>
    </dgm:pt>
    <dgm:pt modelId="{0B5F2CBB-ED11-4FDC-BA3B-192642983112}" type="pres">
      <dgm:prSet presAssocID="{CB127C7A-F154-48B3-934C-75C0EDAA1264}" presName="FiveNodes_1_text" presStyleLbl="node1" presStyleIdx="4" presStyleCnt="5">
        <dgm:presLayoutVars>
          <dgm:bulletEnabled val="1"/>
        </dgm:presLayoutVars>
      </dgm:prSet>
      <dgm:spPr/>
      <dgm:t>
        <a:bodyPr/>
        <a:lstStyle/>
        <a:p>
          <a:endParaRPr lang="en-US"/>
        </a:p>
      </dgm:t>
    </dgm:pt>
    <dgm:pt modelId="{C8E96EB7-6DA4-470C-A92F-2126E12EDBBE}" type="pres">
      <dgm:prSet presAssocID="{CB127C7A-F154-48B3-934C-75C0EDAA1264}" presName="FiveNodes_2_text" presStyleLbl="node1" presStyleIdx="4" presStyleCnt="5">
        <dgm:presLayoutVars>
          <dgm:bulletEnabled val="1"/>
        </dgm:presLayoutVars>
      </dgm:prSet>
      <dgm:spPr/>
      <dgm:t>
        <a:bodyPr/>
        <a:lstStyle/>
        <a:p>
          <a:endParaRPr lang="en-US"/>
        </a:p>
      </dgm:t>
    </dgm:pt>
    <dgm:pt modelId="{C962769C-5D82-437E-A086-364401590FB5}" type="pres">
      <dgm:prSet presAssocID="{CB127C7A-F154-48B3-934C-75C0EDAA1264}" presName="FiveNodes_3_text" presStyleLbl="node1" presStyleIdx="4" presStyleCnt="5">
        <dgm:presLayoutVars>
          <dgm:bulletEnabled val="1"/>
        </dgm:presLayoutVars>
      </dgm:prSet>
      <dgm:spPr/>
      <dgm:t>
        <a:bodyPr/>
        <a:lstStyle/>
        <a:p>
          <a:endParaRPr lang="en-US"/>
        </a:p>
      </dgm:t>
    </dgm:pt>
    <dgm:pt modelId="{66958252-F146-48F2-9714-45D86B32AE1F}" type="pres">
      <dgm:prSet presAssocID="{CB127C7A-F154-48B3-934C-75C0EDAA1264}" presName="FiveNodes_4_text" presStyleLbl="node1" presStyleIdx="4" presStyleCnt="5">
        <dgm:presLayoutVars>
          <dgm:bulletEnabled val="1"/>
        </dgm:presLayoutVars>
      </dgm:prSet>
      <dgm:spPr/>
      <dgm:t>
        <a:bodyPr/>
        <a:lstStyle/>
        <a:p>
          <a:endParaRPr lang="en-US"/>
        </a:p>
      </dgm:t>
    </dgm:pt>
    <dgm:pt modelId="{B3A8543D-13A7-4847-8AB4-2A97C92555A3}" type="pres">
      <dgm:prSet presAssocID="{CB127C7A-F154-48B3-934C-75C0EDAA1264}" presName="FiveNodes_5_text" presStyleLbl="node1" presStyleIdx="4" presStyleCnt="5">
        <dgm:presLayoutVars>
          <dgm:bulletEnabled val="1"/>
        </dgm:presLayoutVars>
      </dgm:prSet>
      <dgm:spPr/>
      <dgm:t>
        <a:bodyPr/>
        <a:lstStyle/>
        <a:p>
          <a:endParaRPr lang="en-US"/>
        </a:p>
      </dgm:t>
    </dgm:pt>
  </dgm:ptLst>
  <dgm:cxnLst>
    <dgm:cxn modelId="{7D334722-8FED-44D8-9A53-C3A10C2AF98B}" type="presOf" srcId="{A53FC0BB-B47F-4EBC-8C86-F502869620C5}" destId="{0B5F2CBB-ED11-4FDC-BA3B-192642983112}" srcOrd="1" destOrd="0" presId="urn:microsoft.com/office/officeart/2005/8/layout/vProcess5"/>
    <dgm:cxn modelId="{A68BF345-F8AA-4500-AA84-9260206064FC}" srcId="{CB127C7A-F154-48B3-934C-75C0EDAA1264}" destId="{A53FC0BB-B47F-4EBC-8C86-F502869620C5}" srcOrd="0" destOrd="0" parTransId="{722BA0D8-3134-400E-9F11-C1043ED9662B}" sibTransId="{11C0C308-5E52-4935-9D1D-1B30B1E4BC64}"/>
    <dgm:cxn modelId="{BCB5446A-DE08-479D-A871-5A5E65A15450}" type="presOf" srcId="{CB127C7A-F154-48B3-934C-75C0EDAA1264}" destId="{BF3F61BA-73BD-44B9-B6BF-6897F33336EA}" srcOrd="0" destOrd="0" presId="urn:microsoft.com/office/officeart/2005/8/layout/vProcess5"/>
    <dgm:cxn modelId="{62A26FEC-2EFF-4AE3-BC8B-815CFDA56D19}" srcId="{CB127C7A-F154-48B3-934C-75C0EDAA1264}" destId="{DD51987F-85C3-4312-9F07-296587EB33DD}" srcOrd="1" destOrd="0" parTransId="{4BBAA38C-EF80-4926-BE7E-5B4C3E2332E3}" sibTransId="{FEB90126-45F7-4A29-95F2-DE50B2074564}"/>
    <dgm:cxn modelId="{522FF6A4-419F-4039-A20E-A005B021882C}" type="presOf" srcId="{CFA61C7C-A311-452C-9169-2DED96954F54}" destId="{C962769C-5D82-437E-A086-364401590FB5}" srcOrd="1" destOrd="0" presId="urn:microsoft.com/office/officeart/2005/8/layout/vProcess5"/>
    <dgm:cxn modelId="{705897D7-0D38-4EAD-A744-4D86C76AEA90}" srcId="{CB127C7A-F154-48B3-934C-75C0EDAA1264}" destId="{E725470E-0591-492C-93FF-06E5856726E5}" srcOrd="4" destOrd="0" parTransId="{C9720EC3-8D4C-4384-B99A-76BF93C1A972}" sibTransId="{52B9E0EC-BE68-4807-B017-6D0996B6FF73}"/>
    <dgm:cxn modelId="{C90136FA-74C1-40DE-B664-BDD799215C2E}" type="presOf" srcId="{CFA61C7C-A311-452C-9169-2DED96954F54}" destId="{46B3C2B3-F400-4171-B7AE-2AF133427C86}" srcOrd="0" destOrd="0" presId="urn:microsoft.com/office/officeart/2005/8/layout/vProcess5"/>
    <dgm:cxn modelId="{1C558827-C94E-4BC5-BA5E-39A73E8B9DD0}" type="presOf" srcId="{FEB90126-45F7-4A29-95F2-DE50B2074564}" destId="{C6C576A8-7744-435D-8490-C0B8C9F12FE4}" srcOrd="0" destOrd="0" presId="urn:microsoft.com/office/officeart/2005/8/layout/vProcess5"/>
    <dgm:cxn modelId="{64E23943-9805-4B7C-88A5-FD0B159EA299}" type="presOf" srcId="{DD51987F-85C3-4312-9F07-296587EB33DD}" destId="{BE6FEB83-1F1D-421E-B793-71652E8BC39C}" srcOrd="0" destOrd="0" presId="urn:microsoft.com/office/officeart/2005/8/layout/vProcess5"/>
    <dgm:cxn modelId="{41B22709-ACA0-4A29-BC86-5B916493F88C}" type="presOf" srcId="{E725470E-0591-492C-93FF-06E5856726E5}" destId="{B3A8543D-13A7-4847-8AB4-2A97C92555A3}" srcOrd="1" destOrd="0" presId="urn:microsoft.com/office/officeart/2005/8/layout/vProcess5"/>
    <dgm:cxn modelId="{366C4497-EC0E-4009-AF1D-6320DB1156BE}" type="presOf" srcId="{3DD7661E-61BA-41A9-96D1-12E353AC817E}" destId="{98E1E58B-065E-4513-9B93-15B53B70EA58}" srcOrd="0" destOrd="0" presId="urn:microsoft.com/office/officeart/2005/8/layout/vProcess5"/>
    <dgm:cxn modelId="{28550917-D206-4C1B-90CD-FF7039AC7E42}" type="presOf" srcId="{52336474-C2A2-4CD7-A611-EE79FEBCA3C4}" destId="{A48BF25B-32F7-48FD-A1EB-12DA6C4EFF80}" srcOrd="0" destOrd="0" presId="urn:microsoft.com/office/officeart/2005/8/layout/vProcess5"/>
    <dgm:cxn modelId="{4733F0D8-549C-49FE-AE27-BB9431DB9AC7}" type="presOf" srcId="{52336474-C2A2-4CD7-A611-EE79FEBCA3C4}" destId="{66958252-F146-48F2-9714-45D86B32AE1F}" srcOrd="1" destOrd="0" presId="urn:microsoft.com/office/officeart/2005/8/layout/vProcess5"/>
    <dgm:cxn modelId="{1E3E5D48-F544-4788-B8B8-DD1AC8967B65}" type="presOf" srcId="{11C0C308-5E52-4935-9D1D-1B30B1E4BC64}" destId="{D63B3585-7E2B-40F7-AA4D-8244AC11A997}" srcOrd="0" destOrd="0" presId="urn:microsoft.com/office/officeart/2005/8/layout/vProcess5"/>
    <dgm:cxn modelId="{6F67AE58-E206-4C37-B253-5469ABCB470B}" type="presOf" srcId="{E725470E-0591-492C-93FF-06E5856726E5}" destId="{757EF3CF-4699-4041-A45B-A8288EFA007B}" srcOrd="0" destOrd="0" presId="urn:microsoft.com/office/officeart/2005/8/layout/vProcess5"/>
    <dgm:cxn modelId="{D142A37B-45E8-4D70-9393-A32CA465CEDA}" type="presOf" srcId="{DD51987F-85C3-4312-9F07-296587EB33DD}" destId="{C8E96EB7-6DA4-470C-A92F-2126E12EDBBE}" srcOrd="1" destOrd="0" presId="urn:microsoft.com/office/officeart/2005/8/layout/vProcess5"/>
    <dgm:cxn modelId="{AAE21B46-FF55-4C19-AD7B-5D28FD112AE5}" srcId="{CB127C7A-F154-48B3-934C-75C0EDAA1264}" destId="{52336474-C2A2-4CD7-A611-EE79FEBCA3C4}" srcOrd="3" destOrd="0" parTransId="{F6A4444C-4562-40EB-BDE1-ABFFDBC7986B}" sibTransId="{3DD7661E-61BA-41A9-96D1-12E353AC817E}"/>
    <dgm:cxn modelId="{EFE5B2BD-D41A-4403-9DED-37D0A46A40F4}" type="presOf" srcId="{A53FC0BB-B47F-4EBC-8C86-F502869620C5}" destId="{EA01F7E4-1873-4010-A26C-C28F01047E9D}" srcOrd="0" destOrd="0" presId="urn:microsoft.com/office/officeart/2005/8/layout/vProcess5"/>
    <dgm:cxn modelId="{C2ED7BD6-1EB5-4D5D-AD24-B41A639A6197}" srcId="{CB127C7A-F154-48B3-934C-75C0EDAA1264}" destId="{CFA61C7C-A311-452C-9169-2DED96954F54}" srcOrd="2" destOrd="0" parTransId="{DFCCF2AC-E1EE-4014-A5EE-B00846C3A7E8}" sibTransId="{61D39B9F-DC2F-4D1A-9B1F-48579874B95A}"/>
    <dgm:cxn modelId="{ED7D4413-3464-49F3-BDD0-4E1C67583F07}" type="presOf" srcId="{61D39B9F-DC2F-4D1A-9B1F-48579874B95A}" destId="{72938354-6445-49F8-9D20-4F8CD673FC4B}" srcOrd="0" destOrd="0" presId="urn:microsoft.com/office/officeart/2005/8/layout/vProcess5"/>
    <dgm:cxn modelId="{58945F8A-936A-484F-BB9A-09421D414496}" type="presParOf" srcId="{BF3F61BA-73BD-44B9-B6BF-6897F33336EA}" destId="{E188BF81-E209-42F6-B367-E4EECD577028}" srcOrd="0" destOrd="0" presId="urn:microsoft.com/office/officeart/2005/8/layout/vProcess5"/>
    <dgm:cxn modelId="{5B6D4BC4-D4C7-40EA-80E1-A2CB82A61DD4}" type="presParOf" srcId="{BF3F61BA-73BD-44B9-B6BF-6897F33336EA}" destId="{EA01F7E4-1873-4010-A26C-C28F01047E9D}" srcOrd="1" destOrd="0" presId="urn:microsoft.com/office/officeart/2005/8/layout/vProcess5"/>
    <dgm:cxn modelId="{29308704-0DF4-4547-AC1C-DBA35FD0E433}" type="presParOf" srcId="{BF3F61BA-73BD-44B9-B6BF-6897F33336EA}" destId="{BE6FEB83-1F1D-421E-B793-71652E8BC39C}" srcOrd="2" destOrd="0" presId="urn:microsoft.com/office/officeart/2005/8/layout/vProcess5"/>
    <dgm:cxn modelId="{45DA3F3D-3891-4EA5-BA74-A692BEF85F3E}" type="presParOf" srcId="{BF3F61BA-73BD-44B9-B6BF-6897F33336EA}" destId="{46B3C2B3-F400-4171-B7AE-2AF133427C86}" srcOrd="3" destOrd="0" presId="urn:microsoft.com/office/officeart/2005/8/layout/vProcess5"/>
    <dgm:cxn modelId="{B611B6B4-F19C-45CA-874C-CCB3176B22B2}" type="presParOf" srcId="{BF3F61BA-73BD-44B9-B6BF-6897F33336EA}" destId="{A48BF25B-32F7-48FD-A1EB-12DA6C4EFF80}" srcOrd="4" destOrd="0" presId="urn:microsoft.com/office/officeart/2005/8/layout/vProcess5"/>
    <dgm:cxn modelId="{098574DC-AFBB-48B1-9B6A-D572C83CD5E8}" type="presParOf" srcId="{BF3F61BA-73BD-44B9-B6BF-6897F33336EA}" destId="{757EF3CF-4699-4041-A45B-A8288EFA007B}" srcOrd="5" destOrd="0" presId="urn:microsoft.com/office/officeart/2005/8/layout/vProcess5"/>
    <dgm:cxn modelId="{60D8142A-5078-4731-893F-1FF1FD46DA58}" type="presParOf" srcId="{BF3F61BA-73BD-44B9-B6BF-6897F33336EA}" destId="{D63B3585-7E2B-40F7-AA4D-8244AC11A997}" srcOrd="6" destOrd="0" presId="urn:microsoft.com/office/officeart/2005/8/layout/vProcess5"/>
    <dgm:cxn modelId="{207502EE-D7B7-4577-ABCE-B0C9EB464953}" type="presParOf" srcId="{BF3F61BA-73BD-44B9-B6BF-6897F33336EA}" destId="{C6C576A8-7744-435D-8490-C0B8C9F12FE4}" srcOrd="7" destOrd="0" presId="urn:microsoft.com/office/officeart/2005/8/layout/vProcess5"/>
    <dgm:cxn modelId="{EEF986C9-67CF-4A70-A6CE-9080EBBA3682}" type="presParOf" srcId="{BF3F61BA-73BD-44B9-B6BF-6897F33336EA}" destId="{72938354-6445-49F8-9D20-4F8CD673FC4B}" srcOrd="8" destOrd="0" presId="urn:microsoft.com/office/officeart/2005/8/layout/vProcess5"/>
    <dgm:cxn modelId="{4A678205-8331-47AA-95C9-B893C6060355}" type="presParOf" srcId="{BF3F61BA-73BD-44B9-B6BF-6897F33336EA}" destId="{98E1E58B-065E-4513-9B93-15B53B70EA58}" srcOrd="9" destOrd="0" presId="urn:microsoft.com/office/officeart/2005/8/layout/vProcess5"/>
    <dgm:cxn modelId="{43D13259-BE15-4731-A65F-560B4E04CC1E}" type="presParOf" srcId="{BF3F61BA-73BD-44B9-B6BF-6897F33336EA}" destId="{0B5F2CBB-ED11-4FDC-BA3B-192642983112}" srcOrd="10" destOrd="0" presId="urn:microsoft.com/office/officeart/2005/8/layout/vProcess5"/>
    <dgm:cxn modelId="{A3C20D09-19D0-4DB2-A28F-EB81B1ACD281}" type="presParOf" srcId="{BF3F61BA-73BD-44B9-B6BF-6897F33336EA}" destId="{C8E96EB7-6DA4-470C-A92F-2126E12EDBBE}" srcOrd="11" destOrd="0" presId="urn:microsoft.com/office/officeart/2005/8/layout/vProcess5"/>
    <dgm:cxn modelId="{56F4A7DE-F6A7-499A-BB47-3007C2AF82A4}" type="presParOf" srcId="{BF3F61BA-73BD-44B9-B6BF-6897F33336EA}" destId="{C962769C-5D82-437E-A086-364401590FB5}" srcOrd="12" destOrd="0" presId="urn:microsoft.com/office/officeart/2005/8/layout/vProcess5"/>
    <dgm:cxn modelId="{B4BCAA15-BFC8-4176-8F7C-56CF861ED9DC}" type="presParOf" srcId="{BF3F61BA-73BD-44B9-B6BF-6897F33336EA}" destId="{66958252-F146-48F2-9714-45D86B32AE1F}" srcOrd="13" destOrd="0" presId="urn:microsoft.com/office/officeart/2005/8/layout/vProcess5"/>
    <dgm:cxn modelId="{FCBF7AA1-B976-41DD-9686-6A159F42287E}" type="presParOf" srcId="{BF3F61BA-73BD-44B9-B6BF-6897F33336EA}" destId="{B3A8543D-13A7-4847-8AB4-2A97C92555A3}" srcOrd="14"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9FF7C2-7694-45A7-8F1B-A66C5759189F}">
      <dsp:nvSpPr>
        <dsp:cNvPr id="0" name=""/>
        <dsp:cNvSpPr/>
      </dsp:nvSpPr>
      <dsp:spPr>
        <a:xfrm>
          <a:off x="2006741" y="0"/>
          <a:ext cx="6502117" cy="4351338"/>
        </a:xfrm>
        <a:prstGeom prst="triangle">
          <a:avLst/>
        </a:prstGeom>
        <a:solidFill>
          <a:schemeClr val="accent3">
            <a:shade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70D660D-AC91-4707-9C1B-193A0006E62D}">
      <dsp:nvSpPr>
        <dsp:cNvPr id="0" name=""/>
        <dsp:cNvSpPr/>
      </dsp:nvSpPr>
      <dsp:spPr>
        <a:xfrm>
          <a:off x="5360469" y="538307"/>
          <a:ext cx="2828369" cy="618705"/>
        </a:xfrm>
        <a:prstGeom prst="roundRect">
          <a:avLst/>
        </a:prstGeom>
        <a:solidFill>
          <a:schemeClr val="lt1">
            <a:alpha val="90000"/>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en-US" sz="1900" kern="1200" dirty="0" smtClean="0"/>
            <a:t>Procedures interpretation</a:t>
          </a:r>
          <a:endParaRPr lang="en-US" sz="1900" kern="1200" dirty="0"/>
        </a:p>
      </dsp:txBody>
      <dsp:txXfrm>
        <a:off x="5390672" y="568510"/>
        <a:ext cx="2767963" cy="558299"/>
      </dsp:txXfrm>
    </dsp:sp>
    <dsp:sp modelId="{8BB438CC-35F8-4589-87D8-35842FD5966B}">
      <dsp:nvSpPr>
        <dsp:cNvPr id="0" name=""/>
        <dsp:cNvSpPr/>
      </dsp:nvSpPr>
      <dsp:spPr>
        <a:xfrm>
          <a:off x="5360469" y="1234351"/>
          <a:ext cx="2828369" cy="618705"/>
        </a:xfrm>
        <a:prstGeom prst="roundRect">
          <a:avLst/>
        </a:prstGeom>
        <a:solidFill>
          <a:schemeClr val="lt1">
            <a:alpha val="90000"/>
            <a:hueOff val="0"/>
            <a:satOff val="0"/>
            <a:lumOff val="0"/>
            <a:alphaOff val="0"/>
          </a:schemeClr>
        </a:solidFill>
        <a:ln w="12700" cap="flat" cmpd="sng" algn="ctr">
          <a:solidFill>
            <a:schemeClr val="accent3">
              <a:shade val="80000"/>
              <a:hueOff val="0"/>
              <a:satOff val="0"/>
              <a:lumOff val="4773"/>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en-US" sz="1900" kern="1200" dirty="0" smtClean="0"/>
            <a:t>Logging</a:t>
          </a:r>
          <a:endParaRPr lang="en-US" sz="1900" kern="1200" dirty="0"/>
        </a:p>
      </dsp:txBody>
      <dsp:txXfrm>
        <a:off x="5390672" y="1264554"/>
        <a:ext cx="2767963" cy="558299"/>
      </dsp:txXfrm>
    </dsp:sp>
    <dsp:sp modelId="{A94BDE1E-10ED-4321-AD33-230753251E1E}">
      <dsp:nvSpPr>
        <dsp:cNvPr id="0" name=""/>
        <dsp:cNvSpPr/>
      </dsp:nvSpPr>
      <dsp:spPr>
        <a:xfrm>
          <a:off x="5360469" y="1930395"/>
          <a:ext cx="2828369" cy="618705"/>
        </a:xfrm>
        <a:prstGeom prst="roundRect">
          <a:avLst/>
        </a:prstGeom>
        <a:solidFill>
          <a:schemeClr val="lt1">
            <a:alpha val="90000"/>
            <a:hueOff val="0"/>
            <a:satOff val="0"/>
            <a:lumOff val="0"/>
            <a:alphaOff val="0"/>
          </a:schemeClr>
        </a:solidFill>
        <a:ln w="12700" cap="flat" cmpd="sng" algn="ctr">
          <a:solidFill>
            <a:schemeClr val="accent3">
              <a:shade val="80000"/>
              <a:hueOff val="0"/>
              <a:satOff val="0"/>
              <a:lumOff val="9546"/>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en-US" sz="1900" kern="1200" dirty="0" smtClean="0"/>
            <a:t>Latches</a:t>
          </a:r>
          <a:endParaRPr lang="en-US" sz="1900" kern="1200" dirty="0"/>
        </a:p>
      </dsp:txBody>
      <dsp:txXfrm>
        <a:off x="5390672" y="1960598"/>
        <a:ext cx="2767963" cy="558299"/>
      </dsp:txXfrm>
    </dsp:sp>
    <dsp:sp modelId="{1FBBF518-7EC3-4FE7-B43E-AF3F58492749}">
      <dsp:nvSpPr>
        <dsp:cNvPr id="0" name=""/>
        <dsp:cNvSpPr/>
      </dsp:nvSpPr>
      <dsp:spPr>
        <a:xfrm>
          <a:off x="5360469" y="2626439"/>
          <a:ext cx="2828369" cy="618705"/>
        </a:xfrm>
        <a:prstGeom prst="roundRect">
          <a:avLst/>
        </a:prstGeom>
        <a:solidFill>
          <a:schemeClr val="lt1">
            <a:alpha val="90000"/>
            <a:hueOff val="0"/>
            <a:satOff val="0"/>
            <a:lumOff val="0"/>
            <a:alphaOff val="0"/>
          </a:schemeClr>
        </a:solidFill>
        <a:ln w="12700" cap="flat" cmpd="sng" algn="ctr">
          <a:solidFill>
            <a:schemeClr val="accent3">
              <a:shade val="80000"/>
              <a:hueOff val="0"/>
              <a:satOff val="0"/>
              <a:lumOff val="1431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en-US" sz="1900" kern="1200" dirty="0" smtClean="0"/>
            <a:t>Concurrency Locking</a:t>
          </a:r>
          <a:endParaRPr lang="en-US" sz="1900" kern="1200" dirty="0"/>
        </a:p>
      </dsp:txBody>
      <dsp:txXfrm>
        <a:off x="5390672" y="2656642"/>
        <a:ext cx="2767963" cy="558299"/>
      </dsp:txXfrm>
    </dsp:sp>
    <dsp:sp modelId="{1F2EB9BD-EBB8-44F3-AB83-5044DBFF615A}">
      <dsp:nvSpPr>
        <dsp:cNvPr id="0" name=""/>
        <dsp:cNvSpPr/>
      </dsp:nvSpPr>
      <dsp:spPr>
        <a:xfrm>
          <a:off x="5350259" y="3332754"/>
          <a:ext cx="2828369" cy="618705"/>
        </a:xfrm>
        <a:prstGeom prst="roundRect">
          <a:avLst/>
        </a:prstGeom>
        <a:solidFill>
          <a:schemeClr val="lt1">
            <a:alpha val="90000"/>
            <a:hueOff val="0"/>
            <a:satOff val="0"/>
            <a:lumOff val="0"/>
            <a:alphaOff val="0"/>
          </a:schemeClr>
        </a:solidFill>
        <a:ln w="12700" cap="flat" cmpd="sng" algn="ctr">
          <a:solidFill>
            <a:schemeClr val="accent3">
              <a:shade val="80000"/>
              <a:hueOff val="0"/>
              <a:satOff val="0"/>
              <a:lumOff val="19092"/>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en-US" sz="1900" kern="1200" dirty="0" smtClean="0"/>
            <a:t>Disk IO</a:t>
          </a:r>
          <a:endParaRPr lang="en-US" sz="1900" kern="1200" dirty="0"/>
        </a:p>
      </dsp:txBody>
      <dsp:txXfrm>
        <a:off x="5380462" y="3362957"/>
        <a:ext cx="2767963" cy="55829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895C190-1508-4D6D-A435-DEAB91C93603}">
      <dsp:nvSpPr>
        <dsp:cNvPr id="0" name=""/>
        <dsp:cNvSpPr/>
      </dsp:nvSpPr>
      <dsp:spPr>
        <a:xfrm>
          <a:off x="751" y="1126241"/>
          <a:ext cx="3235330" cy="3882396"/>
        </a:xfrm>
        <a:prstGeom prst="roundRect">
          <a:avLst>
            <a:gd name="adj" fmla="val 5000"/>
          </a:avLst>
        </a:prstGeom>
        <a:solidFill>
          <a:schemeClr val="accent3">
            <a:shade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78867" rIns="102235" bIns="0" numCol="1" spcCol="1270" anchor="t" anchorCtr="0">
          <a:noAutofit/>
        </a:bodyPr>
        <a:lstStyle/>
        <a:p>
          <a:pPr lvl="0" algn="r" defTabSz="1022350">
            <a:lnSpc>
              <a:spcPct val="90000"/>
            </a:lnSpc>
            <a:spcBef>
              <a:spcPct val="0"/>
            </a:spcBef>
            <a:spcAft>
              <a:spcPct val="35000"/>
            </a:spcAft>
          </a:pPr>
          <a:r>
            <a:rPr lang="en-US" sz="2300" kern="1200" dirty="0" smtClean="0"/>
            <a:t>We want to reduce</a:t>
          </a:r>
          <a:endParaRPr lang="en-US" sz="2300" kern="1200" dirty="0"/>
        </a:p>
      </dsp:txBody>
      <dsp:txXfrm rot="16200000">
        <a:off x="-1267497" y="2394491"/>
        <a:ext cx="3183565" cy="647066"/>
      </dsp:txXfrm>
    </dsp:sp>
    <dsp:sp modelId="{3B480108-F361-412A-A948-D19BAE164256}">
      <dsp:nvSpPr>
        <dsp:cNvPr id="0" name=""/>
        <dsp:cNvSpPr/>
      </dsp:nvSpPr>
      <dsp:spPr>
        <a:xfrm>
          <a:off x="647817" y="1126241"/>
          <a:ext cx="2410321" cy="3882396"/>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188595" rIns="0" bIns="0" numCol="1" spcCol="1270" anchor="t" anchorCtr="0">
          <a:noAutofit/>
        </a:bodyPr>
        <a:lstStyle/>
        <a:p>
          <a:pPr lvl="0" algn="l" defTabSz="2444750">
            <a:lnSpc>
              <a:spcPct val="90000"/>
            </a:lnSpc>
            <a:spcBef>
              <a:spcPct val="0"/>
            </a:spcBef>
            <a:spcAft>
              <a:spcPct val="35000"/>
            </a:spcAft>
          </a:pPr>
          <a:r>
            <a:rPr lang="en-US" sz="5500" kern="1200" dirty="0" smtClean="0"/>
            <a:t>Disk IO</a:t>
          </a:r>
          <a:endParaRPr lang="en-US" sz="5500" kern="1200" dirty="0"/>
        </a:p>
      </dsp:txBody>
      <dsp:txXfrm>
        <a:off x="647817" y="1126241"/>
        <a:ext cx="2410321" cy="3882396"/>
      </dsp:txXfrm>
    </dsp:sp>
    <dsp:sp modelId="{D6934823-5F56-43ED-BD1C-B03CC5294594}">
      <dsp:nvSpPr>
        <dsp:cNvPr id="0" name=""/>
        <dsp:cNvSpPr/>
      </dsp:nvSpPr>
      <dsp:spPr>
        <a:xfrm>
          <a:off x="3349319" y="1126241"/>
          <a:ext cx="3235330" cy="3882396"/>
        </a:xfrm>
        <a:prstGeom prst="roundRect">
          <a:avLst>
            <a:gd name="adj" fmla="val 5000"/>
          </a:avLst>
        </a:prstGeom>
        <a:solidFill>
          <a:schemeClr val="accent3">
            <a:shade val="50000"/>
            <a:hueOff val="0"/>
            <a:satOff val="0"/>
            <a:lumOff val="2397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78867" rIns="102235" bIns="0" numCol="1" spcCol="1270" anchor="t" anchorCtr="0">
          <a:noAutofit/>
        </a:bodyPr>
        <a:lstStyle/>
        <a:p>
          <a:pPr lvl="0" algn="r" defTabSz="1022350">
            <a:lnSpc>
              <a:spcPct val="90000"/>
            </a:lnSpc>
            <a:spcBef>
              <a:spcPct val="0"/>
            </a:spcBef>
            <a:spcAft>
              <a:spcPct val="35000"/>
            </a:spcAft>
          </a:pPr>
          <a:r>
            <a:rPr lang="en-US" sz="2300" kern="1200" dirty="0" smtClean="0"/>
            <a:t>We can take advantage of</a:t>
          </a:r>
          <a:endParaRPr lang="en-US" sz="2300" kern="1200" dirty="0"/>
        </a:p>
      </dsp:txBody>
      <dsp:txXfrm rot="16200000">
        <a:off x="2081069" y="2394491"/>
        <a:ext cx="3183565" cy="647066"/>
      </dsp:txXfrm>
    </dsp:sp>
    <dsp:sp modelId="{3AF5C37B-1916-492C-8503-AB50D113817B}">
      <dsp:nvSpPr>
        <dsp:cNvPr id="0" name=""/>
        <dsp:cNvSpPr/>
      </dsp:nvSpPr>
      <dsp:spPr>
        <a:xfrm rot="5400000">
          <a:off x="3080052" y="4213760"/>
          <a:ext cx="570886" cy="485299"/>
        </a:xfrm>
        <a:prstGeom prst="flowChartExtract">
          <a:avLst/>
        </a:prstGeom>
        <a:solidFill>
          <a:schemeClr val="lt1">
            <a:hueOff val="0"/>
            <a:satOff val="0"/>
            <a:lumOff val="0"/>
            <a:alphaOff val="0"/>
          </a:schemeClr>
        </a:solidFill>
        <a:ln w="12700" cap="flat" cmpd="sng" algn="ctr">
          <a:solidFill>
            <a:schemeClr val="accent3">
              <a:shade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B02C618-9D22-4558-9428-A9B5E3225162}">
      <dsp:nvSpPr>
        <dsp:cNvPr id="0" name=""/>
        <dsp:cNvSpPr/>
      </dsp:nvSpPr>
      <dsp:spPr>
        <a:xfrm>
          <a:off x="3996385" y="1126241"/>
          <a:ext cx="2410321" cy="3882396"/>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188595" rIns="0" bIns="0" numCol="1" spcCol="1270" anchor="t" anchorCtr="0">
          <a:noAutofit/>
        </a:bodyPr>
        <a:lstStyle/>
        <a:p>
          <a:pPr lvl="0" algn="l" defTabSz="2444750">
            <a:lnSpc>
              <a:spcPct val="90000"/>
            </a:lnSpc>
            <a:spcBef>
              <a:spcPct val="0"/>
            </a:spcBef>
            <a:spcAft>
              <a:spcPct val="35000"/>
            </a:spcAft>
          </a:pPr>
          <a:r>
            <a:rPr lang="en-US" sz="5500" kern="1200" dirty="0" smtClean="0"/>
            <a:t>Low memory prices</a:t>
          </a:r>
          <a:endParaRPr lang="en-US" sz="5500" kern="1200" dirty="0"/>
        </a:p>
      </dsp:txBody>
      <dsp:txXfrm>
        <a:off x="3996385" y="1126241"/>
        <a:ext cx="2410321" cy="3882396"/>
      </dsp:txXfrm>
    </dsp:sp>
    <dsp:sp modelId="{E480DBF8-254E-48AA-A0A7-2EFEA4C37847}">
      <dsp:nvSpPr>
        <dsp:cNvPr id="0" name=""/>
        <dsp:cNvSpPr/>
      </dsp:nvSpPr>
      <dsp:spPr>
        <a:xfrm>
          <a:off x="6697886" y="1126241"/>
          <a:ext cx="3235330" cy="3882396"/>
        </a:xfrm>
        <a:prstGeom prst="roundRect">
          <a:avLst>
            <a:gd name="adj" fmla="val 5000"/>
          </a:avLst>
        </a:prstGeom>
        <a:solidFill>
          <a:schemeClr val="accent3">
            <a:shade val="50000"/>
            <a:hueOff val="0"/>
            <a:satOff val="0"/>
            <a:lumOff val="2397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78867" rIns="102235" bIns="0" numCol="1" spcCol="1270" anchor="t" anchorCtr="0">
          <a:noAutofit/>
        </a:bodyPr>
        <a:lstStyle/>
        <a:p>
          <a:pPr lvl="0" algn="r" defTabSz="1022350">
            <a:lnSpc>
              <a:spcPct val="90000"/>
            </a:lnSpc>
            <a:spcBef>
              <a:spcPct val="0"/>
            </a:spcBef>
            <a:spcAft>
              <a:spcPct val="35000"/>
            </a:spcAft>
          </a:pPr>
          <a:r>
            <a:rPr lang="en-US" sz="2300" kern="1200" dirty="0" smtClean="0"/>
            <a:t>So we will</a:t>
          </a:r>
          <a:endParaRPr lang="en-US" sz="2300" kern="1200" dirty="0"/>
        </a:p>
      </dsp:txBody>
      <dsp:txXfrm rot="16200000">
        <a:off x="5429636" y="2394491"/>
        <a:ext cx="3183565" cy="647066"/>
      </dsp:txXfrm>
    </dsp:sp>
    <dsp:sp modelId="{936143BF-4DC6-44EC-ACD2-2A357984EFB2}">
      <dsp:nvSpPr>
        <dsp:cNvPr id="0" name=""/>
        <dsp:cNvSpPr/>
      </dsp:nvSpPr>
      <dsp:spPr>
        <a:xfrm rot="5400000">
          <a:off x="6428620" y="4213760"/>
          <a:ext cx="570886" cy="485299"/>
        </a:xfrm>
        <a:prstGeom prst="flowChartExtract">
          <a:avLst/>
        </a:prstGeom>
        <a:solidFill>
          <a:schemeClr val="lt1">
            <a:hueOff val="0"/>
            <a:satOff val="0"/>
            <a:lumOff val="0"/>
            <a:alphaOff val="0"/>
          </a:schemeClr>
        </a:solidFill>
        <a:ln w="12700" cap="flat" cmpd="sng" algn="ctr">
          <a:solidFill>
            <a:schemeClr val="accent3">
              <a:shade val="50000"/>
              <a:hueOff val="0"/>
              <a:satOff val="0"/>
              <a:lumOff val="35962"/>
              <a:alphaOff val="0"/>
            </a:schemeClr>
          </a:solidFill>
          <a:prstDash val="solid"/>
          <a:miter lim="800000"/>
        </a:ln>
        <a:effectLst/>
      </dsp:spPr>
      <dsp:style>
        <a:lnRef idx="2">
          <a:scrgbClr r="0" g="0" b="0"/>
        </a:lnRef>
        <a:fillRef idx="1">
          <a:scrgbClr r="0" g="0" b="0"/>
        </a:fillRef>
        <a:effectRef idx="0">
          <a:scrgbClr r="0" g="0" b="0"/>
        </a:effectRef>
        <a:fontRef idx="minor"/>
      </dsp:style>
    </dsp:sp>
    <dsp:sp modelId="{B59F722B-0452-4A60-BFD2-A103FC378614}">
      <dsp:nvSpPr>
        <dsp:cNvPr id="0" name=""/>
        <dsp:cNvSpPr/>
      </dsp:nvSpPr>
      <dsp:spPr>
        <a:xfrm>
          <a:off x="7344952" y="1126241"/>
          <a:ext cx="2410321" cy="3882396"/>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188595" rIns="0" bIns="0" numCol="1" spcCol="1270" anchor="t" anchorCtr="0">
          <a:noAutofit/>
        </a:bodyPr>
        <a:lstStyle/>
        <a:p>
          <a:pPr lvl="0" algn="l" defTabSz="2444750">
            <a:lnSpc>
              <a:spcPct val="90000"/>
            </a:lnSpc>
            <a:spcBef>
              <a:spcPct val="0"/>
            </a:spcBef>
            <a:spcAft>
              <a:spcPct val="35000"/>
            </a:spcAft>
          </a:pPr>
          <a:r>
            <a:rPr lang="en-US" sz="5500" kern="1200" dirty="0" smtClean="0"/>
            <a:t>Place all data in memory</a:t>
          </a:r>
          <a:br>
            <a:rPr lang="en-US" sz="5500" kern="1200" dirty="0" smtClean="0"/>
          </a:br>
          <a:r>
            <a:rPr lang="en-US" sz="5500" kern="1200" dirty="0" smtClean="0"/>
            <a:t>(</a:t>
          </a:r>
          <a:r>
            <a:rPr lang="he-IL" sz="5500" kern="1200" dirty="0" err="1" smtClean="0"/>
            <a:t>דאאא</a:t>
          </a:r>
          <a:r>
            <a:rPr lang="en-US" sz="5500" kern="1200" dirty="0" smtClean="0"/>
            <a:t>)</a:t>
          </a:r>
          <a:endParaRPr lang="en-US" sz="5500" kern="1200" dirty="0"/>
        </a:p>
      </dsp:txBody>
      <dsp:txXfrm>
        <a:off x="7344952" y="1126241"/>
        <a:ext cx="2410321" cy="388239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895C190-1508-4D6D-A435-DEAB91C93603}">
      <dsp:nvSpPr>
        <dsp:cNvPr id="0" name=""/>
        <dsp:cNvSpPr/>
      </dsp:nvSpPr>
      <dsp:spPr>
        <a:xfrm>
          <a:off x="751" y="1126241"/>
          <a:ext cx="3235330" cy="3882396"/>
        </a:xfrm>
        <a:prstGeom prst="roundRect">
          <a:avLst>
            <a:gd name="adj" fmla="val 5000"/>
          </a:avLst>
        </a:prstGeom>
        <a:solidFill>
          <a:schemeClr val="accent3">
            <a:shade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72009" rIns="93345" bIns="0" numCol="1" spcCol="1270" anchor="t" anchorCtr="0">
          <a:noAutofit/>
        </a:bodyPr>
        <a:lstStyle/>
        <a:p>
          <a:pPr lvl="0" algn="r" defTabSz="933450">
            <a:lnSpc>
              <a:spcPct val="90000"/>
            </a:lnSpc>
            <a:spcBef>
              <a:spcPct val="0"/>
            </a:spcBef>
            <a:spcAft>
              <a:spcPct val="35000"/>
            </a:spcAft>
          </a:pPr>
          <a:r>
            <a:rPr lang="en-US" sz="2100" kern="1200" dirty="0" smtClean="0"/>
            <a:t>We want to reduce</a:t>
          </a:r>
          <a:endParaRPr lang="en-US" sz="2100" kern="1200" dirty="0"/>
        </a:p>
      </dsp:txBody>
      <dsp:txXfrm rot="16200000">
        <a:off x="-1267497" y="2394491"/>
        <a:ext cx="3183565" cy="647066"/>
      </dsp:txXfrm>
    </dsp:sp>
    <dsp:sp modelId="{3B480108-F361-412A-A948-D19BAE164256}">
      <dsp:nvSpPr>
        <dsp:cNvPr id="0" name=""/>
        <dsp:cNvSpPr/>
      </dsp:nvSpPr>
      <dsp:spPr>
        <a:xfrm>
          <a:off x="647817" y="1126241"/>
          <a:ext cx="2410321" cy="3882396"/>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188595" rIns="0" bIns="0" numCol="1" spcCol="1270" anchor="t" anchorCtr="0">
          <a:noAutofit/>
        </a:bodyPr>
        <a:lstStyle/>
        <a:p>
          <a:pPr lvl="0" algn="l" defTabSz="2444750">
            <a:lnSpc>
              <a:spcPct val="90000"/>
            </a:lnSpc>
            <a:spcBef>
              <a:spcPct val="0"/>
            </a:spcBef>
            <a:spcAft>
              <a:spcPct val="35000"/>
            </a:spcAft>
          </a:pPr>
          <a:r>
            <a:rPr lang="en-US" sz="5500" kern="1200" dirty="0" smtClean="0"/>
            <a:t>Lock waits</a:t>
          </a:r>
          <a:endParaRPr lang="en-US" sz="5500" kern="1200" dirty="0"/>
        </a:p>
      </dsp:txBody>
      <dsp:txXfrm>
        <a:off x="647817" y="1126241"/>
        <a:ext cx="2410321" cy="3882396"/>
      </dsp:txXfrm>
    </dsp:sp>
    <dsp:sp modelId="{D6934823-5F56-43ED-BD1C-B03CC5294594}">
      <dsp:nvSpPr>
        <dsp:cNvPr id="0" name=""/>
        <dsp:cNvSpPr/>
      </dsp:nvSpPr>
      <dsp:spPr>
        <a:xfrm>
          <a:off x="3349319" y="1126241"/>
          <a:ext cx="3235330" cy="3882396"/>
        </a:xfrm>
        <a:prstGeom prst="roundRect">
          <a:avLst>
            <a:gd name="adj" fmla="val 5000"/>
          </a:avLst>
        </a:prstGeom>
        <a:solidFill>
          <a:schemeClr val="accent3">
            <a:shade val="50000"/>
            <a:hueOff val="0"/>
            <a:satOff val="0"/>
            <a:lumOff val="2397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72009" rIns="93345" bIns="0" numCol="1" spcCol="1270" anchor="t" anchorCtr="0">
          <a:noAutofit/>
        </a:bodyPr>
        <a:lstStyle/>
        <a:p>
          <a:pPr lvl="0" algn="r" defTabSz="933450">
            <a:lnSpc>
              <a:spcPct val="90000"/>
            </a:lnSpc>
            <a:spcBef>
              <a:spcPct val="0"/>
            </a:spcBef>
            <a:spcAft>
              <a:spcPct val="35000"/>
            </a:spcAft>
          </a:pPr>
          <a:r>
            <a:rPr lang="en-US" sz="2100" kern="1200" dirty="0" smtClean="0"/>
            <a:t>So we can take advantage of</a:t>
          </a:r>
          <a:endParaRPr lang="en-US" sz="2100" kern="1200" dirty="0"/>
        </a:p>
      </dsp:txBody>
      <dsp:txXfrm rot="16200000">
        <a:off x="2081069" y="2394491"/>
        <a:ext cx="3183565" cy="647066"/>
      </dsp:txXfrm>
    </dsp:sp>
    <dsp:sp modelId="{3AF5C37B-1916-492C-8503-AB50D113817B}">
      <dsp:nvSpPr>
        <dsp:cNvPr id="0" name=""/>
        <dsp:cNvSpPr/>
      </dsp:nvSpPr>
      <dsp:spPr>
        <a:xfrm rot="5400000">
          <a:off x="3080052" y="4213760"/>
          <a:ext cx="570886" cy="485299"/>
        </a:xfrm>
        <a:prstGeom prst="flowChartExtract">
          <a:avLst/>
        </a:prstGeom>
        <a:solidFill>
          <a:schemeClr val="lt1">
            <a:hueOff val="0"/>
            <a:satOff val="0"/>
            <a:lumOff val="0"/>
            <a:alphaOff val="0"/>
          </a:schemeClr>
        </a:solidFill>
        <a:ln w="12700" cap="flat" cmpd="sng" algn="ctr">
          <a:solidFill>
            <a:schemeClr val="accent3">
              <a:shade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B02C618-9D22-4558-9428-A9B5E3225162}">
      <dsp:nvSpPr>
        <dsp:cNvPr id="0" name=""/>
        <dsp:cNvSpPr/>
      </dsp:nvSpPr>
      <dsp:spPr>
        <a:xfrm>
          <a:off x="3996385" y="1126241"/>
          <a:ext cx="2410321" cy="3882396"/>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188595" rIns="0" bIns="0" numCol="1" spcCol="1270" anchor="t" anchorCtr="0">
          <a:noAutofit/>
        </a:bodyPr>
        <a:lstStyle/>
        <a:p>
          <a:pPr lvl="0" algn="l" defTabSz="2444750">
            <a:lnSpc>
              <a:spcPct val="90000"/>
            </a:lnSpc>
            <a:spcBef>
              <a:spcPct val="0"/>
            </a:spcBef>
            <a:spcAft>
              <a:spcPct val="35000"/>
            </a:spcAft>
          </a:pPr>
          <a:r>
            <a:rPr lang="en-US" sz="5500" kern="1200" dirty="0" smtClean="0"/>
            <a:t>Multiple CPU cores</a:t>
          </a:r>
          <a:endParaRPr lang="en-US" sz="5500" kern="1200" dirty="0"/>
        </a:p>
      </dsp:txBody>
      <dsp:txXfrm>
        <a:off x="3996385" y="1126241"/>
        <a:ext cx="2410321" cy="3882396"/>
      </dsp:txXfrm>
    </dsp:sp>
    <dsp:sp modelId="{E480DBF8-254E-48AA-A0A7-2EFEA4C37847}">
      <dsp:nvSpPr>
        <dsp:cNvPr id="0" name=""/>
        <dsp:cNvSpPr/>
      </dsp:nvSpPr>
      <dsp:spPr>
        <a:xfrm>
          <a:off x="6697886" y="1126241"/>
          <a:ext cx="3235330" cy="3882396"/>
        </a:xfrm>
        <a:prstGeom prst="roundRect">
          <a:avLst>
            <a:gd name="adj" fmla="val 5000"/>
          </a:avLst>
        </a:prstGeom>
        <a:solidFill>
          <a:schemeClr val="accent3">
            <a:shade val="50000"/>
            <a:hueOff val="0"/>
            <a:satOff val="0"/>
            <a:lumOff val="2397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72009" rIns="93345" bIns="0" numCol="1" spcCol="1270" anchor="t" anchorCtr="0">
          <a:noAutofit/>
        </a:bodyPr>
        <a:lstStyle/>
        <a:p>
          <a:pPr lvl="0" algn="r" defTabSz="933450">
            <a:lnSpc>
              <a:spcPct val="90000"/>
            </a:lnSpc>
            <a:spcBef>
              <a:spcPct val="0"/>
            </a:spcBef>
            <a:spcAft>
              <a:spcPct val="35000"/>
            </a:spcAft>
          </a:pPr>
          <a:r>
            <a:rPr lang="en-US" sz="2100" kern="1200" dirty="0" smtClean="0"/>
            <a:t>So we will</a:t>
          </a:r>
          <a:endParaRPr lang="en-US" sz="2100" kern="1200" dirty="0"/>
        </a:p>
      </dsp:txBody>
      <dsp:txXfrm rot="16200000">
        <a:off x="5429636" y="2394491"/>
        <a:ext cx="3183565" cy="647066"/>
      </dsp:txXfrm>
    </dsp:sp>
    <dsp:sp modelId="{936143BF-4DC6-44EC-ACD2-2A357984EFB2}">
      <dsp:nvSpPr>
        <dsp:cNvPr id="0" name=""/>
        <dsp:cNvSpPr/>
      </dsp:nvSpPr>
      <dsp:spPr>
        <a:xfrm rot="5400000">
          <a:off x="6428620" y="4213760"/>
          <a:ext cx="570886" cy="485299"/>
        </a:xfrm>
        <a:prstGeom prst="flowChartExtract">
          <a:avLst/>
        </a:prstGeom>
        <a:solidFill>
          <a:schemeClr val="lt1">
            <a:hueOff val="0"/>
            <a:satOff val="0"/>
            <a:lumOff val="0"/>
            <a:alphaOff val="0"/>
          </a:schemeClr>
        </a:solidFill>
        <a:ln w="12700" cap="flat" cmpd="sng" algn="ctr">
          <a:solidFill>
            <a:schemeClr val="accent3">
              <a:shade val="50000"/>
              <a:hueOff val="0"/>
              <a:satOff val="0"/>
              <a:lumOff val="35962"/>
              <a:alphaOff val="0"/>
            </a:schemeClr>
          </a:solidFill>
          <a:prstDash val="solid"/>
          <a:miter lim="800000"/>
        </a:ln>
        <a:effectLst/>
      </dsp:spPr>
      <dsp:style>
        <a:lnRef idx="2">
          <a:scrgbClr r="0" g="0" b="0"/>
        </a:lnRef>
        <a:fillRef idx="1">
          <a:scrgbClr r="0" g="0" b="0"/>
        </a:fillRef>
        <a:effectRef idx="0">
          <a:scrgbClr r="0" g="0" b="0"/>
        </a:effectRef>
        <a:fontRef idx="minor"/>
      </dsp:style>
    </dsp:sp>
    <dsp:sp modelId="{B59F722B-0452-4A60-BFD2-A103FC378614}">
      <dsp:nvSpPr>
        <dsp:cNvPr id="0" name=""/>
        <dsp:cNvSpPr/>
      </dsp:nvSpPr>
      <dsp:spPr>
        <a:xfrm>
          <a:off x="7344952" y="1126241"/>
          <a:ext cx="2410321" cy="3882396"/>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188595" rIns="0" bIns="0" numCol="1" spcCol="1270" anchor="t" anchorCtr="0">
          <a:noAutofit/>
        </a:bodyPr>
        <a:lstStyle/>
        <a:p>
          <a:pPr lvl="0" algn="l" defTabSz="2444750">
            <a:lnSpc>
              <a:spcPct val="90000"/>
            </a:lnSpc>
            <a:spcBef>
              <a:spcPct val="0"/>
            </a:spcBef>
            <a:spcAft>
              <a:spcPct val="35000"/>
            </a:spcAft>
          </a:pPr>
          <a:r>
            <a:rPr lang="en-US" sz="5500" kern="1200" dirty="0" smtClean="0"/>
            <a:t>Remove all locks and use</a:t>
          </a:r>
          <a:br>
            <a:rPr lang="en-US" sz="5500" kern="1200" dirty="0" smtClean="0"/>
          </a:br>
          <a:r>
            <a:rPr lang="en-US" sz="5500" b="1" kern="1200" dirty="0" smtClean="0"/>
            <a:t>MVCC</a:t>
          </a:r>
          <a:endParaRPr lang="en-US" sz="5500" kern="1200" dirty="0"/>
        </a:p>
      </dsp:txBody>
      <dsp:txXfrm>
        <a:off x="7344952" y="1126241"/>
        <a:ext cx="2410321" cy="388239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895C190-1508-4D6D-A435-DEAB91C93603}">
      <dsp:nvSpPr>
        <dsp:cNvPr id="0" name=""/>
        <dsp:cNvSpPr/>
      </dsp:nvSpPr>
      <dsp:spPr>
        <a:xfrm>
          <a:off x="751" y="1126241"/>
          <a:ext cx="3235330" cy="3882396"/>
        </a:xfrm>
        <a:prstGeom prst="roundRect">
          <a:avLst>
            <a:gd name="adj" fmla="val 5000"/>
          </a:avLst>
        </a:prstGeom>
        <a:solidFill>
          <a:schemeClr val="accent3">
            <a:shade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72009" rIns="93345" bIns="0" numCol="1" spcCol="1270" anchor="t" anchorCtr="0">
          <a:noAutofit/>
        </a:bodyPr>
        <a:lstStyle/>
        <a:p>
          <a:pPr lvl="0" algn="r" defTabSz="933450">
            <a:lnSpc>
              <a:spcPct val="90000"/>
            </a:lnSpc>
            <a:spcBef>
              <a:spcPct val="0"/>
            </a:spcBef>
            <a:spcAft>
              <a:spcPct val="35000"/>
            </a:spcAft>
          </a:pPr>
          <a:r>
            <a:rPr lang="en-US" sz="2100" kern="1200" dirty="0" smtClean="0"/>
            <a:t>We want to reduce</a:t>
          </a:r>
          <a:endParaRPr lang="en-US" sz="2100" kern="1200" dirty="0"/>
        </a:p>
      </dsp:txBody>
      <dsp:txXfrm rot="16200000">
        <a:off x="-1267497" y="2394491"/>
        <a:ext cx="3183565" cy="647066"/>
      </dsp:txXfrm>
    </dsp:sp>
    <dsp:sp modelId="{3B480108-F361-412A-A948-D19BAE164256}">
      <dsp:nvSpPr>
        <dsp:cNvPr id="0" name=""/>
        <dsp:cNvSpPr/>
      </dsp:nvSpPr>
      <dsp:spPr>
        <a:xfrm>
          <a:off x="647817" y="1126241"/>
          <a:ext cx="2410321" cy="3882396"/>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157734" rIns="0" bIns="0" numCol="1" spcCol="1270" anchor="t" anchorCtr="0">
          <a:noAutofit/>
        </a:bodyPr>
        <a:lstStyle/>
        <a:p>
          <a:pPr lvl="0" algn="l" defTabSz="2044700">
            <a:lnSpc>
              <a:spcPct val="90000"/>
            </a:lnSpc>
            <a:spcBef>
              <a:spcPct val="0"/>
            </a:spcBef>
            <a:spcAft>
              <a:spcPct val="35000"/>
            </a:spcAft>
          </a:pPr>
          <a:r>
            <a:rPr lang="en-US" sz="4600" kern="1200" dirty="0" smtClean="0"/>
            <a:t>Latch waits</a:t>
          </a:r>
          <a:endParaRPr lang="en-US" sz="4600" kern="1200" dirty="0"/>
        </a:p>
      </dsp:txBody>
      <dsp:txXfrm>
        <a:off x="647817" y="1126241"/>
        <a:ext cx="2410321" cy="3882396"/>
      </dsp:txXfrm>
    </dsp:sp>
    <dsp:sp modelId="{D6934823-5F56-43ED-BD1C-B03CC5294594}">
      <dsp:nvSpPr>
        <dsp:cNvPr id="0" name=""/>
        <dsp:cNvSpPr/>
      </dsp:nvSpPr>
      <dsp:spPr>
        <a:xfrm>
          <a:off x="3349319" y="1126241"/>
          <a:ext cx="3235330" cy="3882396"/>
        </a:xfrm>
        <a:prstGeom prst="roundRect">
          <a:avLst>
            <a:gd name="adj" fmla="val 5000"/>
          </a:avLst>
        </a:prstGeom>
        <a:solidFill>
          <a:schemeClr val="accent3">
            <a:shade val="50000"/>
            <a:hueOff val="0"/>
            <a:satOff val="0"/>
            <a:lumOff val="2397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72009" rIns="93345" bIns="0" numCol="1" spcCol="1270" anchor="t" anchorCtr="0">
          <a:noAutofit/>
        </a:bodyPr>
        <a:lstStyle/>
        <a:p>
          <a:pPr lvl="0" algn="r" defTabSz="933450">
            <a:lnSpc>
              <a:spcPct val="90000"/>
            </a:lnSpc>
            <a:spcBef>
              <a:spcPct val="0"/>
            </a:spcBef>
            <a:spcAft>
              <a:spcPct val="35000"/>
            </a:spcAft>
          </a:pPr>
          <a:r>
            <a:rPr lang="en-US" sz="2100" kern="1200" dirty="0" smtClean="0"/>
            <a:t>So we can take advantage of</a:t>
          </a:r>
          <a:endParaRPr lang="en-US" sz="2100" kern="1200" dirty="0"/>
        </a:p>
      </dsp:txBody>
      <dsp:txXfrm rot="16200000">
        <a:off x="2081069" y="2394491"/>
        <a:ext cx="3183565" cy="647066"/>
      </dsp:txXfrm>
    </dsp:sp>
    <dsp:sp modelId="{3AF5C37B-1916-492C-8503-AB50D113817B}">
      <dsp:nvSpPr>
        <dsp:cNvPr id="0" name=""/>
        <dsp:cNvSpPr/>
      </dsp:nvSpPr>
      <dsp:spPr>
        <a:xfrm rot="5400000">
          <a:off x="3080052" y="4213760"/>
          <a:ext cx="570886" cy="485299"/>
        </a:xfrm>
        <a:prstGeom prst="flowChartExtract">
          <a:avLst/>
        </a:prstGeom>
        <a:solidFill>
          <a:schemeClr val="lt1">
            <a:hueOff val="0"/>
            <a:satOff val="0"/>
            <a:lumOff val="0"/>
            <a:alphaOff val="0"/>
          </a:schemeClr>
        </a:solidFill>
        <a:ln w="12700" cap="flat" cmpd="sng" algn="ctr">
          <a:solidFill>
            <a:schemeClr val="accent3">
              <a:shade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B02C618-9D22-4558-9428-A9B5E3225162}">
      <dsp:nvSpPr>
        <dsp:cNvPr id="0" name=""/>
        <dsp:cNvSpPr/>
      </dsp:nvSpPr>
      <dsp:spPr>
        <a:xfrm>
          <a:off x="3996385" y="1126241"/>
          <a:ext cx="2410321" cy="3882396"/>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157734" rIns="0" bIns="0" numCol="1" spcCol="1270" anchor="t" anchorCtr="0">
          <a:noAutofit/>
        </a:bodyPr>
        <a:lstStyle/>
        <a:p>
          <a:pPr lvl="0" algn="l" defTabSz="2044700">
            <a:lnSpc>
              <a:spcPct val="90000"/>
            </a:lnSpc>
            <a:spcBef>
              <a:spcPct val="0"/>
            </a:spcBef>
            <a:spcAft>
              <a:spcPct val="35000"/>
            </a:spcAft>
          </a:pPr>
          <a:r>
            <a:rPr lang="en-US" sz="4600" kern="1200" dirty="0" smtClean="0"/>
            <a:t>Multiple CPU cores</a:t>
          </a:r>
          <a:endParaRPr lang="en-US" sz="4600" kern="1200" dirty="0"/>
        </a:p>
      </dsp:txBody>
      <dsp:txXfrm>
        <a:off x="3996385" y="1126241"/>
        <a:ext cx="2410321" cy="3882396"/>
      </dsp:txXfrm>
    </dsp:sp>
    <dsp:sp modelId="{E480DBF8-254E-48AA-A0A7-2EFEA4C37847}">
      <dsp:nvSpPr>
        <dsp:cNvPr id="0" name=""/>
        <dsp:cNvSpPr/>
      </dsp:nvSpPr>
      <dsp:spPr>
        <a:xfrm>
          <a:off x="6697886" y="1126241"/>
          <a:ext cx="3235330" cy="3882396"/>
        </a:xfrm>
        <a:prstGeom prst="roundRect">
          <a:avLst>
            <a:gd name="adj" fmla="val 5000"/>
          </a:avLst>
        </a:prstGeom>
        <a:solidFill>
          <a:schemeClr val="accent3">
            <a:shade val="50000"/>
            <a:hueOff val="0"/>
            <a:satOff val="0"/>
            <a:lumOff val="2397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72009" rIns="93345" bIns="0" numCol="1" spcCol="1270" anchor="t" anchorCtr="0">
          <a:noAutofit/>
        </a:bodyPr>
        <a:lstStyle/>
        <a:p>
          <a:pPr lvl="0" algn="r" defTabSz="933450">
            <a:lnSpc>
              <a:spcPct val="90000"/>
            </a:lnSpc>
            <a:spcBef>
              <a:spcPct val="0"/>
            </a:spcBef>
            <a:spcAft>
              <a:spcPct val="35000"/>
            </a:spcAft>
          </a:pPr>
          <a:r>
            <a:rPr lang="en-US" sz="2100" kern="1200" dirty="0" smtClean="0"/>
            <a:t>So we will</a:t>
          </a:r>
          <a:endParaRPr lang="en-US" sz="2100" kern="1200" dirty="0"/>
        </a:p>
      </dsp:txBody>
      <dsp:txXfrm rot="16200000">
        <a:off x="5429636" y="2394491"/>
        <a:ext cx="3183565" cy="647066"/>
      </dsp:txXfrm>
    </dsp:sp>
    <dsp:sp modelId="{936143BF-4DC6-44EC-ACD2-2A357984EFB2}">
      <dsp:nvSpPr>
        <dsp:cNvPr id="0" name=""/>
        <dsp:cNvSpPr/>
      </dsp:nvSpPr>
      <dsp:spPr>
        <a:xfrm rot="5400000">
          <a:off x="6428620" y="4213760"/>
          <a:ext cx="570886" cy="485299"/>
        </a:xfrm>
        <a:prstGeom prst="flowChartExtract">
          <a:avLst/>
        </a:prstGeom>
        <a:solidFill>
          <a:schemeClr val="lt1">
            <a:hueOff val="0"/>
            <a:satOff val="0"/>
            <a:lumOff val="0"/>
            <a:alphaOff val="0"/>
          </a:schemeClr>
        </a:solidFill>
        <a:ln w="12700" cap="flat" cmpd="sng" algn="ctr">
          <a:solidFill>
            <a:schemeClr val="accent3">
              <a:shade val="50000"/>
              <a:hueOff val="0"/>
              <a:satOff val="0"/>
              <a:lumOff val="35962"/>
              <a:alphaOff val="0"/>
            </a:schemeClr>
          </a:solidFill>
          <a:prstDash val="solid"/>
          <a:miter lim="800000"/>
        </a:ln>
        <a:effectLst/>
      </dsp:spPr>
      <dsp:style>
        <a:lnRef idx="2">
          <a:scrgbClr r="0" g="0" b="0"/>
        </a:lnRef>
        <a:fillRef idx="1">
          <a:scrgbClr r="0" g="0" b="0"/>
        </a:fillRef>
        <a:effectRef idx="0">
          <a:scrgbClr r="0" g="0" b="0"/>
        </a:effectRef>
        <a:fontRef idx="minor"/>
      </dsp:style>
    </dsp:sp>
    <dsp:sp modelId="{B59F722B-0452-4A60-BFD2-A103FC378614}">
      <dsp:nvSpPr>
        <dsp:cNvPr id="0" name=""/>
        <dsp:cNvSpPr/>
      </dsp:nvSpPr>
      <dsp:spPr>
        <a:xfrm>
          <a:off x="7344952" y="1126241"/>
          <a:ext cx="2410321" cy="3882396"/>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157734" rIns="0" bIns="0" numCol="1" spcCol="1270" anchor="t" anchorCtr="0">
          <a:noAutofit/>
        </a:bodyPr>
        <a:lstStyle/>
        <a:p>
          <a:pPr lvl="0" algn="l" defTabSz="2044700">
            <a:lnSpc>
              <a:spcPct val="90000"/>
            </a:lnSpc>
            <a:spcBef>
              <a:spcPct val="0"/>
            </a:spcBef>
            <a:spcAft>
              <a:spcPct val="35000"/>
            </a:spcAft>
          </a:pPr>
          <a:r>
            <a:rPr lang="en-US" sz="4600" kern="1200" dirty="0" smtClean="0"/>
            <a:t>Use Lock-free data structures</a:t>
          </a:r>
          <a:endParaRPr lang="en-US" sz="4600" kern="1200" dirty="0"/>
        </a:p>
      </dsp:txBody>
      <dsp:txXfrm>
        <a:off x="7344952" y="1126241"/>
        <a:ext cx="2410321" cy="388239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895C190-1508-4D6D-A435-DEAB91C93603}">
      <dsp:nvSpPr>
        <dsp:cNvPr id="0" name=""/>
        <dsp:cNvSpPr/>
      </dsp:nvSpPr>
      <dsp:spPr>
        <a:xfrm>
          <a:off x="751" y="1126241"/>
          <a:ext cx="3235330" cy="3882396"/>
        </a:xfrm>
        <a:prstGeom prst="roundRect">
          <a:avLst>
            <a:gd name="adj" fmla="val 5000"/>
          </a:avLst>
        </a:prstGeom>
        <a:solidFill>
          <a:schemeClr val="accent3">
            <a:shade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106299" rIns="137795" bIns="0" numCol="1" spcCol="1270" anchor="t" anchorCtr="0">
          <a:noAutofit/>
        </a:bodyPr>
        <a:lstStyle/>
        <a:p>
          <a:pPr lvl="0" algn="r" defTabSz="1377950">
            <a:lnSpc>
              <a:spcPct val="90000"/>
            </a:lnSpc>
            <a:spcBef>
              <a:spcPct val="0"/>
            </a:spcBef>
            <a:spcAft>
              <a:spcPct val="35000"/>
            </a:spcAft>
          </a:pPr>
          <a:r>
            <a:rPr lang="en-US" sz="3100" kern="1200" dirty="0" smtClean="0"/>
            <a:t>We want to reduce</a:t>
          </a:r>
          <a:endParaRPr lang="en-US" sz="3100" kern="1200" dirty="0"/>
        </a:p>
      </dsp:txBody>
      <dsp:txXfrm rot="16200000">
        <a:off x="-1267497" y="2394491"/>
        <a:ext cx="3183565" cy="647066"/>
      </dsp:txXfrm>
    </dsp:sp>
    <dsp:sp modelId="{3B480108-F361-412A-A948-D19BAE164256}">
      <dsp:nvSpPr>
        <dsp:cNvPr id="0" name=""/>
        <dsp:cNvSpPr/>
      </dsp:nvSpPr>
      <dsp:spPr>
        <a:xfrm>
          <a:off x="647817" y="1126241"/>
          <a:ext cx="2410321" cy="3882396"/>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164592" rIns="0" bIns="0" numCol="1" spcCol="1270" anchor="t" anchorCtr="0">
          <a:noAutofit/>
        </a:bodyPr>
        <a:lstStyle/>
        <a:p>
          <a:pPr lvl="0" algn="l" defTabSz="2133600">
            <a:lnSpc>
              <a:spcPct val="90000"/>
            </a:lnSpc>
            <a:spcBef>
              <a:spcPct val="0"/>
            </a:spcBef>
            <a:spcAft>
              <a:spcPct val="35000"/>
            </a:spcAft>
          </a:pPr>
          <a:r>
            <a:rPr lang="en-US" sz="4800" kern="1200" dirty="0" smtClean="0"/>
            <a:t>Logging and disk write time</a:t>
          </a:r>
          <a:endParaRPr lang="en-US" sz="4800" kern="1200" dirty="0"/>
        </a:p>
      </dsp:txBody>
      <dsp:txXfrm>
        <a:off x="647817" y="1126241"/>
        <a:ext cx="2410321" cy="3882396"/>
      </dsp:txXfrm>
    </dsp:sp>
    <dsp:sp modelId="{D6934823-5F56-43ED-BD1C-B03CC5294594}">
      <dsp:nvSpPr>
        <dsp:cNvPr id="0" name=""/>
        <dsp:cNvSpPr/>
      </dsp:nvSpPr>
      <dsp:spPr>
        <a:xfrm>
          <a:off x="3349319" y="1126241"/>
          <a:ext cx="3235330" cy="3882396"/>
        </a:xfrm>
        <a:prstGeom prst="roundRect">
          <a:avLst>
            <a:gd name="adj" fmla="val 5000"/>
          </a:avLst>
        </a:prstGeom>
        <a:solidFill>
          <a:schemeClr val="accent3">
            <a:shade val="50000"/>
            <a:hueOff val="0"/>
            <a:satOff val="0"/>
            <a:lumOff val="2397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106299" rIns="137795" bIns="0" numCol="1" spcCol="1270" anchor="t" anchorCtr="0">
          <a:noAutofit/>
        </a:bodyPr>
        <a:lstStyle/>
        <a:p>
          <a:pPr lvl="0" algn="r" defTabSz="1377950">
            <a:lnSpc>
              <a:spcPct val="90000"/>
            </a:lnSpc>
            <a:spcBef>
              <a:spcPct val="0"/>
            </a:spcBef>
            <a:spcAft>
              <a:spcPct val="35000"/>
            </a:spcAft>
          </a:pPr>
          <a:r>
            <a:rPr lang="en-US" sz="3100" kern="1200" dirty="0" smtClean="0"/>
            <a:t>So we can support</a:t>
          </a:r>
          <a:endParaRPr lang="en-US" sz="3100" kern="1200" dirty="0"/>
        </a:p>
      </dsp:txBody>
      <dsp:txXfrm rot="16200000">
        <a:off x="2081069" y="2394491"/>
        <a:ext cx="3183565" cy="647066"/>
      </dsp:txXfrm>
    </dsp:sp>
    <dsp:sp modelId="{3AF5C37B-1916-492C-8503-AB50D113817B}">
      <dsp:nvSpPr>
        <dsp:cNvPr id="0" name=""/>
        <dsp:cNvSpPr/>
      </dsp:nvSpPr>
      <dsp:spPr>
        <a:xfrm rot="5400000">
          <a:off x="3080052" y="4213760"/>
          <a:ext cx="570886" cy="485299"/>
        </a:xfrm>
        <a:prstGeom prst="flowChartExtract">
          <a:avLst/>
        </a:prstGeom>
        <a:solidFill>
          <a:schemeClr val="lt1">
            <a:hueOff val="0"/>
            <a:satOff val="0"/>
            <a:lumOff val="0"/>
            <a:alphaOff val="0"/>
          </a:schemeClr>
        </a:solidFill>
        <a:ln w="12700" cap="flat" cmpd="sng" algn="ctr">
          <a:solidFill>
            <a:schemeClr val="accent3">
              <a:shade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B02C618-9D22-4558-9428-A9B5E3225162}">
      <dsp:nvSpPr>
        <dsp:cNvPr id="0" name=""/>
        <dsp:cNvSpPr/>
      </dsp:nvSpPr>
      <dsp:spPr>
        <a:xfrm>
          <a:off x="3996385" y="1126241"/>
          <a:ext cx="2410321" cy="3882396"/>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164592" rIns="0" bIns="0" numCol="1" spcCol="1270" anchor="t" anchorCtr="0">
          <a:noAutofit/>
        </a:bodyPr>
        <a:lstStyle/>
        <a:p>
          <a:pPr lvl="0" algn="l" defTabSz="2133600">
            <a:lnSpc>
              <a:spcPct val="90000"/>
            </a:lnSpc>
            <a:spcBef>
              <a:spcPct val="0"/>
            </a:spcBef>
            <a:spcAft>
              <a:spcPct val="35000"/>
            </a:spcAft>
          </a:pPr>
          <a:r>
            <a:rPr lang="en-US" sz="4800" kern="1200" dirty="0" smtClean="0"/>
            <a:t>Durability</a:t>
          </a:r>
          <a:br>
            <a:rPr lang="en-US" sz="4800" kern="1200" dirty="0" smtClean="0"/>
          </a:br>
          <a:r>
            <a:rPr lang="he-IL" sz="4800" kern="1200" dirty="0" smtClean="0"/>
            <a:t>(יציב, בר קיימא)</a:t>
          </a:r>
          <a:endParaRPr lang="en-US" sz="4800" kern="1200" dirty="0"/>
        </a:p>
      </dsp:txBody>
      <dsp:txXfrm>
        <a:off x="3996385" y="1126241"/>
        <a:ext cx="2410321" cy="3882396"/>
      </dsp:txXfrm>
    </dsp:sp>
    <dsp:sp modelId="{E480DBF8-254E-48AA-A0A7-2EFEA4C37847}">
      <dsp:nvSpPr>
        <dsp:cNvPr id="0" name=""/>
        <dsp:cNvSpPr/>
      </dsp:nvSpPr>
      <dsp:spPr>
        <a:xfrm>
          <a:off x="6697886" y="1126241"/>
          <a:ext cx="3235330" cy="3882396"/>
        </a:xfrm>
        <a:prstGeom prst="roundRect">
          <a:avLst>
            <a:gd name="adj" fmla="val 5000"/>
          </a:avLst>
        </a:prstGeom>
        <a:solidFill>
          <a:schemeClr val="accent3">
            <a:shade val="50000"/>
            <a:hueOff val="0"/>
            <a:satOff val="0"/>
            <a:lumOff val="2397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106299" rIns="137795" bIns="0" numCol="1" spcCol="1270" anchor="t" anchorCtr="0">
          <a:noAutofit/>
        </a:bodyPr>
        <a:lstStyle/>
        <a:p>
          <a:pPr lvl="0" algn="r" defTabSz="1377950">
            <a:lnSpc>
              <a:spcPct val="90000"/>
            </a:lnSpc>
            <a:spcBef>
              <a:spcPct val="0"/>
            </a:spcBef>
            <a:spcAft>
              <a:spcPct val="35000"/>
            </a:spcAft>
          </a:pPr>
          <a:r>
            <a:rPr lang="en-US" sz="3100" kern="1200" dirty="0" smtClean="0"/>
            <a:t>So we will</a:t>
          </a:r>
          <a:endParaRPr lang="en-US" sz="3100" kern="1200" dirty="0"/>
        </a:p>
      </dsp:txBody>
      <dsp:txXfrm rot="16200000">
        <a:off x="5429636" y="2394491"/>
        <a:ext cx="3183565" cy="647066"/>
      </dsp:txXfrm>
    </dsp:sp>
    <dsp:sp modelId="{936143BF-4DC6-44EC-ACD2-2A357984EFB2}">
      <dsp:nvSpPr>
        <dsp:cNvPr id="0" name=""/>
        <dsp:cNvSpPr/>
      </dsp:nvSpPr>
      <dsp:spPr>
        <a:xfrm rot="5400000">
          <a:off x="6428620" y="4213760"/>
          <a:ext cx="570886" cy="485299"/>
        </a:xfrm>
        <a:prstGeom prst="flowChartExtract">
          <a:avLst/>
        </a:prstGeom>
        <a:solidFill>
          <a:schemeClr val="lt1">
            <a:hueOff val="0"/>
            <a:satOff val="0"/>
            <a:lumOff val="0"/>
            <a:alphaOff val="0"/>
          </a:schemeClr>
        </a:solidFill>
        <a:ln w="12700" cap="flat" cmpd="sng" algn="ctr">
          <a:solidFill>
            <a:schemeClr val="accent3">
              <a:shade val="50000"/>
              <a:hueOff val="0"/>
              <a:satOff val="0"/>
              <a:lumOff val="35962"/>
              <a:alphaOff val="0"/>
            </a:schemeClr>
          </a:solidFill>
          <a:prstDash val="solid"/>
          <a:miter lim="800000"/>
        </a:ln>
        <a:effectLst/>
      </dsp:spPr>
      <dsp:style>
        <a:lnRef idx="2">
          <a:scrgbClr r="0" g="0" b="0"/>
        </a:lnRef>
        <a:fillRef idx="1">
          <a:scrgbClr r="0" g="0" b="0"/>
        </a:fillRef>
        <a:effectRef idx="0">
          <a:scrgbClr r="0" g="0" b="0"/>
        </a:effectRef>
        <a:fontRef idx="minor"/>
      </dsp:style>
    </dsp:sp>
    <dsp:sp modelId="{B59F722B-0452-4A60-BFD2-A103FC378614}">
      <dsp:nvSpPr>
        <dsp:cNvPr id="0" name=""/>
        <dsp:cNvSpPr/>
      </dsp:nvSpPr>
      <dsp:spPr>
        <a:xfrm>
          <a:off x="7344952" y="1126241"/>
          <a:ext cx="2410321" cy="3882396"/>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164592" rIns="0" bIns="0" numCol="1" spcCol="1270" anchor="t" anchorCtr="0">
          <a:noAutofit/>
        </a:bodyPr>
        <a:lstStyle/>
        <a:p>
          <a:pPr lvl="0" algn="l" defTabSz="2133600">
            <a:lnSpc>
              <a:spcPct val="90000"/>
            </a:lnSpc>
            <a:spcBef>
              <a:spcPct val="0"/>
            </a:spcBef>
            <a:spcAft>
              <a:spcPct val="35000"/>
            </a:spcAft>
          </a:pPr>
          <a:r>
            <a:rPr lang="en-US" sz="4800" kern="1200" dirty="0" smtClean="0"/>
            <a:t>Minimize logging</a:t>
          </a:r>
          <a:endParaRPr lang="en-US" sz="4800" kern="1200" dirty="0"/>
        </a:p>
      </dsp:txBody>
      <dsp:txXfrm>
        <a:off x="7344952" y="1126241"/>
        <a:ext cx="2410321" cy="388239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895C190-1508-4D6D-A435-DEAB91C93603}">
      <dsp:nvSpPr>
        <dsp:cNvPr id="0" name=""/>
        <dsp:cNvSpPr/>
      </dsp:nvSpPr>
      <dsp:spPr>
        <a:xfrm>
          <a:off x="751" y="1126241"/>
          <a:ext cx="3235330" cy="3882396"/>
        </a:xfrm>
        <a:prstGeom prst="roundRect">
          <a:avLst>
            <a:gd name="adj" fmla="val 5000"/>
          </a:avLst>
        </a:prstGeom>
        <a:solidFill>
          <a:schemeClr val="accent3">
            <a:shade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99441" rIns="128905" bIns="0" numCol="1" spcCol="1270" anchor="t" anchorCtr="0">
          <a:noAutofit/>
        </a:bodyPr>
        <a:lstStyle/>
        <a:p>
          <a:pPr lvl="0" algn="r" defTabSz="1289050">
            <a:lnSpc>
              <a:spcPct val="90000"/>
            </a:lnSpc>
            <a:spcBef>
              <a:spcPct val="0"/>
            </a:spcBef>
            <a:spcAft>
              <a:spcPct val="35000"/>
            </a:spcAft>
          </a:pPr>
          <a:r>
            <a:rPr lang="en-US" sz="2900" kern="1200" dirty="0" smtClean="0"/>
            <a:t>We want to improve</a:t>
          </a:r>
          <a:endParaRPr lang="en-US" sz="2900" kern="1200" dirty="0"/>
        </a:p>
      </dsp:txBody>
      <dsp:txXfrm rot="16200000">
        <a:off x="-1267497" y="2394491"/>
        <a:ext cx="3183565" cy="647066"/>
      </dsp:txXfrm>
    </dsp:sp>
    <dsp:sp modelId="{3B480108-F361-412A-A948-D19BAE164256}">
      <dsp:nvSpPr>
        <dsp:cNvPr id="0" name=""/>
        <dsp:cNvSpPr/>
      </dsp:nvSpPr>
      <dsp:spPr>
        <a:xfrm>
          <a:off x="647817" y="1126241"/>
          <a:ext cx="2410321" cy="3882396"/>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133731" rIns="0" bIns="0" numCol="1" spcCol="1270" anchor="t" anchorCtr="0">
          <a:noAutofit/>
        </a:bodyPr>
        <a:lstStyle/>
        <a:p>
          <a:pPr lvl="0" algn="l" defTabSz="1733550">
            <a:lnSpc>
              <a:spcPct val="90000"/>
            </a:lnSpc>
            <a:spcBef>
              <a:spcPct val="0"/>
            </a:spcBef>
            <a:spcAft>
              <a:spcPct val="35000"/>
            </a:spcAft>
          </a:pPr>
          <a:r>
            <a:rPr lang="en-US" sz="3900" kern="1200" dirty="0" smtClean="0"/>
            <a:t>Query speed </a:t>
          </a:r>
          <a:endParaRPr lang="en-US" sz="3900" kern="1200" dirty="0"/>
        </a:p>
      </dsp:txBody>
      <dsp:txXfrm>
        <a:off x="647817" y="1126241"/>
        <a:ext cx="2410321" cy="3882396"/>
      </dsp:txXfrm>
    </dsp:sp>
    <dsp:sp modelId="{D6934823-5F56-43ED-BD1C-B03CC5294594}">
      <dsp:nvSpPr>
        <dsp:cNvPr id="0" name=""/>
        <dsp:cNvSpPr/>
      </dsp:nvSpPr>
      <dsp:spPr>
        <a:xfrm>
          <a:off x="3349319" y="1126241"/>
          <a:ext cx="3235330" cy="3882396"/>
        </a:xfrm>
        <a:prstGeom prst="roundRect">
          <a:avLst>
            <a:gd name="adj" fmla="val 5000"/>
          </a:avLst>
        </a:prstGeom>
        <a:solidFill>
          <a:schemeClr val="accent3">
            <a:shade val="50000"/>
            <a:hueOff val="0"/>
            <a:satOff val="0"/>
            <a:lumOff val="2397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99441" rIns="128905" bIns="0" numCol="1" spcCol="1270" anchor="t" anchorCtr="0">
          <a:noAutofit/>
        </a:bodyPr>
        <a:lstStyle/>
        <a:p>
          <a:pPr lvl="0" algn="r" defTabSz="1289050">
            <a:lnSpc>
              <a:spcPct val="90000"/>
            </a:lnSpc>
            <a:spcBef>
              <a:spcPct val="0"/>
            </a:spcBef>
            <a:spcAft>
              <a:spcPct val="35000"/>
            </a:spcAft>
          </a:pPr>
          <a:r>
            <a:rPr lang="en-US" sz="2900" kern="1200" dirty="0" smtClean="0"/>
            <a:t>So we will need to</a:t>
          </a:r>
          <a:endParaRPr lang="en-US" sz="2900" kern="1200" dirty="0"/>
        </a:p>
      </dsp:txBody>
      <dsp:txXfrm rot="16200000">
        <a:off x="2081069" y="2394491"/>
        <a:ext cx="3183565" cy="647066"/>
      </dsp:txXfrm>
    </dsp:sp>
    <dsp:sp modelId="{3AF5C37B-1916-492C-8503-AB50D113817B}">
      <dsp:nvSpPr>
        <dsp:cNvPr id="0" name=""/>
        <dsp:cNvSpPr/>
      </dsp:nvSpPr>
      <dsp:spPr>
        <a:xfrm rot="5400000">
          <a:off x="3080052" y="4213760"/>
          <a:ext cx="570886" cy="485299"/>
        </a:xfrm>
        <a:prstGeom prst="flowChartExtract">
          <a:avLst/>
        </a:prstGeom>
        <a:solidFill>
          <a:schemeClr val="lt1">
            <a:hueOff val="0"/>
            <a:satOff val="0"/>
            <a:lumOff val="0"/>
            <a:alphaOff val="0"/>
          </a:schemeClr>
        </a:solidFill>
        <a:ln w="12700" cap="flat" cmpd="sng" algn="ctr">
          <a:solidFill>
            <a:schemeClr val="accent3">
              <a:shade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B02C618-9D22-4558-9428-A9B5E3225162}">
      <dsp:nvSpPr>
        <dsp:cNvPr id="0" name=""/>
        <dsp:cNvSpPr/>
      </dsp:nvSpPr>
      <dsp:spPr>
        <a:xfrm>
          <a:off x="3996385" y="1126241"/>
          <a:ext cx="2410321" cy="3882396"/>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133731" rIns="0" bIns="0" numCol="1" spcCol="1270" anchor="t" anchorCtr="0">
          <a:noAutofit/>
        </a:bodyPr>
        <a:lstStyle/>
        <a:p>
          <a:pPr lvl="0" algn="l" defTabSz="1733550">
            <a:lnSpc>
              <a:spcPct val="90000"/>
            </a:lnSpc>
            <a:spcBef>
              <a:spcPct val="0"/>
            </a:spcBef>
            <a:spcAft>
              <a:spcPct val="35000"/>
            </a:spcAft>
          </a:pPr>
          <a:r>
            <a:rPr lang="en-US" sz="3900" kern="1200" dirty="0" smtClean="0"/>
            <a:t>Reduce the amount of CPU instructions</a:t>
          </a:r>
          <a:endParaRPr lang="en-US" sz="3900" kern="1200" dirty="0"/>
        </a:p>
      </dsp:txBody>
      <dsp:txXfrm>
        <a:off x="3996385" y="1126241"/>
        <a:ext cx="2410321" cy="3882396"/>
      </dsp:txXfrm>
    </dsp:sp>
    <dsp:sp modelId="{E480DBF8-254E-48AA-A0A7-2EFEA4C37847}">
      <dsp:nvSpPr>
        <dsp:cNvPr id="0" name=""/>
        <dsp:cNvSpPr/>
      </dsp:nvSpPr>
      <dsp:spPr>
        <a:xfrm>
          <a:off x="6697886" y="1126241"/>
          <a:ext cx="3235330" cy="3882396"/>
        </a:xfrm>
        <a:prstGeom prst="roundRect">
          <a:avLst>
            <a:gd name="adj" fmla="val 5000"/>
          </a:avLst>
        </a:prstGeom>
        <a:solidFill>
          <a:schemeClr val="accent3">
            <a:shade val="50000"/>
            <a:hueOff val="0"/>
            <a:satOff val="0"/>
            <a:lumOff val="2397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99441" rIns="128905" bIns="0" numCol="1" spcCol="1270" anchor="t" anchorCtr="0">
          <a:noAutofit/>
        </a:bodyPr>
        <a:lstStyle/>
        <a:p>
          <a:pPr lvl="0" algn="r" defTabSz="1289050">
            <a:lnSpc>
              <a:spcPct val="90000"/>
            </a:lnSpc>
            <a:spcBef>
              <a:spcPct val="0"/>
            </a:spcBef>
            <a:spcAft>
              <a:spcPct val="35000"/>
            </a:spcAft>
          </a:pPr>
          <a:r>
            <a:rPr lang="en-US" sz="2900" kern="1200" dirty="0" smtClean="0"/>
            <a:t>So we developed</a:t>
          </a:r>
          <a:endParaRPr lang="en-US" sz="2900" kern="1200" dirty="0"/>
        </a:p>
      </dsp:txBody>
      <dsp:txXfrm rot="16200000">
        <a:off x="5429636" y="2394491"/>
        <a:ext cx="3183565" cy="647066"/>
      </dsp:txXfrm>
    </dsp:sp>
    <dsp:sp modelId="{936143BF-4DC6-44EC-ACD2-2A357984EFB2}">
      <dsp:nvSpPr>
        <dsp:cNvPr id="0" name=""/>
        <dsp:cNvSpPr/>
      </dsp:nvSpPr>
      <dsp:spPr>
        <a:xfrm rot="5400000">
          <a:off x="6428620" y="4213760"/>
          <a:ext cx="570886" cy="485299"/>
        </a:xfrm>
        <a:prstGeom prst="flowChartExtract">
          <a:avLst/>
        </a:prstGeom>
        <a:solidFill>
          <a:schemeClr val="lt1">
            <a:hueOff val="0"/>
            <a:satOff val="0"/>
            <a:lumOff val="0"/>
            <a:alphaOff val="0"/>
          </a:schemeClr>
        </a:solidFill>
        <a:ln w="12700" cap="flat" cmpd="sng" algn="ctr">
          <a:solidFill>
            <a:schemeClr val="accent3">
              <a:shade val="50000"/>
              <a:hueOff val="0"/>
              <a:satOff val="0"/>
              <a:lumOff val="35962"/>
              <a:alphaOff val="0"/>
            </a:schemeClr>
          </a:solidFill>
          <a:prstDash val="solid"/>
          <a:miter lim="800000"/>
        </a:ln>
        <a:effectLst/>
      </dsp:spPr>
      <dsp:style>
        <a:lnRef idx="2">
          <a:scrgbClr r="0" g="0" b="0"/>
        </a:lnRef>
        <a:fillRef idx="1">
          <a:scrgbClr r="0" g="0" b="0"/>
        </a:fillRef>
        <a:effectRef idx="0">
          <a:scrgbClr r="0" g="0" b="0"/>
        </a:effectRef>
        <a:fontRef idx="minor"/>
      </dsp:style>
    </dsp:sp>
    <dsp:sp modelId="{B59F722B-0452-4A60-BFD2-A103FC378614}">
      <dsp:nvSpPr>
        <dsp:cNvPr id="0" name=""/>
        <dsp:cNvSpPr/>
      </dsp:nvSpPr>
      <dsp:spPr>
        <a:xfrm>
          <a:off x="7344952" y="1126241"/>
          <a:ext cx="2410321" cy="3882396"/>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133731" rIns="0" bIns="0" numCol="1" spcCol="1270" anchor="t" anchorCtr="0">
          <a:noAutofit/>
        </a:bodyPr>
        <a:lstStyle/>
        <a:p>
          <a:pPr lvl="0" algn="l" defTabSz="1733550">
            <a:lnSpc>
              <a:spcPct val="90000"/>
            </a:lnSpc>
            <a:spcBef>
              <a:spcPct val="0"/>
            </a:spcBef>
            <a:spcAft>
              <a:spcPct val="35000"/>
            </a:spcAft>
          </a:pPr>
          <a:r>
            <a:rPr lang="en-US" sz="3900" kern="1200" dirty="0" smtClean="0"/>
            <a:t>Natively compiled stored procedures</a:t>
          </a:r>
          <a:endParaRPr lang="en-US" sz="3900" kern="1200" dirty="0"/>
        </a:p>
      </dsp:txBody>
      <dsp:txXfrm>
        <a:off x="7344952" y="1126241"/>
        <a:ext cx="2410321" cy="3882396"/>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01F7E4-1873-4010-A26C-C28F01047E9D}">
      <dsp:nvSpPr>
        <dsp:cNvPr id="0" name=""/>
        <dsp:cNvSpPr/>
      </dsp:nvSpPr>
      <dsp:spPr>
        <a:xfrm>
          <a:off x="0" y="0"/>
          <a:ext cx="5449802" cy="6190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lvl="0" algn="l" defTabSz="1111250">
            <a:lnSpc>
              <a:spcPct val="90000"/>
            </a:lnSpc>
            <a:spcBef>
              <a:spcPct val="0"/>
            </a:spcBef>
            <a:spcAft>
              <a:spcPct val="35000"/>
            </a:spcAft>
          </a:pPr>
          <a:r>
            <a:rPr lang="en-US" sz="2500" kern="1200" dirty="0" smtClean="0"/>
            <a:t>CREATE PROC DDL</a:t>
          </a:r>
          <a:endParaRPr lang="en-US" sz="2500" kern="1200" dirty="0"/>
        </a:p>
      </dsp:txBody>
      <dsp:txXfrm>
        <a:off x="18130" y="18130"/>
        <a:ext cx="4709408" cy="582758"/>
      </dsp:txXfrm>
    </dsp:sp>
    <dsp:sp modelId="{BE6FEB83-1F1D-421E-B793-71652E8BC39C}">
      <dsp:nvSpPr>
        <dsp:cNvPr id="0" name=""/>
        <dsp:cNvSpPr/>
      </dsp:nvSpPr>
      <dsp:spPr>
        <a:xfrm>
          <a:off x="406965" y="704993"/>
          <a:ext cx="5449802" cy="6190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lvl="0" algn="l" defTabSz="1111250">
            <a:lnSpc>
              <a:spcPct val="90000"/>
            </a:lnSpc>
            <a:spcBef>
              <a:spcPct val="0"/>
            </a:spcBef>
            <a:spcAft>
              <a:spcPct val="35000"/>
            </a:spcAft>
          </a:pPr>
          <a:r>
            <a:rPr lang="en-US" sz="2500" kern="1200" smtClean="0"/>
            <a:t>Query </a:t>
          </a:r>
          <a:r>
            <a:rPr lang="en-US" sz="2500" kern="1200" dirty="0" smtClean="0"/>
            <a:t>optimization</a:t>
          </a:r>
          <a:endParaRPr lang="en-US" sz="2500" kern="1200" dirty="0"/>
        </a:p>
      </dsp:txBody>
      <dsp:txXfrm>
        <a:off x="425095" y="723123"/>
        <a:ext cx="4604214" cy="582758"/>
      </dsp:txXfrm>
    </dsp:sp>
    <dsp:sp modelId="{46B3C2B3-F400-4171-B7AE-2AF133427C86}">
      <dsp:nvSpPr>
        <dsp:cNvPr id="0" name=""/>
        <dsp:cNvSpPr/>
      </dsp:nvSpPr>
      <dsp:spPr>
        <a:xfrm>
          <a:off x="813931" y="1409986"/>
          <a:ext cx="5449802" cy="6190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lvl="0" algn="l" defTabSz="1111250">
            <a:lnSpc>
              <a:spcPct val="90000"/>
            </a:lnSpc>
            <a:spcBef>
              <a:spcPct val="0"/>
            </a:spcBef>
            <a:spcAft>
              <a:spcPct val="35000"/>
            </a:spcAft>
          </a:pPr>
          <a:r>
            <a:rPr lang="en-US" sz="2500" kern="1200" dirty="0" smtClean="0"/>
            <a:t>Code generation and compilation</a:t>
          </a:r>
          <a:endParaRPr lang="en-US" sz="2500" kern="1200" dirty="0"/>
        </a:p>
      </dsp:txBody>
      <dsp:txXfrm>
        <a:off x="832061" y="1428116"/>
        <a:ext cx="4604214" cy="582758"/>
      </dsp:txXfrm>
    </dsp:sp>
    <dsp:sp modelId="{A48BF25B-32F7-48FD-A1EB-12DA6C4EFF80}">
      <dsp:nvSpPr>
        <dsp:cNvPr id="0" name=""/>
        <dsp:cNvSpPr/>
      </dsp:nvSpPr>
      <dsp:spPr>
        <a:xfrm>
          <a:off x="1220897" y="2114980"/>
          <a:ext cx="5449802" cy="6190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lvl="0" algn="l" defTabSz="1111250">
            <a:lnSpc>
              <a:spcPct val="90000"/>
            </a:lnSpc>
            <a:spcBef>
              <a:spcPct val="0"/>
            </a:spcBef>
            <a:spcAft>
              <a:spcPct val="35000"/>
            </a:spcAft>
          </a:pPr>
          <a:r>
            <a:rPr lang="en-US" sz="2500" kern="1200" dirty="0" smtClean="0"/>
            <a:t>Procedure DLL produced</a:t>
          </a:r>
          <a:endParaRPr lang="en-US" sz="2500" kern="1200" dirty="0"/>
        </a:p>
      </dsp:txBody>
      <dsp:txXfrm>
        <a:off x="1239027" y="2133110"/>
        <a:ext cx="4604214" cy="582758"/>
      </dsp:txXfrm>
    </dsp:sp>
    <dsp:sp modelId="{757EF3CF-4699-4041-A45B-A8288EFA007B}">
      <dsp:nvSpPr>
        <dsp:cNvPr id="0" name=""/>
        <dsp:cNvSpPr/>
      </dsp:nvSpPr>
      <dsp:spPr>
        <a:xfrm>
          <a:off x="1627862" y="2819973"/>
          <a:ext cx="5449802" cy="6190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lvl="0" algn="l" defTabSz="1111250">
            <a:lnSpc>
              <a:spcPct val="90000"/>
            </a:lnSpc>
            <a:spcBef>
              <a:spcPct val="0"/>
            </a:spcBef>
            <a:spcAft>
              <a:spcPct val="35000"/>
            </a:spcAft>
          </a:pPr>
          <a:r>
            <a:rPr lang="en-US" sz="2500" kern="1200" dirty="0" smtClean="0"/>
            <a:t>Procedure DLL loaded</a:t>
          </a:r>
          <a:endParaRPr lang="en-US" sz="2500" kern="1200" dirty="0"/>
        </a:p>
      </dsp:txBody>
      <dsp:txXfrm>
        <a:off x="1645992" y="2838103"/>
        <a:ext cx="4604214" cy="582758"/>
      </dsp:txXfrm>
    </dsp:sp>
    <dsp:sp modelId="{D63B3585-7E2B-40F7-AA4D-8244AC11A997}">
      <dsp:nvSpPr>
        <dsp:cNvPr id="0" name=""/>
        <dsp:cNvSpPr/>
      </dsp:nvSpPr>
      <dsp:spPr>
        <a:xfrm>
          <a:off x="5047439" y="452227"/>
          <a:ext cx="402362" cy="402362"/>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endParaRPr lang="en-US" sz="1800" kern="1200"/>
        </a:p>
      </dsp:txBody>
      <dsp:txXfrm>
        <a:off x="5137970" y="452227"/>
        <a:ext cx="221300" cy="302777"/>
      </dsp:txXfrm>
    </dsp:sp>
    <dsp:sp modelId="{C6C576A8-7744-435D-8490-C0B8C9F12FE4}">
      <dsp:nvSpPr>
        <dsp:cNvPr id="0" name=""/>
        <dsp:cNvSpPr/>
      </dsp:nvSpPr>
      <dsp:spPr>
        <a:xfrm>
          <a:off x="5454405" y="1157220"/>
          <a:ext cx="402362" cy="402362"/>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endParaRPr lang="en-US" sz="1800" kern="1200"/>
        </a:p>
      </dsp:txBody>
      <dsp:txXfrm>
        <a:off x="5544936" y="1157220"/>
        <a:ext cx="221300" cy="302777"/>
      </dsp:txXfrm>
    </dsp:sp>
    <dsp:sp modelId="{72938354-6445-49F8-9D20-4F8CD673FC4B}">
      <dsp:nvSpPr>
        <dsp:cNvPr id="0" name=""/>
        <dsp:cNvSpPr/>
      </dsp:nvSpPr>
      <dsp:spPr>
        <a:xfrm>
          <a:off x="5861371" y="1851897"/>
          <a:ext cx="402362" cy="402362"/>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endParaRPr lang="en-US" sz="1800" kern="1200"/>
        </a:p>
      </dsp:txBody>
      <dsp:txXfrm>
        <a:off x="5951902" y="1851897"/>
        <a:ext cx="221300" cy="302777"/>
      </dsp:txXfrm>
    </dsp:sp>
    <dsp:sp modelId="{98E1E58B-065E-4513-9B93-15B53B70EA58}">
      <dsp:nvSpPr>
        <dsp:cNvPr id="0" name=""/>
        <dsp:cNvSpPr/>
      </dsp:nvSpPr>
      <dsp:spPr>
        <a:xfrm>
          <a:off x="6268337" y="2563768"/>
          <a:ext cx="402362" cy="402362"/>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endParaRPr lang="en-US" sz="1800" kern="1200"/>
        </a:p>
      </dsp:txBody>
      <dsp:txXfrm>
        <a:off x="6358868" y="2563768"/>
        <a:ext cx="221300" cy="302777"/>
      </dsp:txXfrm>
    </dsp:sp>
  </dsp:spTree>
</dsp:drawing>
</file>

<file path=ppt/diagrams/layout1.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layout2.xml><?xml version="1.0" encoding="utf-8"?>
<dgm:layoutDef xmlns:dgm="http://schemas.openxmlformats.org/drawingml/2006/diagram" xmlns:a="http://schemas.openxmlformats.org/drawingml/2006/main" uniqueId="urn:microsoft.com/office/officeart/2005/8/layout/hProcess7">
  <dgm:title val=""/>
  <dgm:desc val=""/>
  <dgm:catLst>
    <dgm:cat type="process" pri="21000"/>
    <dgm:cat type="list" pri="9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2" destOrd="0"/>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h" for="ch" forName="compositeNode" refType="h"/>
      <dgm:constr type="w" for="ch" forName="compositeNode" refType="w"/>
      <dgm:constr type="w" for="ch" forName="hSp" refType="w" refFor="ch" refForName="compositeNode" fact="-0.035"/>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parentNode" op="equ"/>
      <dgm:constr type="primFontSz" for="des" forName="childNode" op="equ"/>
    </dgm:constrLst>
    <dgm:ruleLst/>
    <dgm:forEach name="Name4" axis="ch" ptType="node">
      <dgm:layoutNode name="compositeNode">
        <dgm:varLst>
          <dgm:bulletEnabled val="1"/>
        </dgm:varLst>
        <dgm:alg type="composite"/>
        <dgm:choose name="Name5">
          <dgm:if name="Name6" func="var" arg="dir" op="equ" val="norm">
            <dgm:constrLst>
              <dgm:constr type="h" refType="w" op="lte" fact="1.2"/>
              <dgm:constr type="w" for="ch" forName="bgRect" refType="w"/>
              <dgm:constr type="h" for="ch" forName="bgRect" refType="h"/>
              <dgm:constr type="t" for="ch" forName="bgRect"/>
              <dgm:constr type="l" for="ch" forName="bgRect"/>
              <dgm:constr type="w" for="ch" forName="parentNode" refType="w" refFor="ch" refForName="bgRect" fact="0.2"/>
              <dgm:constr type="h" for="ch" forName="parentNode" refType="h" fact="0.82"/>
              <dgm:constr type="t" for="ch" forName="parentNode"/>
              <dgm:constr type="l" for="ch" forName="parentNode"/>
              <dgm:constr type="r" for="ch" forName="childNode" refType="r" refFor="ch" refForName="bgRect" fact="0.945"/>
              <dgm:constr type="h" for="ch" forName="childNode" refType="h" refFor="ch" refForName="bgRect" op="equ"/>
              <dgm:constr type="t" for="ch" forName="childNode"/>
              <dgm:constr type="l" for="ch" forName="childNode" refType="r" refFor="ch" refForName="parentNode"/>
            </dgm:constrLst>
          </dgm:if>
          <dgm:else name="Name7">
            <dgm:constrLst>
              <dgm:constr type="h" refType="w" op="lte" fact="1.2"/>
              <dgm:constr type="w" for="ch" forName="bgRect" refType="w"/>
              <dgm:constr type="h" for="ch" forName="bgRect" refType="h"/>
              <dgm:constr type="t" for="ch" forName="bgRect"/>
              <dgm:constr type="r" for="ch" forName="bgRect" refType="w"/>
              <dgm:constr type="w" for="ch" forName="parentNode" refType="w" refFor="ch" refForName="bgRect" fact="0.2"/>
              <dgm:constr type="h" for="ch" forName="parentNode" refType="h" fact="0.82"/>
              <dgm:constr type="t" for="ch" forName="parentNode"/>
              <dgm:constr type="r" for="ch" forName="parentNode" refType="w"/>
              <dgm:constr type="h" for="ch" forName="childNode" refType="h" refFor="ch" refForName="bgRect"/>
              <dgm:constr type="t" for="ch" forName="childNode"/>
              <dgm:constr type="r" for="ch" forName="childNode" refType="l" refFor="ch" refForName="parentNode"/>
              <dgm:constr type="l" for="ch" forName="childNode" refType="w" refFor="ch" refForName="bgRect" fact="0.055"/>
            </dgm:constrLst>
          </dgm:else>
        </dgm:choose>
        <dgm:ruleLst>
          <dgm:rule type="w" for="ch" forName="childNode" val="NaN" fact="NaN" max="30"/>
        </dgm:ruleLst>
        <dgm:layoutNode name="bgRect" styleLbl="node1">
          <dgm:alg type="sp"/>
          <dgm:shape xmlns:r="http://schemas.openxmlformats.org/officeDocument/2006/relationships" type="roundRect" r:blip="" zOrderOff="-1">
            <dgm:adjLst>
              <dgm:adj idx="1" val="0.05"/>
            </dgm:adjLst>
          </dgm:shape>
          <dgm:presOf axis="self"/>
          <dgm:constrLst/>
          <dgm:ruleLst/>
        </dgm:layoutNode>
        <dgm:layoutNode name="parentNode" styleLbl="node1">
          <dgm:varLst>
            <dgm:chMax val="0"/>
            <dgm:bulletEnabled val="1"/>
          </dgm:varLst>
          <dgm:presOf axis="self"/>
          <dgm:choose name="Name8">
            <dgm:if name="Name9" func="var" arg="dir" op="equ" val="norm">
              <dgm:alg type="tx">
                <dgm:param type="autoTxRot" val="grav"/>
                <dgm:param type="txAnchorVert" val="t"/>
                <dgm:param type="parTxLTRAlign" val="r"/>
                <dgm:param type="parTxRTLAlign" val="r"/>
              </dgm:alg>
              <dgm:shape xmlns:r="http://schemas.openxmlformats.org/officeDocument/2006/relationships" rot="270" type="rect" r:blip="" hideGeom="1">
                <dgm:adjLst/>
              </dgm:shape>
              <dgm:constrLst>
                <dgm:constr type="primFontSz" val="65"/>
                <dgm:constr type="lMarg"/>
                <dgm:constr type="rMarg" refType="primFontSz" fact="0.35"/>
                <dgm:constr type="tMarg" refType="primFontSz" fact="0.27"/>
                <dgm:constr type="bMarg"/>
              </dgm:constrLst>
            </dgm:if>
            <dgm:else name="Name10">
              <dgm:alg type="tx">
                <dgm:param type="autoTxRot" val="grav"/>
                <dgm:param type="txAnchorVert" val="t"/>
                <dgm:param type="parTxLTRAlign" val="l"/>
                <dgm:param type="parTxRTLAlign" val="l"/>
              </dgm:alg>
              <dgm:shape xmlns:r="http://schemas.openxmlformats.org/officeDocument/2006/relationships" rot="90" type="rect" r:blip="" hideGeom="1">
                <dgm:adjLst/>
              </dgm:shape>
              <dgm:constrLst>
                <dgm:constr type="primFontSz" val="65"/>
                <dgm:constr type="lMarg" refType="primFontSz" fact="0.35"/>
                <dgm:constr type="rMarg"/>
                <dgm:constr type="tMarg" refType="primFontSz" fact="0.27"/>
                <dgm:constr type="bMarg"/>
              </dgm:constrLst>
            </dgm:else>
          </dgm:choose>
          <dgm:ruleLst>
            <dgm:rule type="primFontSz" val="5" fact="NaN" max="NaN"/>
          </dgm:ruleLst>
        </dgm:layoutNode>
        <dgm:choose name="Name11">
          <dgm:if name="Name12" axis="ch" ptType="node" func="cnt" op="gte" val="1">
            <dgm:layoutNode name="childNode" styleLbl="node1" moveWith="bgRect">
              <dgm:varLst>
                <dgm:bulletEnabled val="1"/>
              </dgm:varLst>
              <dgm:alg type="tx">
                <dgm:param type="parTxLTRAlign" val="l"/>
                <dgm:param type="parTxRTLAlign" val="r"/>
                <dgm:param type="txAnchorVert" val="t"/>
              </dgm:alg>
              <dgm:shape xmlns:r="http://schemas.openxmlformats.org/officeDocument/2006/relationships" type="rect" r:blip="" hideGeom="1">
                <dgm:adjLst/>
              </dgm:shape>
              <dgm:presOf axis="des" ptType="node"/>
              <dgm:constrLst>
                <dgm:constr type="primFontSz" val="65"/>
                <dgm:constr type="lMarg"/>
                <dgm:constr type="bMarg"/>
                <dgm:constr type="tMarg" refType="primFontSz" fact="0.27"/>
                <dgm:constr type="rMarg"/>
              </dgm:constrLst>
              <dgm:ruleLst>
                <dgm:rule type="primFontSz" val="5" fact="NaN" max="NaN"/>
              </dgm:ruleLst>
            </dgm:layoutNode>
          </dgm:if>
          <dgm:else name="Name13"/>
        </dgm:choose>
      </dgm:layoutNode>
      <dgm:forEach name="Name14" axis="followSib" ptType="sibTrans" cnt="1">
        <dgm:layoutNode name="hSp">
          <dgm:alg type="sp"/>
          <dgm:shape xmlns:r="http://schemas.openxmlformats.org/officeDocument/2006/relationships" r:blip="">
            <dgm:adjLst/>
          </dgm:shape>
          <dgm:presOf/>
          <dgm:constrLst/>
          <dgm:ruleLst/>
        </dgm:layoutNode>
        <dgm:layoutNode name="vProcSp" moveWith="bgRect">
          <dgm:alg type="lin">
            <dgm:param type="linDir" val="fromT"/>
          </dgm:alg>
          <dgm:shape xmlns:r="http://schemas.openxmlformats.org/officeDocument/2006/relationships" r:blip="">
            <dgm:adjLst/>
          </dgm:shape>
          <dgm:presOf/>
          <dgm:constrLst>
            <dgm:constr type="w" for="ch" forName="vSp1" refType="w"/>
            <dgm:constr type="w" for="ch" forName="simulatedConn" refType="w"/>
            <dgm:constr type="w" for="ch" forName="vSp2" refType="w"/>
          </dgm:constrLst>
          <dgm:ruleLst/>
          <dgm:layoutNode name="vSp1">
            <dgm:alg type="sp"/>
            <dgm:shape xmlns:r="http://schemas.openxmlformats.org/officeDocument/2006/relationships" r:blip="">
              <dgm:adjLst/>
            </dgm:shape>
            <dgm:presOf/>
            <dgm:constrLst/>
            <dgm:ruleLst/>
          </dgm:layoutNode>
          <dgm:layoutNode name="simulatedConn" styleLbl="solidFgAcc1">
            <dgm:alg type="sp"/>
            <dgm:choose name="Name15">
              <dgm:if name="Name16" func="var" arg="dir" op="equ" val="norm">
                <dgm:shape xmlns:r="http://schemas.openxmlformats.org/officeDocument/2006/relationships" rot="90" type="flowChartExtract" r:blip="">
                  <dgm:adjLst/>
                </dgm:shape>
              </dgm:if>
              <dgm:else name="Name17">
                <dgm:shape xmlns:r="http://schemas.openxmlformats.org/officeDocument/2006/relationships" rot="-90" type="flowChartExtract" r:blip="">
                  <dgm:adjLst/>
                </dgm:shape>
              </dgm:else>
            </dgm:choose>
            <dgm:presOf/>
            <dgm:constrLst/>
            <dgm:ruleLst/>
          </dgm:layoutNode>
          <dgm:layoutNode name="vSp2">
            <dgm:alg type="sp"/>
            <dgm:shape xmlns:r="http://schemas.openxmlformats.org/officeDocument/2006/relationships" r:blip="">
              <dgm:adjLst/>
            </dgm:shape>
            <dgm:presOf/>
            <dgm:constrLst/>
            <dgm:ruleLst/>
          </dgm:layoutNode>
        </dgm:layoutNode>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Process7">
  <dgm:title val=""/>
  <dgm:desc val=""/>
  <dgm:catLst>
    <dgm:cat type="process" pri="21000"/>
    <dgm:cat type="list" pri="9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2" destOrd="0"/>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h" for="ch" forName="compositeNode" refType="h"/>
      <dgm:constr type="w" for="ch" forName="compositeNode" refType="w"/>
      <dgm:constr type="w" for="ch" forName="hSp" refType="w" refFor="ch" refForName="compositeNode" fact="-0.035"/>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parentNode" op="equ"/>
      <dgm:constr type="primFontSz" for="des" forName="childNode" op="equ"/>
    </dgm:constrLst>
    <dgm:ruleLst/>
    <dgm:forEach name="Name4" axis="ch" ptType="node">
      <dgm:layoutNode name="compositeNode">
        <dgm:varLst>
          <dgm:bulletEnabled val="1"/>
        </dgm:varLst>
        <dgm:alg type="composite"/>
        <dgm:choose name="Name5">
          <dgm:if name="Name6" func="var" arg="dir" op="equ" val="norm">
            <dgm:constrLst>
              <dgm:constr type="h" refType="w" op="lte" fact="1.2"/>
              <dgm:constr type="w" for="ch" forName="bgRect" refType="w"/>
              <dgm:constr type="h" for="ch" forName="bgRect" refType="h"/>
              <dgm:constr type="t" for="ch" forName="bgRect"/>
              <dgm:constr type="l" for="ch" forName="bgRect"/>
              <dgm:constr type="w" for="ch" forName="parentNode" refType="w" refFor="ch" refForName="bgRect" fact="0.2"/>
              <dgm:constr type="h" for="ch" forName="parentNode" refType="h" fact="0.82"/>
              <dgm:constr type="t" for="ch" forName="parentNode"/>
              <dgm:constr type="l" for="ch" forName="parentNode"/>
              <dgm:constr type="r" for="ch" forName="childNode" refType="r" refFor="ch" refForName="bgRect" fact="0.945"/>
              <dgm:constr type="h" for="ch" forName="childNode" refType="h" refFor="ch" refForName="bgRect" op="equ"/>
              <dgm:constr type="t" for="ch" forName="childNode"/>
              <dgm:constr type="l" for="ch" forName="childNode" refType="r" refFor="ch" refForName="parentNode"/>
            </dgm:constrLst>
          </dgm:if>
          <dgm:else name="Name7">
            <dgm:constrLst>
              <dgm:constr type="h" refType="w" op="lte" fact="1.2"/>
              <dgm:constr type="w" for="ch" forName="bgRect" refType="w"/>
              <dgm:constr type="h" for="ch" forName="bgRect" refType="h"/>
              <dgm:constr type="t" for="ch" forName="bgRect"/>
              <dgm:constr type="r" for="ch" forName="bgRect" refType="w"/>
              <dgm:constr type="w" for="ch" forName="parentNode" refType="w" refFor="ch" refForName="bgRect" fact="0.2"/>
              <dgm:constr type="h" for="ch" forName="parentNode" refType="h" fact="0.82"/>
              <dgm:constr type="t" for="ch" forName="parentNode"/>
              <dgm:constr type="r" for="ch" forName="parentNode" refType="w"/>
              <dgm:constr type="h" for="ch" forName="childNode" refType="h" refFor="ch" refForName="bgRect"/>
              <dgm:constr type="t" for="ch" forName="childNode"/>
              <dgm:constr type="r" for="ch" forName="childNode" refType="l" refFor="ch" refForName="parentNode"/>
              <dgm:constr type="l" for="ch" forName="childNode" refType="w" refFor="ch" refForName="bgRect" fact="0.055"/>
            </dgm:constrLst>
          </dgm:else>
        </dgm:choose>
        <dgm:ruleLst>
          <dgm:rule type="w" for="ch" forName="childNode" val="NaN" fact="NaN" max="30"/>
        </dgm:ruleLst>
        <dgm:layoutNode name="bgRect" styleLbl="node1">
          <dgm:alg type="sp"/>
          <dgm:shape xmlns:r="http://schemas.openxmlformats.org/officeDocument/2006/relationships" type="roundRect" r:blip="" zOrderOff="-1">
            <dgm:adjLst>
              <dgm:adj idx="1" val="0.05"/>
            </dgm:adjLst>
          </dgm:shape>
          <dgm:presOf axis="self"/>
          <dgm:constrLst/>
          <dgm:ruleLst/>
        </dgm:layoutNode>
        <dgm:layoutNode name="parentNode" styleLbl="node1">
          <dgm:varLst>
            <dgm:chMax val="0"/>
            <dgm:bulletEnabled val="1"/>
          </dgm:varLst>
          <dgm:presOf axis="self"/>
          <dgm:choose name="Name8">
            <dgm:if name="Name9" func="var" arg="dir" op="equ" val="norm">
              <dgm:alg type="tx">
                <dgm:param type="autoTxRot" val="grav"/>
                <dgm:param type="txAnchorVert" val="t"/>
                <dgm:param type="parTxLTRAlign" val="r"/>
                <dgm:param type="parTxRTLAlign" val="r"/>
              </dgm:alg>
              <dgm:shape xmlns:r="http://schemas.openxmlformats.org/officeDocument/2006/relationships" rot="270" type="rect" r:blip="" hideGeom="1">
                <dgm:adjLst/>
              </dgm:shape>
              <dgm:constrLst>
                <dgm:constr type="primFontSz" val="65"/>
                <dgm:constr type="lMarg"/>
                <dgm:constr type="rMarg" refType="primFontSz" fact="0.35"/>
                <dgm:constr type="tMarg" refType="primFontSz" fact="0.27"/>
                <dgm:constr type="bMarg"/>
              </dgm:constrLst>
            </dgm:if>
            <dgm:else name="Name10">
              <dgm:alg type="tx">
                <dgm:param type="autoTxRot" val="grav"/>
                <dgm:param type="txAnchorVert" val="t"/>
                <dgm:param type="parTxLTRAlign" val="l"/>
                <dgm:param type="parTxRTLAlign" val="l"/>
              </dgm:alg>
              <dgm:shape xmlns:r="http://schemas.openxmlformats.org/officeDocument/2006/relationships" rot="90" type="rect" r:blip="" hideGeom="1">
                <dgm:adjLst/>
              </dgm:shape>
              <dgm:constrLst>
                <dgm:constr type="primFontSz" val="65"/>
                <dgm:constr type="lMarg" refType="primFontSz" fact="0.35"/>
                <dgm:constr type="rMarg"/>
                <dgm:constr type="tMarg" refType="primFontSz" fact="0.27"/>
                <dgm:constr type="bMarg"/>
              </dgm:constrLst>
            </dgm:else>
          </dgm:choose>
          <dgm:ruleLst>
            <dgm:rule type="primFontSz" val="5" fact="NaN" max="NaN"/>
          </dgm:ruleLst>
        </dgm:layoutNode>
        <dgm:choose name="Name11">
          <dgm:if name="Name12" axis="ch" ptType="node" func="cnt" op="gte" val="1">
            <dgm:layoutNode name="childNode" styleLbl="node1" moveWith="bgRect">
              <dgm:varLst>
                <dgm:bulletEnabled val="1"/>
              </dgm:varLst>
              <dgm:alg type="tx">
                <dgm:param type="parTxLTRAlign" val="l"/>
                <dgm:param type="parTxRTLAlign" val="r"/>
                <dgm:param type="txAnchorVert" val="t"/>
              </dgm:alg>
              <dgm:shape xmlns:r="http://schemas.openxmlformats.org/officeDocument/2006/relationships" type="rect" r:blip="" hideGeom="1">
                <dgm:adjLst/>
              </dgm:shape>
              <dgm:presOf axis="des" ptType="node"/>
              <dgm:constrLst>
                <dgm:constr type="primFontSz" val="65"/>
                <dgm:constr type="lMarg"/>
                <dgm:constr type="bMarg"/>
                <dgm:constr type="tMarg" refType="primFontSz" fact="0.27"/>
                <dgm:constr type="rMarg"/>
              </dgm:constrLst>
              <dgm:ruleLst>
                <dgm:rule type="primFontSz" val="5" fact="NaN" max="NaN"/>
              </dgm:ruleLst>
            </dgm:layoutNode>
          </dgm:if>
          <dgm:else name="Name13"/>
        </dgm:choose>
      </dgm:layoutNode>
      <dgm:forEach name="Name14" axis="followSib" ptType="sibTrans" cnt="1">
        <dgm:layoutNode name="hSp">
          <dgm:alg type="sp"/>
          <dgm:shape xmlns:r="http://schemas.openxmlformats.org/officeDocument/2006/relationships" r:blip="">
            <dgm:adjLst/>
          </dgm:shape>
          <dgm:presOf/>
          <dgm:constrLst/>
          <dgm:ruleLst/>
        </dgm:layoutNode>
        <dgm:layoutNode name="vProcSp" moveWith="bgRect">
          <dgm:alg type="lin">
            <dgm:param type="linDir" val="fromT"/>
          </dgm:alg>
          <dgm:shape xmlns:r="http://schemas.openxmlformats.org/officeDocument/2006/relationships" r:blip="">
            <dgm:adjLst/>
          </dgm:shape>
          <dgm:presOf/>
          <dgm:constrLst>
            <dgm:constr type="w" for="ch" forName="vSp1" refType="w"/>
            <dgm:constr type="w" for="ch" forName="simulatedConn" refType="w"/>
            <dgm:constr type="w" for="ch" forName="vSp2" refType="w"/>
          </dgm:constrLst>
          <dgm:ruleLst/>
          <dgm:layoutNode name="vSp1">
            <dgm:alg type="sp"/>
            <dgm:shape xmlns:r="http://schemas.openxmlformats.org/officeDocument/2006/relationships" r:blip="">
              <dgm:adjLst/>
            </dgm:shape>
            <dgm:presOf/>
            <dgm:constrLst/>
            <dgm:ruleLst/>
          </dgm:layoutNode>
          <dgm:layoutNode name="simulatedConn" styleLbl="solidFgAcc1">
            <dgm:alg type="sp"/>
            <dgm:choose name="Name15">
              <dgm:if name="Name16" func="var" arg="dir" op="equ" val="norm">
                <dgm:shape xmlns:r="http://schemas.openxmlformats.org/officeDocument/2006/relationships" rot="90" type="flowChartExtract" r:blip="">
                  <dgm:adjLst/>
                </dgm:shape>
              </dgm:if>
              <dgm:else name="Name17">
                <dgm:shape xmlns:r="http://schemas.openxmlformats.org/officeDocument/2006/relationships" rot="-90" type="flowChartExtract" r:blip="">
                  <dgm:adjLst/>
                </dgm:shape>
              </dgm:else>
            </dgm:choose>
            <dgm:presOf/>
            <dgm:constrLst/>
            <dgm:ruleLst/>
          </dgm:layoutNode>
          <dgm:layoutNode name="vSp2">
            <dgm:alg type="sp"/>
            <dgm:shape xmlns:r="http://schemas.openxmlformats.org/officeDocument/2006/relationships" r:blip="">
              <dgm:adjLst/>
            </dgm:shape>
            <dgm:presOf/>
            <dgm:constrLst/>
            <dgm:ruleLst/>
          </dgm:layoutNode>
        </dgm:layoutNode>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Process7">
  <dgm:title val=""/>
  <dgm:desc val=""/>
  <dgm:catLst>
    <dgm:cat type="process" pri="21000"/>
    <dgm:cat type="list" pri="9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2" destOrd="0"/>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h" for="ch" forName="compositeNode" refType="h"/>
      <dgm:constr type="w" for="ch" forName="compositeNode" refType="w"/>
      <dgm:constr type="w" for="ch" forName="hSp" refType="w" refFor="ch" refForName="compositeNode" fact="-0.035"/>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parentNode" op="equ"/>
      <dgm:constr type="primFontSz" for="des" forName="childNode" op="equ"/>
    </dgm:constrLst>
    <dgm:ruleLst/>
    <dgm:forEach name="Name4" axis="ch" ptType="node">
      <dgm:layoutNode name="compositeNode">
        <dgm:varLst>
          <dgm:bulletEnabled val="1"/>
        </dgm:varLst>
        <dgm:alg type="composite"/>
        <dgm:choose name="Name5">
          <dgm:if name="Name6" func="var" arg="dir" op="equ" val="norm">
            <dgm:constrLst>
              <dgm:constr type="h" refType="w" op="lte" fact="1.2"/>
              <dgm:constr type="w" for="ch" forName="bgRect" refType="w"/>
              <dgm:constr type="h" for="ch" forName="bgRect" refType="h"/>
              <dgm:constr type="t" for="ch" forName="bgRect"/>
              <dgm:constr type="l" for="ch" forName="bgRect"/>
              <dgm:constr type="w" for="ch" forName="parentNode" refType="w" refFor="ch" refForName="bgRect" fact="0.2"/>
              <dgm:constr type="h" for="ch" forName="parentNode" refType="h" fact="0.82"/>
              <dgm:constr type="t" for="ch" forName="parentNode"/>
              <dgm:constr type="l" for="ch" forName="parentNode"/>
              <dgm:constr type="r" for="ch" forName="childNode" refType="r" refFor="ch" refForName="bgRect" fact="0.945"/>
              <dgm:constr type="h" for="ch" forName="childNode" refType="h" refFor="ch" refForName="bgRect" op="equ"/>
              <dgm:constr type="t" for="ch" forName="childNode"/>
              <dgm:constr type="l" for="ch" forName="childNode" refType="r" refFor="ch" refForName="parentNode"/>
            </dgm:constrLst>
          </dgm:if>
          <dgm:else name="Name7">
            <dgm:constrLst>
              <dgm:constr type="h" refType="w" op="lte" fact="1.2"/>
              <dgm:constr type="w" for="ch" forName="bgRect" refType="w"/>
              <dgm:constr type="h" for="ch" forName="bgRect" refType="h"/>
              <dgm:constr type="t" for="ch" forName="bgRect"/>
              <dgm:constr type="r" for="ch" forName="bgRect" refType="w"/>
              <dgm:constr type="w" for="ch" forName="parentNode" refType="w" refFor="ch" refForName="bgRect" fact="0.2"/>
              <dgm:constr type="h" for="ch" forName="parentNode" refType="h" fact="0.82"/>
              <dgm:constr type="t" for="ch" forName="parentNode"/>
              <dgm:constr type="r" for="ch" forName="parentNode" refType="w"/>
              <dgm:constr type="h" for="ch" forName="childNode" refType="h" refFor="ch" refForName="bgRect"/>
              <dgm:constr type="t" for="ch" forName="childNode"/>
              <dgm:constr type="r" for="ch" forName="childNode" refType="l" refFor="ch" refForName="parentNode"/>
              <dgm:constr type="l" for="ch" forName="childNode" refType="w" refFor="ch" refForName="bgRect" fact="0.055"/>
            </dgm:constrLst>
          </dgm:else>
        </dgm:choose>
        <dgm:ruleLst>
          <dgm:rule type="w" for="ch" forName="childNode" val="NaN" fact="NaN" max="30"/>
        </dgm:ruleLst>
        <dgm:layoutNode name="bgRect" styleLbl="node1">
          <dgm:alg type="sp"/>
          <dgm:shape xmlns:r="http://schemas.openxmlformats.org/officeDocument/2006/relationships" type="roundRect" r:blip="" zOrderOff="-1">
            <dgm:adjLst>
              <dgm:adj idx="1" val="0.05"/>
            </dgm:adjLst>
          </dgm:shape>
          <dgm:presOf axis="self"/>
          <dgm:constrLst/>
          <dgm:ruleLst/>
        </dgm:layoutNode>
        <dgm:layoutNode name="parentNode" styleLbl="node1">
          <dgm:varLst>
            <dgm:chMax val="0"/>
            <dgm:bulletEnabled val="1"/>
          </dgm:varLst>
          <dgm:presOf axis="self"/>
          <dgm:choose name="Name8">
            <dgm:if name="Name9" func="var" arg="dir" op="equ" val="norm">
              <dgm:alg type="tx">
                <dgm:param type="autoTxRot" val="grav"/>
                <dgm:param type="txAnchorVert" val="t"/>
                <dgm:param type="parTxLTRAlign" val="r"/>
                <dgm:param type="parTxRTLAlign" val="r"/>
              </dgm:alg>
              <dgm:shape xmlns:r="http://schemas.openxmlformats.org/officeDocument/2006/relationships" rot="270" type="rect" r:blip="" hideGeom="1">
                <dgm:adjLst/>
              </dgm:shape>
              <dgm:constrLst>
                <dgm:constr type="primFontSz" val="65"/>
                <dgm:constr type="lMarg"/>
                <dgm:constr type="rMarg" refType="primFontSz" fact="0.35"/>
                <dgm:constr type="tMarg" refType="primFontSz" fact="0.27"/>
                <dgm:constr type="bMarg"/>
              </dgm:constrLst>
            </dgm:if>
            <dgm:else name="Name10">
              <dgm:alg type="tx">
                <dgm:param type="autoTxRot" val="grav"/>
                <dgm:param type="txAnchorVert" val="t"/>
                <dgm:param type="parTxLTRAlign" val="l"/>
                <dgm:param type="parTxRTLAlign" val="l"/>
              </dgm:alg>
              <dgm:shape xmlns:r="http://schemas.openxmlformats.org/officeDocument/2006/relationships" rot="90" type="rect" r:blip="" hideGeom="1">
                <dgm:adjLst/>
              </dgm:shape>
              <dgm:constrLst>
                <dgm:constr type="primFontSz" val="65"/>
                <dgm:constr type="lMarg" refType="primFontSz" fact="0.35"/>
                <dgm:constr type="rMarg"/>
                <dgm:constr type="tMarg" refType="primFontSz" fact="0.27"/>
                <dgm:constr type="bMarg"/>
              </dgm:constrLst>
            </dgm:else>
          </dgm:choose>
          <dgm:ruleLst>
            <dgm:rule type="primFontSz" val="5" fact="NaN" max="NaN"/>
          </dgm:ruleLst>
        </dgm:layoutNode>
        <dgm:choose name="Name11">
          <dgm:if name="Name12" axis="ch" ptType="node" func="cnt" op="gte" val="1">
            <dgm:layoutNode name="childNode" styleLbl="node1" moveWith="bgRect">
              <dgm:varLst>
                <dgm:bulletEnabled val="1"/>
              </dgm:varLst>
              <dgm:alg type="tx">
                <dgm:param type="parTxLTRAlign" val="l"/>
                <dgm:param type="parTxRTLAlign" val="r"/>
                <dgm:param type="txAnchorVert" val="t"/>
              </dgm:alg>
              <dgm:shape xmlns:r="http://schemas.openxmlformats.org/officeDocument/2006/relationships" type="rect" r:blip="" hideGeom="1">
                <dgm:adjLst/>
              </dgm:shape>
              <dgm:presOf axis="des" ptType="node"/>
              <dgm:constrLst>
                <dgm:constr type="primFontSz" val="65"/>
                <dgm:constr type="lMarg"/>
                <dgm:constr type="bMarg"/>
                <dgm:constr type="tMarg" refType="primFontSz" fact="0.27"/>
                <dgm:constr type="rMarg"/>
              </dgm:constrLst>
              <dgm:ruleLst>
                <dgm:rule type="primFontSz" val="5" fact="NaN" max="NaN"/>
              </dgm:ruleLst>
            </dgm:layoutNode>
          </dgm:if>
          <dgm:else name="Name13"/>
        </dgm:choose>
      </dgm:layoutNode>
      <dgm:forEach name="Name14" axis="followSib" ptType="sibTrans" cnt="1">
        <dgm:layoutNode name="hSp">
          <dgm:alg type="sp"/>
          <dgm:shape xmlns:r="http://schemas.openxmlformats.org/officeDocument/2006/relationships" r:blip="">
            <dgm:adjLst/>
          </dgm:shape>
          <dgm:presOf/>
          <dgm:constrLst/>
          <dgm:ruleLst/>
        </dgm:layoutNode>
        <dgm:layoutNode name="vProcSp" moveWith="bgRect">
          <dgm:alg type="lin">
            <dgm:param type="linDir" val="fromT"/>
          </dgm:alg>
          <dgm:shape xmlns:r="http://schemas.openxmlformats.org/officeDocument/2006/relationships" r:blip="">
            <dgm:adjLst/>
          </dgm:shape>
          <dgm:presOf/>
          <dgm:constrLst>
            <dgm:constr type="w" for="ch" forName="vSp1" refType="w"/>
            <dgm:constr type="w" for="ch" forName="simulatedConn" refType="w"/>
            <dgm:constr type="w" for="ch" forName="vSp2" refType="w"/>
          </dgm:constrLst>
          <dgm:ruleLst/>
          <dgm:layoutNode name="vSp1">
            <dgm:alg type="sp"/>
            <dgm:shape xmlns:r="http://schemas.openxmlformats.org/officeDocument/2006/relationships" r:blip="">
              <dgm:adjLst/>
            </dgm:shape>
            <dgm:presOf/>
            <dgm:constrLst/>
            <dgm:ruleLst/>
          </dgm:layoutNode>
          <dgm:layoutNode name="simulatedConn" styleLbl="solidFgAcc1">
            <dgm:alg type="sp"/>
            <dgm:choose name="Name15">
              <dgm:if name="Name16" func="var" arg="dir" op="equ" val="norm">
                <dgm:shape xmlns:r="http://schemas.openxmlformats.org/officeDocument/2006/relationships" rot="90" type="flowChartExtract" r:blip="">
                  <dgm:adjLst/>
                </dgm:shape>
              </dgm:if>
              <dgm:else name="Name17">
                <dgm:shape xmlns:r="http://schemas.openxmlformats.org/officeDocument/2006/relationships" rot="-90" type="flowChartExtract" r:blip="">
                  <dgm:adjLst/>
                </dgm:shape>
              </dgm:else>
            </dgm:choose>
            <dgm:presOf/>
            <dgm:constrLst/>
            <dgm:ruleLst/>
          </dgm:layoutNode>
          <dgm:layoutNode name="vSp2">
            <dgm:alg type="sp"/>
            <dgm:shape xmlns:r="http://schemas.openxmlformats.org/officeDocument/2006/relationships" r:blip="">
              <dgm:adjLst/>
            </dgm:shape>
            <dgm:presOf/>
            <dgm:constrLst/>
            <dgm:ruleLst/>
          </dgm:layoutNode>
        </dgm:layoutNode>
        <dgm:layoutNode name="sibTran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Process7">
  <dgm:title val=""/>
  <dgm:desc val=""/>
  <dgm:catLst>
    <dgm:cat type="process" pri="21000"/>
    <dgm:cat type="list" pri="9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2" destOrd="0"/>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h" for="ch" forName="compositeNode" refType="h"/>
      <dgm:constr type="w" for="ch" forName="compositeNode" refType="w"/>
      <dgm:constr type="w" for="ch" forName="hSp" refType="w" refFor="ch" refForName="compositeNode" fact="-0.035"/>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parentNode" op="equ"/>
      <dgm:constr type="primFontSz" for="des" forName="childNode" op="equ"/>
    </dgm:constrLst>
    <dgm:ruleLst/>
    <dgm:forEach name="Name4" axis="ch" ptType="node">
      <dgm:layoutNode name="compositeNode">
        <dgm:varLst>
          <dgm:bulletEnabled val="1"/>
        </dgm:varLst>
        <dgm:alg type="composite"/>
        <dgm:choose name="Name5">
          <dgm:if name="Name6" func="var" arg="dir" op="equ" val="norm">
            <dgm:constrLst>
              <dgm:constr type="h" refType="w" op="lte" fact="1.2"/>
              <dgm:constr type="w" for="ch" forName="bgRect" refType="w"/>
              <dgm:constr type="h" for="ch" forName="bgRect" refType="h"/>
              <dgm:constr type="t" for="ch" forName="bgRect"/>
              <dgm:constr type="l" for="ch" forName="bgRect"/>
              <dgm:constr type="w" for="ch" forName="parentNode" refType="w" refFor="ch" refForName="bgRect" fact="0.2"/>
              <dgm:constr type="h" for="ch" forName="parentNode" refType="h" fact="0.82"/>
              <dgm:constr type="t" for="ch" forName="parentNode"/>
              <dgm:constr type="l" for="ch" forName="parentNode"/>
              <dgm:constr type="r" for="ch" forName="childNode" refType="r" refFor="ch" refForName="bgRect" fact="0.945"/>
              <dgm:constr type="h" for="ch" forName="childNode" refType="h" refFor="ch" refForName="bgRect" op="equ"/>
              <dgm:constr type="t" for="ch" forName="childNode"/>
              <dgm:constr type="l" for="ch" forName="childNode" refType="r" refFor="ch" refForName="parentNode"/>
            </dgm:constrLst>
          </dgm:if>
          <dgm:else name="Name7">
            <dgm:constrLst>
              <dgm:constr type="h" refType="w" op="lte" fact="1.2"/>
              <dgm:constr type="w" for="ch" forName="bgRect" refType="w"/>
              <dgm:constr type="h" for="ch" forName="bgRect" refType="h"/>
              <dgm:constr type="t" for="ch" forName="bgRect"/>
              <dgm:constr type="r" for="ch" forName="bgRect" refType="w"/>
              <dgm:constr type="w" for="ch" forName="parentNode" refType="w" refFor="ch" refForName="bgRect" fact="0.2"/>
              <dgm:constr type="h" for="ch" forName="parentNode" refType="h" fact="0.82"/>
              <dgm:constr type="t" for="ch" forName="parentNode"/>
              <dgm:constr type="r" for="ch" forName="parentNode" refType="w"/>
              <dgm:constr type="h" for="ch" forName="childNode" refType="h" refFor="ch" refForName="bgRect"/>
              <dgm:constr type="t" for="ch" forName="childNode"/>
              <dgm:constr type="r" for="ch" forName="childNode" refType="l" refFor="ch" refForName="parentNode"/>
              <dgm:constr type="l" for="ch" forName="childNode" refType="w" refFor="ch" refForName="bgRect" fact="0.055"/>
            </dgm:constrLst>
          </dgm:else>
        </dgm:choose>
        <dgm:ruleLst>
          <dgm:rule type="w" for="ch" forName="childNode" val="NaN" fact="NaN" max="30"/>
        </dgm:ruleLst>
        <dgm:layoutNode name="bgRect" styleLbl="node1">
          <dgm:alg type="sp"/>
          <dgm:shape xmlns:r="http://schemas.openxmlformats.org/officeDocument/2006/relationships" type="roundRect" r:blip="" zOrderOff="-1">
            <dgm:adjLst>
              <dgm:adj idx="1" val="0.05"/>
            </dgm:adjLst>
          </dgm:shape>
          <dgm:presOf axis="self"/>
          <dgm:constrLst/>
          <dgm:ruleLst/>
        </dgm:layoutNode>
        <dgm:layoutNode name="parentNode" styleLbl="node1">
          <dgm:varLst>
            <dgm:chMax val="0"/>
            <dgm:bulletEnabled val="1"/>
          </dgm:varLst>
          <dgm:presOf axis="self"/>
          <dgm:choose name="Name8">
            <dgm:if name="Name9" func="var" arg="dir" op="equ" val="norm">
              <dgm:alg type="tx">
                <dgm:param type="autoTxRot" val="grav"/>
                <dgm:param type="txAnchorVert" val="t"/>
                <dgm:param type="parTxLTRAlign" val="r"/>
                <dgm:param type="parTxRTLAlign" val="r"/>
              </dgm:alg>
              <dgm:shape xmlns:r="http://schemas.openxmlformats.org/officeDocument/2006/relationships" rot="270" type="rect" r:blip="" hideGeom="1">
                <dgm:adjLst/>
              </dgm:shape>
              <dgm:constrLst>
                <dgm:constr type="primFontSz" val="65"/>
                <dgm:constr type="lMarg"/>
                <dgm:constr type="rMarg" refType="primFontSz" fact="0.35"/>
                <dgm:constr type="tMarg" refType="primFontSz" fact="0.27"/>
                <dgm:constr type="bMarg"/>
              </dgm:constrLst>
            </dgm:if>
            <dgm:else name="Name10">
              <dgm:alg type="tx">
                <dgm:param type="autoTxRot" val="grav"/>
                <dgm:param type="txAnchorVert" val="t"/>
                <dgm:param type="parTxLTRAlign" val="l"/>
                <dgm:param type="parTxRTLAlign" val="l"/>
              </dgm:alg>
              <dgm:shape xmlns:r="http://schemas.openxmlformats.org/officeDocument/2006/relationships" rot="90" type="rect" r:blip="" hideGeom="1">
                <dgm:adjLst/>
              </dgm:shape>
              <dgm:constrLst>
                <dgm:constr type="primFontSz" val="65"/>
                <dgm:constr type="lMarg" refType="primFontSz" fact="0.35"/>
                <dgm:constr type="rMarg"/>
                <dgm:constr type="tMarg" refType="primFontSz" fact="0.27"/>
                <dgm:constr type="bMarg"/>
              </dgm:constrLst>
            </dgm:else>
          </dgm:choose>
          <dgm:ruleLst>
            <dgm:rule type="primFontSz" val="5" fact="NaN" max="NaN"/>
          </dgm:ruleLst>
        </dgm:layoutNode>
        <dgm:choose name="Name11">
          <dgm:if name="Name12" axis="ch" ptType="node" func="cnt" op="gte" val="1">
            <dgm:layoutNode name="childNode" styleLbl="node1" moveWith="bgRect">
              <dgm:varLst>
                <dgm:bulletEnabled val="1"/>
              </dgm:varLst>
              <dgm:alg type="tx">
                <dgm:param type="parTxLTRAlign" val="l"/>
                <dgm:param type="parTxRTLAlign" val="r"/>
                <dgm:param type="txAnchorVert" val="t"/>
              </dgm:alg>
              <dgm:shape xmlns:r="http://schemas.openxmlformats.org/officeDocument/2006/relationships" type="rect" r:blip="" hideGeom="1">
                <dgm:adjLst/>
              </dgm:shape>
              <dgm:presOf axis="des" ptType="node"/>
              <dgm:constrLst>
                <dgm:constr type="primFontSz" val="65"/>
                <dgm:constr type="lMarg"/>
                <dgm:constr type="bMarg"/>
                <dgm:constr type="tMarg" refType="primFontSz" fact="0.27"/>
                <dgm:constr type="rMarg"/>
              </dgm:constrLst>
              <dgm:ruleLst>
                <dgm:rule type="primFontSz" val="5" fact="NaN" max="NaN"/>
              </dgm:ruleLst>
            </dgm:layoutNode>
          </dgm:if>
          <dgm:else name="Name13"/>
        </dgm:choose>
      </dgm:layoutNode>
      <dgm:forEach name="Name14" axis="followSib" ptType="sibTrans" cnt="1">
        <dgm:layoutNode name="hSp">
          <dgm:alg type="sp"/>
          <dgm:shape xmlns:r="http://schemas.openxmlformats.org/officeDocument/2006/relationships" r:blip="">
            <dgm:adjLst/>
          </dgm:shape>
          <dgm:presOf/>
          <dgm:constrLst/>
          <dgm:ruleLst/>
        </dgm:layoutNode>
        <dgm:layoutNode name="vProcSp" moveWith="bgRect">
          <dgm:alg type="lin">
            <dgm:param type="linDir" val="fromT"/>
          </dgm:alg>
          <dgm:shape xmlns:r="http://schemas.openxmlformats.org/officeDocument/2006/relationships" r:blip="">
            <dgm:adjLst/>
          </dgm:shape>
          <dgm:presOf/>
          <dgm:constrLst>
            <dgm:constr type="w" for="ch" forName="vSp1" refType="w"/>
            <dgm:constr type="w" for="ch" forName="simulatedConn" refType="w"/>
            <dgm:constr type="w" for="ch" forName="vSp2" refType="w"/>
          </dgm:constrLst>
          <dgm:ruleLst/>
          <dgm:layoutNode name="vSp1">
            <dgm:alg type="sp"/>
            <dgm:shape xmlns:r="http://schemas.openxmlformats.org/officeDocument/2006/relationships" r:blip="">
              <dgm:adjLst/>
            </dgm:shape>
            <dgm:presOf/>
            <dgm:constrLst/>
            <dgm:ruleLst/>
          </dgm:layoutNode>
          <dgm:layoutNode name="simulatedConn" styleLbl="solidFgAcc1">
            <dgm:alg type="sp"/>
            <dgm:choose name="Name15">
              <dgm:if name="Name16" func="var" arg="dir" op="equ" val="norm">
                <dgm:shape xmlns:r="http://schemas.openxmlformats.org/officeDocument/2006/relationships" rot="90" type="flowChartExtract" r:blip="">
                  <dgm:adjLst/>
                </dgm:shape>
              </dgm:if>
              <dgm:else name="Name17">
                <dgm:shape xmlns:r="http://schemas.openxmlformats.org/officeDocument/2006/relationships" rot="-90" type="flowChartExtract" r:blip="">
                  <dgm:adjLst/>
                </dgm:shape>
              </dgm:else>
            </dgm:choose>
            <dgm:presOf/>
            <dgm:constrLst/>
            <dgm:ruleLst/>
          </dgm:layoutNode>
          <dgm:layoutNode name="vSp2">
            <dgm:alg type="sp"/>
            <dgm:shape xmlns:r="http://schemas.openxmlformats.org/officeDocument/2006/relationships" r:blip="">
              <dgm:adjLst/>
            </dgm:shape>
            <dgm:presOf/>
            <dgm:constrLst/>
            <dgm:ruleLst/>
          </dgm:layoutNode>
        </dgm:layoutNode>
        <dgm:layoutNode name="sibTran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hProcess7">
  <dgm:title val=""/>
  <dgm:desc val=""/>
  <dgm:catLst>
    <dgm:cat type="process" pri="21000"/>
    <dgm:cat type="list" pri="9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2" destOrd="0"/>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h" for="ch" forName="compositeNode" refType="h"/>
      <dgm:constr type="w" for="ch" forName="compositeNode" refType="w"/>
      <dgm:constr type="w" for="ch" forName="hSp" refType="w" refFor="ch" refForName="compositeNode" fact="-0.035"/>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parentNode" op="equ"/>
      <dgm:constr type="primFontSz" for="des" forName="childNode" op="equ"/>
    </dgm:constrLst>
    <dgm:ruleLst/>
    <dgm:forEach name="Name4" axis="ch" ptType="node">
      <dgm:layoutNode name="compositeNode">
        <dgm:varLst>
          <dgm:bulletEnabled val="1"/>
        </dgm:varLst>
        <dgm:alg type="composite"/>
        <dgm:choose name="Name5">
          <dgm:if name="Name6" func="var" arg="dir" op="equ" val="norm">
            <dgm:constrLst>
              <dgm:constr type="h" refType="w" op="lte" fact="1.2"/>
              <dgm:constr type="w" for="ch" forName="bgRect" refType="w"/>
              <dgm:constr type="h" for="ch" forName="bgRect" refType="h"/>
              <dgm:constr type="t" for="ch" forName="bgRect"/>
              <dgm:constr type="l" for="ch" forName="bgRect"/>
              <dgm:constr type="w" for="ch" forName="parentNode" refType="w" refFor="ch" refForName="bgRect" fact="0.2"/>
              <dgm:constr type="h" for="ch" forName="parentNode" refType="h" fact="0.82"/>
              <dgm:constr type="t" for="ch" forName="parentNode"/>
              <dgm:constr type="l" for="ch" forName="parentNode"/>
              <dgm:constr type="r" for="ch" forName="childNode" refType="r" refFor="ch" refForName="bgRect" fact="0.945"/>
              <dgm:constr type="h" for="ch" forName="childNode" refType="h" refFor="ch" refForName="bgRect" op="equ"/>
              <dgm:constr type="t" for="ch" forName="childNode"/>
              <dgm:constr type="l" for="ch" forName="childNode" refType="r" refFor="ch" refForName="parentNode"/>
            </dgm:constrLst>
          </dgm:if>
          <dgm:else name="Name7">
            <dgm:constrLst>
              <dgm:constr type="h" refType="w" op="lte" fact="1.2"/>
              <dgm:constr type="w" for="ch" forName="bgRect" refType="w"/>
              <dgm:constr type="h" for="ch" forName="bgRect" refType="h"/>
              <dgm:constr type="t" for="ch" forName="bgRect"/>
              <dgm:constr type="r" for="ch" forName="bgRect" refType="w"/>
              <dgm:constr type="w" for="ch" forName="parentNode" refType="w" refFor="ch" refForName="bgRect" fact="0.2"/>
              <dgm:constr type="h" for="ch" forName="parentNode" refType="h" fact="0.82"/>
              <dgm:constr type="t" for="ch" forName="parentNode"/>
              <dgm:constr type="r" for="ch" forName="parentNode" refType="w"/>
              <dgm:constr type="h" for="ch" forName="childNode" refType="h" refFor="ch" refForName="bgRect"/>
              <dgm:constr type="t" for="ch" forName="childNode"/>
              <dgm:constr type="r" for="ch" forName="childNode" refType="l" refFor="ch" refForName="parentNode"/>
              <dgm:constr type="l" for="ch" forName="childNode" refType="w" refFor="ch" refForName="bgRect" fact="0.055"/>
            </dgm:constrLst>
          </dgm:else>
        </dgm:choose>
        <dgm:ruleLst>
          <dgm:rule type="w" for="ch" forName="childNode" val="NaN" fact="NaN" max="30"/>
        </dgm:ruleLst>
        <dgm:layoutNode name="bgRect" styleLbl="node1">
          <dgm:alg type="sp"/>
          <dgm:shape xmlns:r="http://schemas.openxmlformats.org/officeDocument/2006/relationships" type="roundRect" r:blip="" zOrderOff="-1">
            <dgm:adjLst>
              <dgm:adj idx="1" val="0.05"/>
            </dgm:adjLst>
          </dgm:shape>
          <dgm:presOf axis="self"/>
          <dgm:constrLst/>
          <dgm:ruleLst/>
        </dgm:layoutNode>
        <dgm:layoutNode name="parentNode" styleLbl="node1">
          <dgm:varLst>
            <dgm:chMax val="0"/>
            <dgm:bulletEnabled val="1"/>
          </dgm:varLst>
          <dgm:presOf axis="self"/>
          <dgm:choose name="Name8">
            <dgm:if name="Name9" func="var" arg="dir" op="equ" val="norm">
              <dgm:alg type="tx">
                <dgm:param type="autoTxRot" val="grav"/>
                <dgm:param type="txAnchorVert" val="t"/>
                <dgm:param type="parTxLTRAlign" val="r"/>
                <dgm:param type="parTxRTLAlign" val="r"/>
              </dgm:alg>
              <dgm:shape xmlns:r="http://schemas.openxmlformats.org/officeDocument/2006/relationships" rot="270" type="rect" r:blip="" hideGeom="1">
                <dgm:adjLst/>
              </dgm:shape>
              <dgm:constrLst>
                <dgm:constr type="primFontSz" val="65"/>
                <dgm:constr type="lMarg"/>
                <dgm:constr type="rMarg" refType="primFontSz" fact="0.35"/>
                <dgm:constr type="tMarg" refType="primFontSz" fact="0.27"/>
                <dgm:constr type="bMarg"/>
              </dgm:constrLst>
            </dgm:if>
            <dgm:else name="Name10">
              <dgm:alg type="tx">
                <dgm:param type="autoTxRot" val="grav"/>
                <dgm:param type="txAnchorVert" val="t"/>
                <dgm:param type="parTxLTRAlign" val="l"/>
                <dgm:param type="parTxRTLAlign" val="l"/>
              </dgm:alg>
              <dgm:shape xmlns:r="http://schemas.openxmlformats.org/officeDocument/2006/relationships" rot="90" type="rect" r:blip="" hideGeom="1">
                <dgm:adjLst/>
              </dgm:shape>
              <dgm:constrLst>
                <dgm:constr type="primFontSz" val="65"/>
                <dgm:constr type="lMarg" refType="primFontSz" fact="0.35"/>
                <dgm:constr type="rMarg"/>
                <dgm:constr type="tMarg" refType="primFontSz" fact="0.27"/>
                <dgm:constr type="bMarg"/>
              </dgm:constrLst>
            </dgm:else>
          </dgm:choose>
          <dgm:ruleLst>
            <dgm:rule type="primFontSz" val="5" fact="NaN" max="NaN"/>
          </dgm:ruleLst>
        </dgm:layoutNode>
        <dgm:choose name="Name11">
          <dgm:if name="Name12" axis="ch" ptType="node" func="cnt" op="gte" val="1">
            <dgm:layoutNode name="childNode" styleLbl="node1" moveWith="bgRect">
              <dgm:varLst>
                <dgm:bulletEnabled val="1"/>
              </dgm:varLst>
              <dgm:alg type="tx">
                <dgm:param type="parTxLTRAlign" val="l"/>
                <dgm:param type="parTxRTLAlign" val="r"/>
                <dgm:param type="txAnchorVert" val="t"/>
              </dgm:alg>
              <dgm:shape xmlns:r="http://schemas.openxmlformats.org/officeDocument/2006/relationships" type="rect" r:blip="" hideGeom="1">
                <dgm:adjLst/>
              </dgm:shape>
              <dgm:presOf axis="des" ptType="node"/>
              <dgm:constrLst>
                <dgm:constr type="primFontSz" val="65"/>
                <dgm:constr type="lMarg"/>
                <dgm:constr type="bMarg"/>
                <dgm:constr type="tMarg" refType="primFontSz" fact="0.27"/>
                <dgm:constr type="rMarg"/>
              </dgm:constrLst>
              <dgm:ruleLst>
                <dgm:rule type="primFontSz" val="5" fact="NaN" max="NaN"/>
              </dgm:ruleLst>
            </dgm:layoutNode>
          </dgm:if>
          <dgm:else name="Name13"/>
        </dgm:choose>
      </dgm:layoutNode>
      <dgm:forEach name="Name14" axis="followSib" ptType="sibTrans" cnt="1">
        <dgm:layoutNode name="hSp">
          <dgm:alg type="sp"/>
          <dgm:shape xmlns:r="http://schemas.openxmlformats.org/officeDocument/2006/relationships" r:blip="">
            <dgm:adjLst/>
          </dgm:shape>
          <dgm:presOf/>
          <dgm:constrLst/>
          <dgm:ruleLst/>
        </dgm:layoutNode>
        <dgm:layoutNode name="vProcSp" moveWith="bgRect">
          <dgm:alg type="lin">
            <dgm:param type="linDir" val="fromT"/>
          </dgm:alg>
          <dgm:shape xmlns:r="http://schemas.openxmlformats.org/officeDocument/2006/relationships" r:blip="">
            <dgm:adjLst/>
          </dgm:shape>
          <dgm:presOf/>
          <dgm:constrLst>
            <dgm:constr type="w" for="ch" forName="vSp1" refType="w"/>
            <dgm:constr type="w" for="ch" forName="simulatedConn" refType="w"/>
            <dgm:constr type="w" for="ch" forName="vSp2" refType="w"/>
          </dgm:constrLst>
          <dgm:ruleLst/>
          <dgm:layoutNode name="vSp1">
            <dgm:alg type="sp"/>
            <dgm:shape xmlns:r="http://schemas.openxmlformats.org/officeDocument/2006/relationships" r:blip="">
              <dgm:adjLst/>
            </dgm:shape>
            <dgm:presOf/>
            <dgm:constrLst/>
            <dgm:ruleLst/>
          </dgm:layoutNode>
          <dgm:layoutNode name="simulatedConn" styleLbl="solidFgAcc1">
            <dgm:alg type="sp"/>
            <dgm:choose name="Name15">
              <dgm:if name="Name16" func="var" arg="dir" op="equ" val="norm">
                <dgm:shape xmlns:r="http://schemas.openxmlformats.org/officeDocument/2006/relationships" rot="90" type="flowChartExtract" r:blip="">
                  <dgm:adjLst/>
                </dgm:shape>
              </dgm:if>
              <dgm:else name="Name17">
                <dgm:shape xmlns:r="http://schemas.openxmlformats.org/officeDocument/2006/relationships" rot="-90" type="flowChartExtract" r:blip="">
                  <dgm:adjLst/>
                </dgm:shape>
              </dgm:else>
            </dgm:choose>
            <dgm:presOf/>
            <dgm:constrLst/>
            <dgm:ruleLst/>
          </dgm:layoutNode>
          <dgm:layoutNode name="vSp2">
            <dgm:alg type="sp"/>
            <dgm:shape xmlns:r="http://schemas.openxmlformats.org/officeDocument/2006/relationships" r:blip="">
              <dgm:adjLst/>
            </dgm:shape>
            <dgm:presOf/>
            <dgm:constrLst/>
            <dgm:ruleLst/>
          </dgm:layoutNode>
        </dgm:layoutNode>
        <dgm:layoutNode name="sibTran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96EFFAD-65C2-43BE-948F-B1336FF3C2FB}" type="datetimeFigureOut">
              <a:rPr lang="en-US" smtClean="0"/>
              <a:t>3/25/2014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9D7A89F-4B96-41AD-8F04-B85395AD083B}" type="slidenum">
              <a:rPr lang="en-US" smtClean="0"/>
              <a:t>‹#›</a:t>
            </a:fld>
            <a:endParaRPr lang="en-US"/>
          </a:p>
        </p:txBody>
      </p:sp>
    </p:spTree>
    <p:extLst>
      <p:ext uri="{BB962C8B-B14F-4D97-AF65-F5344CB8AC3E}">
        <p14:creationId xmlns:p14="http://schemas.microsoft.com/office/powerpoint/2010/main" val="8822922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9D7A89F-4B96-41AD-8F04-B85395AD083B}" type="slidenum">
              <a:rPr lang="en-US" smtClean="0"/>
              <a:t>1</a:t>
            </a:fld>
            <a:endParaRPr lang="en-US"/>
          </a:p>
        </p:txBody>
      </p:sp>
    </p:spTree>
    <p:extLst>
      <p:ext uri="{BB962C8B-B14F-4D97-AF65-F5344CB8AC3E}">
        <p14:creationId xmlns:p14="http://schemas.microsoft.com/office/powerpoint/2010/main" val="23645744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By using the new memory-optimized tables you can speed up data access, in particular in concurrency situations, due to the lock- and latch-free architecture of the In-Memory OLTP Engine. This means that applications which suffer from a lot of contention between concurrent transactions can greatly benefit from just migrating your hot tables to memory-optimized.</a:t>
            </a:r>
            <a:endParaRPr lang="en-US" dirty="0"/>
          </a:p>
        </p:txBody>
      </p:sp>
      <p:sp>
        <p:nvSpPr>
          <p:cNvPr id="4" name="Slide Number Placeholder 3"/>
          <p:cNvSpPr>
            <a:spLocks noGrp="1"/>
          </p:cNvSpPr>
          <p:nvPr>
            <p:ph type="sldNum" sz="quarter" idx="10"/>
          </p:nvPr>
        </p:nvSpPr>
        <p:spPr/>
        <p:txBody>
          <a:bodyPr/>
          <a:lstStyle/>
          <a:p>
            <a:fld id="{79D7A89F-4B96-41AD-8F04-B85395AD083B}" type="slidenum">
              <a:rPr lang="en-US" smtClean="0"/>
              <a:t>18</a:t>
            </a:fld>
            <a:endParaRPr lang="en-US"/>
          </a:p>
        </p:txBody>
      </p:sp>
    </p:spTree>
    <p:extLst>
      <p:ext uri="{BB962C8B-B14F-4D97-AF65-F5344CB8AC3E}">
        <p14:creationId xmlns:p14="http://schemas.microsoft.com/office/powerpoint/2010/main" val="34832279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If most or all of an application’s data is able to be entirely memory resident, the costing rules that the SQL Server optimizer has used since the very first version become almost completely obsolete</a:t>
            </a:r>
            <a:br>
              <a:rPr lang="en-US" sz="1200" kern="1200" dirty="0" smtClean="0">
                <a:solidFill>
                  <a:schemeClr val="tx1"/>
                </a:solidFill>
                <a:effectLst/>
                <a:latin typeface="+mn-lt"/>
                <a:ea typeface="+mn-ea"/>
                <a:cs typeface="+mn-cs"/>
              </a:rPr>
            </a:br>
            <a:r>
              <a:rPr lang="en-US" sz="1200" kern="1200" dirty="0" smtClean="0">
                <a:solidFill>
                  <a:schemeClr val="tx1"/>
                </a:solidFill>
                <a:effectLst/>
                <a:latin typeface="+mn-lt"/>
                <a:ea typeface="+mn-ea"/>
                <a:cs typeface="+mn-cs"/>
              </a:rPr>
              <a:t>wait time required for disk reads, other wait statistics, such as waiting for locks to be released, waiting for latches to be available, or waiting for log writes to complete, can become disproportionately large. </a:t>
            </a:r>
          </a:p>
          <a:p>
            <a:endParaRPr lang="en-US" dirty="0"/>
          </a:p>
        </p:txBody>
      </p:sp>
      <p:sp>
        <p:nvSpPr>
          <p:cNvPr id="4" name="Slide Number Placeholder 3"/>
          <p:cNvSpPr>
            <a:spLocks noGrp="1"/>
          </p:cNvSpPr>
          <p:nvPr>
            <p:ph type="sldNum" sz="quarter" idx="10"/>
          </p:nvPr>
        </p:nvSpPr>
        <p:spPr/>
        <p:txBody>
          <a:bodyPr/>
          <a:lstStyle/>
          <a:p>
            <a:fld id="{79D7A89F-4B96-41AD-8F04-B85395AD083B}" type="slidenum">
              <a:rPr lang="en-US" smtClean="0"/>
              <a:t>19</a:t>
            </a:fld>
            <a:endParaRPr lang="en-US"/>
          </a:p>
        </p:txBody>
      </p:sp>
    </p:spTree>
    <p:extLst>
      <p:ext uri="{BB962C8B-B14F-4D97-AF65-F5344CB8AC3E}">
        <p14:creationId xmlns:p14="http://schemas.microsoft.com/office/powerpoint/2010/main" val="7975451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9D7A89F-4B96-41AD-8F04-B85395AD083B}" type="slidenum">
              <a:rPr lang="en-US" smtClean="0"/>
              <a:t>20</a:t>
            </a:fld>
            <a:endParaRPr lang="en-US"/>
          </a:p>
        </p:txBody>
      </p:sp>
    </p:spTree>
    <p:extLst>
      <p:ext uri="{BB962C8B-B14F-4D97-AF65-F5344CB8AC3E}">
        <p14:creationId xmlns:p14="http://schemas.microsoft.com/office/powerpoint/2010/main" val="42009354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9D7A89F-4B96-41AD-8F04-B85395AD083B}" type="slidenum">
              <a:rPr lang="en-US" smtClean="0"/>
              <a:t>24</a:t>
            </a:fld>
            <a:endParaRPr lang="en-US"/>
          </a:p>
        </p:txBody>
      </p:sp>
    </p:spTree>
    <p:extLst>
      <p:ext uri="{BB962C8B-B14F-4D97-AF65-F5344CB8AC3E}">
        <p14:creationId xmlns:p14="http://schemas.microsoft.com/office/powerpoint/2010/main" val="14029896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 there is no collection of pages or extents, no partitions or allocation units that can be referenced to get all the pages for a table.</a:t>
            </a:r>
            <a:endParaRPr lang="en-US" dirty="0" smtClean="0"/>
          </a:p>
          <a:p>
            <a:endParaRPr lang="en-US" dirty="0"/>
          </a:p>
        </p:txBody>
      </p:sp>
      <p:sp>
        <p:nvSpPr>
          <p:cNvPr id="4" name="Slide Number Placeholder 3"/>
          <p:cNvSpPr>
            <a:spLocks noGrp="1"/>
          </p:cNvSpPr>
          <p:nvPr>
            <p:ph type="sldNum" sz="quarter" idx="10"/>
          </p:nvPr>
        </p:nvSpPr>
        <p:spPr/>
        <p:txBody>
          <a:bodyPr/>
          <a:lstStyle/>
          <a:p>
            <a:fld id="{79D7A89F-4B96-41AD-8F04-B85395AD083B}" type="slidenum">
              <a:rPr lang="en-US" smtClean="0"/>
              <a:t>25</a:t>
            </a:fld>
            <a:endParaRPr lang="en-US"/>
          </a:p>
        </p:txBody>
      </p:sp>
    </p:spTree>
    <p:extLst>
      <p:ext uri="{BB962C8B-B14F-4D97-AF65-F5344CB8AC3E}">
        <p14:creationId xmlns:p14="http://schemas.microsoft.com/office/powerpoint/2010/main" val="40666655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9D7A89F-4B96-41AD-8F04-B85395AD083B}" type="slidenum">
              <a:rPr lang="en-US" smtClean="0"/>
              <a:t>26</a:t>
            </a:fld>
            <a:endParaRPr lang="en-US"/>
          </a:p>
        </p:txBody>
      </p:sp>
    </p:spTree>
    <p:extLst>
      <p:ext uri="{BB962C8B-B14F-4D97-AF65-F5344CB8AC3E}">
        <p14:creationId xmlns:p14="http://schemas.microsoft.com/office/powerpoint/2010/main" val="28741949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9D7A89F-4B96-41AD-8F04-B85395AD083B}" type="slidenum">
              <a:rPr lang="en-US" smtClean="0"/>
              <a:t>27</a:t>
            </a:fld>
            <a:endParaRPr lang="en-US"/>
          </a:p>
        </p:txBody>
      </p:sp>
    </p:spTree>
    <p:extLst>
      <p:ext uri="{BB962C8B-B14F-4D97-AF65-F5344CB8AC3E}">
        <p14:creationId xmlns:p14="http://schemas.microsoft.com/office/powerpoint/2010/main" val="6279694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9D7A89F-4B96-41AD-8F04-B85395AD083B}" type="slidenum">
              <a:rPr lang="en-US" smtClean="0"/>
              <a:t>28</a:t>
            </a:fld>
            <a:endParaRPr lang="en-US"/>
          </a:p>
        </p:txBody>
      </p:sp>
    </p:spTree>
    <p:extLst>
      <p:ext uri="{BB962C8B-B14F-4D97-AF65-F5344CB8AC3E}">
        <p14:creationId xmlns:p14="http://schemas.microsoft.com/office/powerpoint/2010/main" val="8655904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9D7A89F-4B96-41AD-8F04-B85395AD083B}" type="slidenum">
              <a:rPr lang="en-US" smtClean="0"/>
              <a:t>31</a:t>
            </a:fld>
            <a:endParaRPr lang="en-US"/>
          </a:p>
        </p:txBody>
      </p:sp>
    </p:spTree>
    <p:extLst>
      <p:ext uri="{BB962C8B-B14F-4D97-AF65-F5344CB8AC3E}">
        <p14:creationId xmlns:p14="http://schemas.microsoft.com/office/powerpoint/2010/main" val="32341796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9D7A89F-4B96-41AD-8F04-B85395AD083B}" type="slidenum">
              <a:rPr lang="en-US" smtClean="0"/>
              <a:t>32</a:t>
            </a:fld>
            <a:endParaRPr lang="en-US"/>
          </a:p>
        </p:txBody>
      </p:sp>
    </p:spTree>
    <p:extLst>
      <p:ext uri="{BB962C8B-B14F-4D97-AF65-F5344CB8AC3E}">
        <p14:creationId xmlns:p14="http://schemas.microsoft.com/office/powerpoint/2010/main" val="22908449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e-IL" baseline="0" dirty="0" smtClean="0"/>
          </a:p>
        </p:txBody>
      </p:sp>
      <p:sp>
        <p:nvSpPr>
          <p:cNvPr id="4" name="Slide Number Placeholder 3"/>
          <p:cNvSpPr>
            <a:spLocks noGrp="1"/>
          </p:cNvSpPr>
          <p:nvPr>
            <p:ph type="sldNum" sz="quarter" idx="10"/>
          </p:nvPr>
        </p:nvSpPr>
        <p:spPr/>
        <p:txBody>
          <a:bodyPr/>
          <a:lstStyle/>
          <a:p>
            <a:fld id="{79D7A89F-4B96-41AD-8F04-B85395AD083B}" type="slidenum">
              <a:rPr lang="en-US" smtClean="0"/>
              <a:t>2</a:t>
            </a:fld>
            <a:endParaRPr lang="en-US"/>
          </a:p>
        </p:txBody>
      </p:sp>
    </p:spTree>
    <p:extLst>
      <p:ext uri="{BB962C8B-B14F-4D97-AF65-F5344CB8AC3E}">
        <p14:creationId xmlns:p14="http://schemas.microsoft.com/office/powerpoint/2010/main" val="31528797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9D7A89F-4B96-41AD-8F04-B85395AD083B}" type="slidenum">
              <a:rPr lang="en-US" smtClean="0"/>
              <a:t>33</a:t>
            </a:fld>
            <a:endParaRPr lang="en-US"/>
          </a:p>
        </p:txBody>
      </p:sp>
    </p:spTree>
    <p:extLst>
      <p:ext uri="{BB962C8B-B14F-4D97-AF65-F5344CB8AC3E}">
        <p14:creationId xmlns:p14="http://schemas.microsoft.com/office/powerpoint/2010/main" val="13328133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9D7A89F-4B96-41AD-8F04-B85395AD083B}" type="slidenum">
              <a:rPr lang="en-US" smtClean="0"/>
              <a:t>34</a:t>
            </a:fld>
            <a:endParaRPr lang="en-US"/>
          </a:p>
        </p:txBody>
      </p:sp>
    </p:spTree>
    <p:extLst>
      <p:ext uri="{BB962C8B-B14F-4D97-AF65-F5344CB8AC3E}">
        <p14:creationId xmlns:p14="http://schemas.microsoft.com/office/powerpoint/2010/main" val="203170700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9D7A89F-4B96-41AD-8F04-B85395AD083B}" type="slidenum">
              <a:rPr lang="en-US" smtClean="0"/>
              <a:t>35</a:t>
            </a:fld>
            <a:endParaRPr lang="en-US"/>
          </a:p>
        </p:txBody>
      </p:sp>
    </p:spTree>
    <p:extLst>
      <p:ext uri="{BB962C8B-B14F-4D97-AF65-F5344CB8AC3E}">
        <p14:creationId xmlns:p14="http://schemas.microsoft.com/office/powerpoint/2010/main" val="318423070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9D7A89F-4B96-41AD-8F04-B85395AD083B}" type="slidenum">
              <a:rPr lang="en-US" smtClean="0"/>
              <a:t>36</a:t>
            </a:fld>
            <a:endParaRPr lang="en-US"/>
          </a:p>
        </p:txBody>
      </p:sp>
    </p:spTree>
    <p:extLst>
      <p:ext uri="{BB962C8B-B14F-4D97-AF65-F5344CB8AC3E}">
        <p14:creationId xmlns:p14="http://schemas.microsoft.com/office/powerpoint/2010/main" val="40884441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9D7A89F-4B96-41AD-8F04-B85395AD083B}" type="slidenum">
              <a:rPr lang="en-US" smtClean="0"/>
              <a:t>37</a:t>
            </a:fld>
            <a:endParaRPr lang="en-US"/>
          </a:p>
        </p:txBody>
      </p:sp>
    </p:spTree>
    <p:extLst>
      <p:ext uri="{BB962C8B-B14F-4D97-AF65-F5344CB8AC3E}">
        <p14:creationId xmlns:p14="http://schemas.microsoft.com/office/powerpoint/2010/main" val="51040081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9D7A89F-4B96-41AD-8F04-B85395AD083B}" type="slidenum">
              <a:rPr lang="en-US" smtClean="0"/>
              <a:t>38</a:t>
            </a:fld>
            <a:endParaRPr lang="en-US"/>
          </a:p>
        </p:txBody>
      </p:sp>
    </p:spTree>
    <p:extLst>
      <p:ext uri="{BB962C8B-B14F-4D97-AF65-F5344CB8AC3E}">
        <p14:creationId xmlns:p14="http://schemas.microsoft.com/office/powerpoint/2010/main" val="155168071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9D7A89F-4B96-41AD-8F04-B85395AD083B}" type="slidenum">
              <a:rPr lang="en-US" smtClean="0"/>
              <a:t>39</a:t>
            </a:fld>
            <a:endParaRPr lang="en-US"/>
          </a:p>
        </p:txBody>
      </p:sp>
    </p:spTree>
    <p:extLst>
      <p:ext uri="{BB962C8B-B14F-4D97-AF65-F5344CB8AC3E}">
        <p14:creationId xmlns:p14="http://schemas.microsoft.com/office/powerpoint/2010/main" val="120838060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9D7A89F-4B96-41AD-8F04-B85395AD083B}" type="slidenum">
              <a:rPr lang="en-US" smtClean="0"/>
              <a:t>40</a:t>
            </a:fld>
            <a:endParaRPr lang="en-US"/>
          </a:p>
        </p:txBody>
      </p:sp>
    </p:spTree>
    <p:extLst>
      <p:ext uri="{BB962C8B-B14F-4D97-AF65-F5344CB8AC3E}">
        <p14:creationId xmlns:p14="http://schemas.microsoft.com/office/powerpoint/2010/main" val="32581713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9D7A89F-4B96-41AD-8F04-B85395AD083B}" type="slidenum">
              <a:rPr lang="en-US" smtClean="0"/>
              <a:t>41</a:t>
            </a:fld>
            <a:endParaRPr lang="en-US"/>
          </a:p>
        </p:txBody>
      </p:sp>
    </p:spTree>
    <p:extLst>
      <p:ext uri="{BB962C8B-B14F-4D97-AF65-F5344CB8AC3E}">
        <p14:creationId xmlns:p14="http://schemas.microsoft.com/office/powerpoint/2010/main" val="204159119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9D7A89F-4B96-41AD-8F04-B85395AD083B}" type="slidenum">
              <a:rPr lang="en-US" smtClean="0"/>
              <a:t>42</a:t>
            </a:fld>
            <a:endParaRPr lang="en-US"/>
          </a:p>
        </p:txBody>
      </p:sp>
    </p:spTree>
    <p:extLst>
      <p:ext uri="{BB962C8B-B14F-4D97-AF65-F5344CB8AC3E}">
        <p14:creationId xmlns:p14="http://schemas.microsoft.com/office/powerpoint/2010/main" val="98242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9D7A89F-4B96-41AD-8F04-B85395AD083B}" type="slidenum">
              <a:rPr lang="en-US" smtClean="0"/>
              <a:t>3</a:t>
            </a:fld>
            <a:endParaRPr lang="en-US"/>
          </a:p>
        </p:txBody>
      </p:sp>
    </p:spTree>
    <p:extLst>
      <p:ext uri="{BB962C8B-B14F-4D97-AF65-F5344CB8AC3E}">
        <p14:creationId xmlns:p14="http://schemas.microsoft.com/office/powerpoint/2010/main" val="206605671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9D7A89F-4B96-41AD-8F04-B85395AD083B}" type="slidenum">
              <a:rPr lang="en-US" smtClean="0"/>
              <a:t>43</a:t>
            </a:fld>
            <a:endParaRPr lang="en-US"/>
          </a:p>
        </p:txBody>
      </p:sp>
    </p:spTree>
    <p:extLst>
      <p:ext uri="{BB962C8B-B14F-4D97-AF65-F5344CB8AC3E}">
        <p14:creationId xmlns:p14="http://schemas.microsoft.com/office/powerpoint/2010/main" val="364004820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9D7A89F-4B96-41AD-8F04-B85395AD083B}" type="slidenum">
              <a:rPr lang="en-US" smtClean="0"/>
              <a:t>44</a:t>
            </a:fld>
            <a:endParaRPr lang="en-US"/>
          </a:p>
        </p:txBody>
      </p:sp>
    </p:spTree>
    <p:extLst>
      <p:ext uri="{BB962C8B-B14F-4D97-AF65-F5344CB8AC3E}">
        <p14:creationId xmlns:p14="http://schemas.microsoft.com/office/powerpoint/2010/main" val="198304419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9D7A89F-4B96-41AD-8F04-B85395AD083B}" type="slidenum">
              <a:rPr lang="en-US" smtClean="0"/>
              <a:t>45</a:t>
            </a:fld>
            <a:endParaRPr lang="en-US"/>
          </a:p>
        </p:txBody>
      </p:sp>
    </p:spTree>
    <p:extLst>
      <p:ext uri="{BB962C8B-B14F-4D97-AF65-F5344CB8AC3E}">
        <p14:creationId xmlns:p14="http://schemas.microsoft.com/office/powerpoint/2010/main" val="364163563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9D7A89F-4B96-41AD-8F04-B85395AD083B}" type="slidenum">
              <a:rPr lang="en-US" smtClean="0"/>
              <a:t>46</a:t>
            </a:fld>
            <a:endParaRPr lang="en-US"/>
          </a:p>
        </p:txBody>
      </p:sp>
    </p:spTree>
    <p:extLst>
      <p:ext uri="{BB962C8B-B14F-4D97-AF65-F5344CB8AC3E}">
        <p14:creationId xmlns:p14="http://schemas.microsoft.com/office/powerpoint/2010/main" val="105516698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Scalability suffers when the systems has shared memory locations that are updated </a:t>
            </a:r>
            <a:endParaRPr lang="en-US" dirty="0"/>
          </a:p>
        </p:txBody>
      </p:sp>
      <p:sp>
        <p:nvSpPr>
          <p:cNvPr id="4" name="Slide Number Placeholder 3"/>
          <p:cNvSpPr>
            <a:spLocks noGrp="1"/>
          </p:cNvSpPr>
          <p:nvPr>
            <p:ph type="sldNum" sz="quarter" idx="10"/>
          </p:nvPr>
        </p:nvSpPr>
        <p:spPr/>
        <p:txBody>
          <a:bodyPr/>
          <a:lstStyle/>
          <a:p>
            <a:fld id="{79D7A89F-4B96-41AD-8F04-B85395AD083B}" type="slidenum">
              <a:rPr lang="en-US" smtClean="0"/>
              <a:t>48</a:t>
            </a:fld>
            <a:endParaRPr lang="en-US"/>
          </a:p>
        </p:txBody>
      </p:sp>
    </p:spTree>
    <p:extLst>
      <p:ext uri="{BB962C8B-B14F-4D97-AF65-F5344CB8AC3E}">
        <p14:creationId xmlns:p14="http://schemas.microsoft.com/office/powerpoint/2010/main" val="87739904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9D7A89F-4B96-41AD-8F04-B85395AD083B}" type="slidenum">
              <a:rPr lang="en-US" smtClean="0"/>
              <a:t>50</a:t>
            </a:fld>
            <a:endParaRPr lang="en-US"/>
          </a:p>
        </p:txBody>
      </p:sp>
    </p:spTree>
    <p:extLst>
      <p:ext uri="{BB962C8B-B14F-4D97-AF65-F5344CB8AC3E}">
        <p14:creationId xmlns:p14="http://schemas.microsoft.com/office/powerpoint/2010/main" val="256831816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9D7A89F-4B96-41AD-8F04-B85395AD083B}" type="slidenum">
              <a:rPr lang="en-US" smtClean="0"/>
              <a:t>52</a:t>
            </a:fld>
            <a:endParaRPr lang="en-US"/>
          </a:p>
        </p:txBody>
      </p:sp>
    </p:spTree>
    <p:extLst>
      <p:ext uri="{BB962C8B-B14F-4D97-AF65-F5344CB8AC3E}">
        <p14:creationId xmlns:p14="http://schemas.microsoft.com/office/powerpoint/2010/main" val="168312188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log contains the logical effects of committed transactions sufficient to redo the transaction.  The changes are recorded as insertions and deletions of row versions labeled with the table they belong to</a:t>
            </a:r>
            <a:endParaRPr lang="en-US" dirty="0"/>
          </a:p>
        </p:txBody>
      </p:sp>
      <p:sp>
        <p:nvSpPr>
          <p:cNvPr id="4" name="Slide Number Placeholder 3"/>
          <p:cNvSpPr>
            <a:spLocks noGrp="1"/>
          </p:cNvSpPr>
          <p:nvPr>
            <p:ph type="sldNum" sz="quarter" idx="10"/>
          </p:nvPr>
        </p:nvSpPr>
        <p:spPr/>
        <p:txBody>
          <a:bodyPr/>
          <a:lstStyle/>
          <a:p>
            <a:fld id="{79D7A89F-4B96-41AD-8F04-B85395AD083B}" type="slidenum">
              <a:rPr lang="en-US" smtClean="0"/>
              <a:t>54</a:t>
            </a:fld>
            <a:endParaRPr lang="en-US"/>
          </a:p>
        </p:txBody>
      </p:sp>
    </p:spTree>
    <p:extLst>
      <p:ext uri="{BB962C8B-B14F-4D97-AF65-F5344CB8AC3E}">
        <p14:creationId xmlns:p14="http://schemas.microsoft.com/office/powerpoint/2010/main" val="425601433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9D7A89F-4B96-41AD-8F04-B85395AD083B}" type="slidenum">
              <a:rPr lang="en-US" smtClean="0"/>
              <a:t>55</a:t>
            </a:fld>
            <a:endParaRPr lang="en-US"/>
          </a:p>
        </p:txBody>
      </p:sp>
    </p:spTree>
    <p:extLst>
      <p:ext uri="{BB962C8B-B14F-4D97-AF65-F5344CB8AC3E}">
        <p14:creationId xmlns:p14="http://schemas.microsoft.com/office/powerpoint/2010/main" val="46224199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9D7A89F-4B96-41AD-8F04-B85395AD083B}" type="slidenum">
              <a:rPr lang="en-US" smtClean="0"/>
              <a:t>56</a:t>
            </a:fld>
            <a:endParaRPr lang="en-US"/>
          </a:p>
        </p:txBody>
      </p:sp>
    </p:spTree>
    <p:extLst>
      <p:ext uri="{BB962C8B-B14F-4D97-AF65-F5344CB8AC3E}">
        <p14:creationId xmlns:p14="http://schemas.microsoft.com/office/powerpoint/2010/main" val="12316908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9575" y="698500"/>
            <a:ext cx="6203950" cy="3490913"/>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09536832-554E-4168-B051-664A2F68C9E5}" type="slidenum">
              <a:rPr lang="en-US" smtClean="0">
                <a:solidFill>
                  <a:prstClr val="black"/>
                </a:solidFill>
              </a:rPr>
              <a:pPr/>
              <a:t>10</a:t>
            </a:fld>
            <a:endParaRPr lang="en-US">
              <a:solidFill>
                <a:prstClr val="black"/>
              </a:solidFill>
            </a:endParaRPr>
          </a:p>
        </p:txBody>
      </p:sp>
    </p:spTree>
    <p:extLst>
      <p:ext uri="{BB962C8B-B14F-4D97-AF65-F5344CB8AC3E}">
        <p14:creationId xmlns:p14="http://schemas.microsoft.com/office/powerpoint/2010/main" val="321478761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9D7A89F-4B96-41AD-8F04-B85395AD083B}" type="slidenum">
              <a:rPr lang="en-US" smtClean="0"/>
              <a:t>58</a:t>
            </a:fld>
            <a:endParaRPr lang="en-US"/>
          </a:p>
        </p:txBody>
      </p:sp>
    </p:spTree>
    <p:extLst>
      <p:ext uri="{BB962C8B-B14F-4D97-AF65-F5344CB8AC3E}">
        <p14:creationId xmlns:p14="http://schemas.microsoft.com/office/powerpoint/2010/main" val="31674088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9D7A89F-4B96-41AD-8F04-B85395AD083B}" type="slidenum">
              <a:rPr lang="en-US" smtClean="0"/>
              <a:t>59</a:t>
            </a:fld>
            <a:endParaRPr lang="en-US"/>
          </a:p>
        </p:txBody>
      </p:sp>
    </p:spTree>
    <p:extLst>
      <p:ext uri="{BB962C8B-B14F-4D97-AF65-F5344CB8AC3E}">
        <p14:creationId xmlns:p14="http://schemas.microsoft.com/office/powerpoint/2010/main" val="214655466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9D7A89F-4B96-41AD-8F04-B85395AD083B}" type="slidenum">
              <a:rPr lang="en-US" smtClean="0"/>
              <a:t>60</a:t>
            </a:fld>
            <a:endParaRPr lang="en-US"/>
          </a:p>
        </p:txBody>
      </p:sp>
    </p:spTree>
    <p:extLst>
      <p:ext uri="{BB962C8B-B14F-4D97-AF65-F5344CB8AC3E}">
        <p14:creationId xmlns:p14="http://schemas.microsoft.com/office/powerpoint/2010/main" val="286650775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9D7A89F-4B96-41AD-8F04-B85395AD083B}" type="slidenum">
              <a:rPr lang="en-US" smtClean="0"/>
              <a:t>62</a:t>
            </a:fld>
            <a:endParaRPr lang="en-US"/>
          </a:p>
        </p:txBody>
      </p:sp>
    </p:spTree>
    <p:extLst>
      <p:ext uri="{BB962C8B-B14F-4D97-AF65-F5344CB8AC3E}">
        <p14:creationId xmlns:p14="http://schemas.microsoft.com/office/powerpoint/2010/main" val="87378409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Slide Number Placeholder 5"/>
          <p:cNvSpPr>
            <a:spLocks noGrp="1"/>
          </p:cNvSpPr>
          <p:nvPr>
            <p:ph type="sldNum" sz="quarter" idx="12"/>
          </p:nvPr>
        </p:nvSpPr>
        <p:spPr/>
        <p:txBody>
          <a:bodyPr/>
          <a:lstStyle/>
          <a:p>
            <a:fld id="{B4008EB6-D09E-4580-8CD6-DDB14511944F}" type="slidenum">
              <a:rPr lang="en-US" smtClean="0"/>
              <a:pPr/>
              <a:t>75</a:t>
            </a:fld>
            <a:endParaRPr lang="en-US" dirty="0"/>
          </a:p>
        </p:txBody>
      </p:sp>
      <p:sp>
        <p:nvSpPr>
          <p:cNvPr id="10" name="Date Placeholder 9"/>
          <p:cNvSpPr>
            <a:spLocks noGrp="1"/>
          </p:cNvSpPr>
          <p:nvPr>
            <p:ph type="dt" idx="13"/>
          </p:nvPr>
        </p:nvSpPr>
        <p:spPr/>
        <p:txBody>
          <a:bodyPr/>
          <a:lstStyle/>
          <a:p>
            <a:fld id="{20C21322-687B-4FB5-9B87-4A26FB21CF38}" type="datetime8">
              <a:rPr lang="en-US" smtClean="0"/>
              <a:t>3/25/2014 9:01 AM</a:t>
            </a:fld>
            <a:endParaRPr lang="en-US" dirty="0"/>
          </a:p>
        </p:txBody>
      </p:sp>
      <p:sp>
        <p:nvSpPr>
          <p:cNvPr id="11" name="Footer Placeholder 10"/>
          <p:cNvSpPr>
            <a:spLocks noGrp="1"/>
          </p:cNvSpPr>
          <p:nvPr>
            <p:ph type="ftr" sz="quarter" idx="14"/>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2" name="Header Placeholder 11"/>
          <p:cNvSpPr>
            <a:spLocks noGrp="1"/>
          </p:cNvSpPr>
          <p:nvPr>
            <p:ph type="hdr" sz="quarter" idx="15"/>
          </p:nvPr>
        </p:nvSpPr>
        <p:spPr/>
        <p:txBody>
          <a:bodyPr/>
          <a:lstStyle/>
          <a:p>
            <a:endParaRPr lang="en-US" dirty="0"/>
          </a:p>
        </p:txBody>
      </p:sp>
    </p:spTree>
    <p:extLst>
      <p:ext uri="{BB962C8B-B14F-4D97-AF65-F5344CB8AC3E}">
        <p14:creationId xmlns:p14="http://schemas.microsoft.com/office/powerpoint/2010/main" val="59400779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smtClean="0"/>
          </a:p>
        </p:txBody>
      </p:sp>
      <p:sp>
        <p:nvSpPr>
          <p:cNvPr id="4" name="Slide Number Placeholder 3"/>
          <p:cNvSpPr>
            <a:spLocks noGrp="1"/>
          </p:cNvSpPr>
          <p:nvPr>
            <p:ph type="sldNum" sz="quarter" idx="10"/>
          </p:nvPr>
        </p:nvSpPr>
        <p:spPr/>
        <p:txBody>
          <a:bodyPr/>
          <a:lstStyle/>
          <a:p>
            <a:fld id="{41E8F868-135F-4084-8BEF-D4E1A0373E25}" type="slidenum">
              <a:rPr lang="en-US" smtClean="0"/>
              <a:pPr/>
              <a:t>76</a:t>
            </a:fld>
            <a:endParaRPr lang="en-US"/>
          </a:p>
        </p:txBody>
      </p:sp>
    </p:spTree>
    <p:extLst>
      <p:ext uri="{BB962C8B-B14F-4D97-AF65-F5344CB8AC3E}">
        <p14:creationId xmlns:p14="http://schemas.microsoft.com/office/powerpoint/2010/main" val="130360225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Slide Number Placeholder 5"/>
          <p:cNvSpPr>
            <a:spLocks noGrp="1"/>
          </p:cNvSpPr>
          <p:nvPr>
            <p:ph type="sldNum" sz="quarter" idx="12"/>
          </p:nvPr>
        </p:nvSpPr>
        <p:spPr/>
        <p:txBody>
          <a:bodyPr/>
          <a:lstStyle/>
          <a:p>
            <a:fld id="{B4008EB6-D09E-4580-8CD6-DDB14511944F}" type="slidenum">
              <a:rPr lang="en-US" smtClean="0"/>
              <a:pPr/>
              <a:t>79</a:t>
            </a:fld>
            <a:endParaRPr lang="en-US" dirty="0"/>
          </a:p>
        </p:txBody>
      </p:sp>
      <p:sp>
        <p:nvSpPr>
          <p:cNvPr id="10" name="Date Placeholder 9"/>
          <p:cNvSpPr>
            <a:spLocks noGrp="1"/>
          </p:cNvSpPr>
          <p:nvPr>
            <p:ph type="dt" idx="13"/>
          </p:nvPr>
        </p:nvSpPr>
        <p:spPr/>
        <p:txBody>
          <a:bodyPr/>
          <a:lstStyle/>
          <a:p>
            <a:fld id="{20C21322-687B-4FB5-9B87-4A26FB21CF38}" type="datetime8">
              <a:rPr lang="en-US" smtClean="0"/>
              <a:t>3/25/2014 9:01 AM</a:t>
            </a:fld>
            <a:endParaRPr lang="en-US" dirty="0"/>
          </a:p>
        </p:txBody>
      </p:sp>
      <p:sp>
        <p:nvSpPr>
          <p:cNvPr id="11" name="Footer Placeholder 10"/>
          <p:cNvSpPr>
            <a:spLocks noGrp="1"/>
          </p:cNvSpPr>
          <p:nvPr>
            <p:ph type="ftr" sz="quarter" idx="14"/>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2" name="Header Placeholder 11"/>
          <p:cNvSpPr>
            <a:spLocks noGrp="1"/>
          </p:cNvSpPr>
          <p:nvPr>
            <p:ph type="hdr" sz="quarter" idx="15"/>
          </p:nvPr>
        </p:nvSpPr>
        <p:spPr/>
        <p:txBody>
          <a:bodyPr/>
          <a:lstStyle/>
          <a:p>
            <a:endParaRPr lang="en-US" dirty="0"/>
          </a:p>
        </p:txBody>
      </p:sp>
    </p:spTree>
    <p:extLst>
      <p:ext uri="{BB962C8B-B14F-4D97-AF65-F5344CB8AC3E}">
        <p14:creationId xmlns:p14="http://schemas.microsoft.com/office/powerpoint/2010/main" val="301719470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228600" indent="-228600">
              <a:buAutoNum type="arabicPeriod"/>
            </a:pPr>
            <a:endParaRPr lang="en-US" baseline="0" dirty="0" smtClean="0"/>
          </a:p>
        </p:txBody>
      </p:sp>
      <p:sp>
        <p:nvSpPr>
          <p:cNvPr id="4" name="Header Placeholder 3"/>
          <p:cNvSpPr>
            <a:spLocks noGrp="1"/>
          </p:cNvSpPr>
          <p:nvPr>
            <p:ph type="hdr" sz="quarter" idx="10"/>
          </p:nvPr>
        </p:nvSpPr>
        <p:spPr/>
        <p:txBody>
          <a:bodyPr/>
          <a:lstStyle/>
          <a:p>
            <a:r>
              <a:rPr lang="en-US" smtClean="0"/>
              <a:t>TechReady 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6FFFF38-7BC9-4C40-9892-D1F38FF30731}" type="datetime1">
              <a:rPr lang="en-US" smtClean="0"/>
              <a:t>3/25/2014</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80</a:t>
            </a:fld>
            <a:endParaRPr lang="en-US" dirty="0"/>
          </a:p>
        </p:txBody>
      </p:sp>
    </p:spTree>
    <p:extLst>
      <p:ext uri="{BB962C8B-B14F-4D97-AF65-F5344CB8AC3E}">
        <p14:creationId xmlns:p14="http://schemas.microsoft.com/office/powerpoint/2010/main" val="236671991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smtClean="0"/>
          </a:p>
        </p:txBody>
      </p:sp>
      <p:sp>
        <p:nvSpPr>
          <p:cNvPr id="4" name="Slide Number Placeholder 3"/>
          <p:cNvSpPr>
            <a:spLocks noGrp="1"/>
          </p:cNvSpPr>
          <p:nvPr>
            <p:ph type="sldNum" sz="quarter" idx="10"/>
          </p:nvPr>
        </p:nvSpPr>
        <p:spPr/>
        <p:txBody>
          <a:bodyPr/>
          <a:lstStyle/>
          <a:p>
            <a:fld id="{41E8F868-135F-4084-8BEF-D4E1A0373E25}" type="slidenum">
              <a:rPr lang="en-US" smtClean="0"/>
              <a:pPr/>
              <a:t>81</a:t>
            </a:fld>
            <a:endParaRPr lang="en-US"/>
          </a:p>
        </p:txBody>
      </p:sp>
    </p:spTree>
    <p:extLst>
      <p:ext uri="{BB962C8B-B14F-4D97-AF65-F5344CB8AC3E}">
        <p14:creationId xmlns:p14="http://schemas.microsoft.com/office/powerpoint/2010/main" val="95209734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smtClean="0"/>
          </a:p>
        </p:txBody>
      </p:sp>
      <p:sp>
        <p:nvSpPr>
          <p:cNvPr id="4" name="Slide Number Placeholder 3"/>
          <p:cNvSpPr>
            <a:spLocks noGrp="1"/>
          </p:cNvSpPr>
          <p:nvPr>
            <p:ph type="sldNum" sz="quarter" idx="10"/>
          </p:nvPr>
        </p:nvSpPr>
        <p:spPr/>
        <p:txBody>
          <a:bodyPr/>
          <a:lstStyle/>
          <a:p>
            <a:fld id="{41E8F868-135F-4084-8BEF-D4E1A0373E25}" type="slidenum">
              <a:rPr lang="en-US" smtClean="0"/>
              <a:pPr/>
              <a:t>82</a:t>
            </a:fld>
            <a:endParaRPr lang="en-US"/>
          </a:p>
        </p:txBody>
      </p:sp>
    </p:spTree>
    <p:extLst>
      <p:ext uri="{BB962C8B-B14F-4D97-AF65-F5344CB8AC3E}">
        <p14:creationId xmlns:p14="http://schemas.microsoft.com/office/powerpoint/2010/main" val="26655655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Many of the largest financial, online retail and airline reservation systems fall between 500GB to 5TB with working sets that are significantly smaller. </a:t>
            </a:r>
            <a:br>
              <a:rPr lang="en-US" sz="1200" kern="1200" dirty="0" smtClean="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79D7A89F-4B96-41AD-8F04-B85395AD083B}" type="slidenum">
              <a:rPr lang="en-US" smtClean="0"/>
              <a:t>11</a:t>
            </a:fld>
            <a:endParaRPr lang="en-US"/>
          </a:p>
        </p:txBody>
      </p:sp>
    </p:spTree>
    <p:extLst>
      <p:ext uri="{BB962C8B-B14F-4D97-AF65-F5344CB8AC3E}">
        <p14:creationId xmlns:p14="http://schemas.microsoft.com/office/powerpoint/2010/main" val="124968478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Slide Number Placeholder 5"/>
          <p:cNvSpPr>
            <a:spLocks noGrp="1"/>
          </p:cNvSpPr>
          <p:nvPr>
            <p:ph type="sldNum" sz="quarter" idx="12"/>
          </p:nvPr>
        </p:nvSpPr>
        <p:spPr/>
        <p:txBody>
          <a:bodyPr/>
          <a:lstStyle/>
          <a:p>
            <a:fld id="{B4008EB6-D09E-4580-8CD6-DDB14511944F}" type="slidenum">
              <a:rPr lang="en-US" smtClean="0"/>
              <a:pPr/>
              <a:t>84</a:t>
            </a:fld>
            <a:endParaRPr lang="en-US" dirty="0"/>
          </a:p>
        </p:txBody>
      </p:sp>
      <p:sp>
        <p:nvSpPr>
          <p:cNvPr id="10" name="Date Placeholder 9"/>
          <p:cNvSpPr>
            <a:spLocks noGrp="1"/>
          </p:cNvSpPr>
          <p:nvPr>
            <p:ph type="dt" idx="13"/>
          </p:nvPr>
        </p:nvSpPr>
        <p:spPr/>
        <p:txBody>
          <a:bodyPr/>
          <a:lstStyle/>
          <a:p>
            <a:fld id="{EEDF3C4D-D87C-4908-890C-F1AD6E39936D}" type="datetime8">
              <a:rPr lang="en-US" smtClean="0"/>
              <a:t>3/25/2014 9:01 AM</a:t>
            </a:fld>
            <a:endParaRPr lang="en-US" dirty="0"/>
          </a:p>
        </p:txBody>
      </p:sp>
      <p:sp>
        <p:nvSpPr>
          <p:cNvPr id="11" name="Footer Placeholder 10"/>
          <p:cNvSpPr>
            <a:spLocks noGrp="1"/>
          </p:cNvSpPr>
          <p:nvPr>
            <p:ph type="ftr" sz="quarter" idx="14"/>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2" name="Header Placeholder 11"/>
          <p:cNvSpPr>
            <a:spLocks noGrp="1"/>
          </p:cNvSpPr>
          <p:nvPr>
            <p:ph type="hdr" sz="quarter" idx="15"/>
          </p:nvPr>
        </p:nvSpPr>
        <p:spPr/>
        <p:txBody>
          <a:bodyPr/>
          <a:lstStyle/>
          <a:p>
            <a:endParaRPr lang="en-US" dirty="0"/>
          </a:p>
        </p:txBody>
      </p:sp>
    </p:spTree>
    <p:extLst>
      <p:ext uri="{BB962C8B-B14F-4D97-AF65-F5344CB8AC3E}">
        <p14:creationId xmlns:p14="http://schemas.microsoft.com/office/powerpoint/2010/main" val="9040925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79D7A89F-4B96-41AD-8F04-B85395AD083B}" type="slidenum">
              <a:rPr lang="en-US" smtClean="0"/>
              <a:t>12</a:t>
            </a:fld>
            <a:endParaRPr lang="en-US"/>
          </a:p>
        </p:txBody>
      </p:sp>
    </p:spTree>
    <p:extLst>
      <p:ext uri="{BB962C8B-B14F-4D97-AF65-F5344CB8AC3E}">
        <p14:creationId xmlns:p14="http://schemas.microsoft.com/office/powerpoint/2010/main" val="32327488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9D7A89F-4B96-41AD-8F04-B85395AD083B}" type="slidenum">
              <a:rPr lang="en-US" smtClean="0"/>
              <a:t>15</a:t>
            </a:fld>
            <a:endParaRPr lang="en-US"/>
          </a:p>
        </p:txBody>
      </p:sp>
    </p:spTree>
    <p:extLst>
      <p:ext uri="{BB962C8B-B14F-4D97-AF65-F5344CB8AC3E}">
        <p14:creationId xmlns:p14="http://schemas.microsoft.com/office/powerpoint/2010/main" val="10250549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9D7A89F-4B96-41AD-8F04-B85395AD083B}" type="slidenum">
              <a:rPr lang="en-US" smtClean="0"/>
              <a:t>16</a:t>
            </a:fld>
            <a:endParaRPr lang="en-US"/>
          </a:p>
        </p:txBody>
      </p:sp>
    </p:spTree>
    <p:extLst>
      <p:ext uri="{BB962C8B-B14F-4D97-AF65-F5344CB8AC3E}">
        <p14:creationId xmlns:p14="http://schemas.microsoft.com/office/powerpoint/2010/main" val="11333941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9D7A89F-4B96-41AD-8F04-B85395AD083B}" type="slidenum">
              <a:rPr lang="en-US" smtClean="0"/>
              <a:t>17</a:t>
            </a:fld>
            <a:endParaRPr lang="en-US"/>
          </a:p>
        </p:txBody>
      </p:sp>
    </p:spTree>
    <p:extLst>
      <p:ext uri="{BB962C8B-B14F-4D97-AF65-F5344CB8AC3E}">
        <p14:creationId xmlns:p14="http://schemas.microsoft.com/office/powerpoint/2010/main" val="42230863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atin typeface="Century Gothic" panose="020B0502020202020204" pitchFamily="34" charset="0"/>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atin typeface="Segoe UI" panose="020B0502040204020203" pitchFamily="34" charset="0"/>
                <a:cs typeface="Segoe UI"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D313FDB1-5F81-42F6-855B-8B09D99E066C}" type="datetimeFigureOut">
              <a:rPr lang="en-US" smtClean="0"/>
              <a:t>3/25/2014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9BC554D-3E36-469D-AC9E-054E1EC33777}" type="slidenum">
              <a:rPr lang="en-US" smtClean="0"/>
              <a:t>‹#›</a:t>
            </a:fld>
            <a:endParaRPr lang="en-US"/>
          </a:p>
        </p:txBody>
      </p:sp>
    </p:spTree>
    <p:extLst>
      <p:ext uri="{BB962C8B-B14F-4D97-AF65-F5344CB8AC3E}">
        <p14:creationId xmlns:p14="http://schemas.microsoft.com/office/powerpoint/2010/main" val="1517539658"/>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313FDB1-5F81-42F6-855B-8B09D99E066C}" type="datetimeFigureOut">
              <a:rPr lang="en-US" smtClean="0"/>
              <a:t>3/25/2014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9BC554D-3E36-469D-AC9E-054E1EC33777}" type="slidenum">
              <a:rPr lang="en-US" smtClean="0"/>
              <a:t>‹#›</a:t>
            </a:fld>
            <a:endParaRPr lang="en-US"/>
          </a:p>
        </p:txBody>
      </p:sp>
    </p:spTree>
    <p:extLst>
      <p:ext uri="{BB962C8B-B14F-4D97-AF65-F5344CB8AC3E}">
        <p14:creationId xmlns:p14="http://schemas.microsoft.com/office/powerpoint/2010/main" val="1200723390"/>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313FDB1-5F81-42F6-855B-8B09D99E066C}" type="datetimeFigureOut">
              <a:rPr lang="en-US" smtClean="0"/>
              <a:t>3/25/2014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9BC554D-3E36-469D-AC9E-054E1EC33777}" type="slidenum">
              <a:rPr lang="en-US" smtClean="0"/>
              <a:t>‹#›</a:t>
            </a:fld>
            <a:endParaRPr lang="en-US"/>
          </a:p>
        </p:txBody>
      </p:sp>
    </p:spTree>
    <p:extLst>
      <p:ext uri="{BB962C8B-B14F-4D97-AF65-F5344CB8AC3E}">
        <p14:creationId xmlns:p14="http://schemas.microsoft.com/office/powerpoint/2010/main" val="3118116322"/>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34292" rIns="34292" bIns="34292" numCol="1" spcCol="0" rtlCol="0" fromWordArt="0" anchor="ctr" anchorCtr="0" forceAA="0" compatLnSpc="1">
            <a:prstTxWarp prst="textNoShape">
              <a:avLst/>
            </a:prstTxWarp>
            <a:noAutofit/>
          </a:bodyPr>
          <a:lstStyle/>
          <a:p>
            <a:pPr algn="ctr" defTabSz="685647" fontAlgn="base">
              <a:spcBef>
                <a:spcPct val="0"/>
              </a:spcBef>
              <a:spcAft>
                <a:spcPct val="0"/>
              </a:spcAft>
            </a:pPr>
            <a:endParaRPr lang="en-US" sz="1324"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1" y="1192416"/>
            <a:ext cx="11653521" cy="2089751"/>
          </a:xfrm>
          <a:prstGeom prst="rect">
            <a:avLst/>
          </a:prstGeom>
        </p:spPr>
        <p:txBody>
          <a:bodyPr/>
          <a:lstStyle>
            <a:lvl1pPr marL="0" indent="0">
              <a:buNone/>
              <a:defRPr sz="2426">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25482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42986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59894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77279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936282989"/>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Century Gothic" panose="020B0502020202020204" pitchFamily="34" charset="0"/>
              </a:defRPr>
            </a:lvl1pPr>
          </a:lstStyle>
          <a:p>
            <a:r>
              <a:rPr lang="en-US" smtClean="0"/>
              <a:t>Click to edit Master title style</a:t>
            </a:r>
            <a:endParaRPr lang="en-US"/>
          </a:p>
        </p:txBody>
      </p:sp>
      <p:sp>
        <p:nvSpPr>
          <p:cNvPr id="3" name="Content Placeholder 2"/>
          <p:cNvSpPr>
            <a:spLocks noGrp="1"/>
          </p:cNvSpPr>
          <p:nvPr>
            <p:ph idx="1"/>
          </p:nvPr>
        </p:nvSpPr>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313FDB1-5F81-42F6-855B-8B09D99E066C}" type="datetimeFigureOut">
              <a:rPr lang="en-US" smtClean="0"/>
              <a:t>3/25/2014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9BC554D-3E36-469D-AC9E-054E1EC33777}" type="slidenum">
              <a:rPr lang="en-US" smtClean="0"/>
              <a:t>‹#›</a:t>
            </a:fld>
            <a:endParaRPr lang="en-US"/>
          </a:p>
        </p:txBody>
      </p:sp>
      <p:sp>
        <p:nvSpPr>
          <p:cNvPr id="7" name="Rectangle 6"/>
          <p:cNvSpPr/>
          <p:nvPr userDrawn="1"/>
        </p:nvSpPr>
        <p:spPr>
          <a:xfrm>
            <a:off x="-21772" y="542925"/>
            <a:ext cx="10276114" cy="971549"/>
          </a:xfrm>
          <a:prstGeom prst="rect">
            <a:avLst/>
          </a:prstGeom>
          <a:gradFill flip="none" rotWithShape="1">
            <a:gsLst>
              <a:gs pos="100000">
                <a:srgbClr val="FBFBFB"/>
              </a:gs>
              <a:gs pos="24000">
                <a:schemeClr val="bg1">
                  <a:lumMod val="95000"/>
                  <a:shade val="100000"/>
                  <a:satMod val="115000"/>
                </a:schemeClr>
              </a:gs>
            </a:gsLst>
            <a:path path="circle">
              <a:fillToRect t="100000" r="100000"/>
            </a:path>
            <a:tileRect l="-100000" b="-100000"/>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23798064"/>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atin typeface="Century Gothic" panose="020B0502020202020204" pitchFamily="34" charset="0"/>
              </a:defRPr>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latin typeface="Segoe UI" panose="020B0502040204020203" pitchFamily="34" charset="0"/>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313FDB1-5F81-42F6-855B-8B09D99E066C}" type="datetimeFigureOut">
              <a:rPr lang="en-US" smtClean="0"/>
              <a:t>3/25/2014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9BC554D-3E36-469D-AC9E-054E1EC33777}" type="slidenum">
              <a:rPr lang="en-US" smtClean="0"/>
              <a:t>‹#›</a:t>
            </a:fld>
            <a:endParaRPr lang="en-US"/>
          </a:p>
        </p:txBody>
      </p:sp>
    </p:spTree>
    <p:extLst>
      <p:ext uri="{BB962C8B-B14F-4D97-AF65-F5344CB8AC3E}">
        <p14:creationId xmlns:p14="http://schemas.microsoft.com/office/powerpoint/2010/main" val="1390485783"/>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Century Gothic" panose="020B0502020202020204" pitchFamily="34" charset="0"/>
              </a:defRPr>
            </a:lvl1p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D313FDB1-5F81-42F6-855B-8B09D99E066C}" type="datetimeFigureOut">
              <a:rPr lang="en-US" smtClean="0"/>
              <a:t>3/25/2014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9BC554D-3E36-469D-AC9E-054E1EC33777}" type="slidenum">
              <a:rPr lang="en-US" smtClean="0"/>
              <a:t>‹#›</a:t>
            </a:fld>
            <a:endParaRPr lang="en-US"/>
          </a:p>
        </p:txBody>
      </p:sp>
      <p:sp>
        <p:nvSpPr>
          <p:cNvPr id="8" name="Rectangle 7"/>
          <p:cNvSpPr/>
          <p:nvPr userDrawn="1"/>
        </p:nvSpPr>
        <p:spPr>
          <a:xfrm>
            <a:off x="-21772" y="542925"/>
            <a:ext cx="10276114" cy="971549"/>
          </a:xfrm>
          <a:prstGeom prst="rect">
            <a:avLst/>
          </a:prstGeom>
          <a:gradFill flip="none" rotWithShape="1">
            <a:gsLst>
              <a:gs pos="100000">
                <a:srgbClr val="FBFBFB"/>
              </a:gs>
              <a:gs pos="24000">
                <a:schemeClr val="bg1">
                  <a:lumMod val="95000"/>
                  <a:shade val="100000"/>
                  <a:satMod val="115000"/>
                </a:schemeClr>
              </a:gs>
            </a:gsLst>
            <a:path path="circle">
              <a:fillToRect t="100000" r="100000"/>
            </a:path>
            <a:tileRect l="-100000" b="-100000"/>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93496038"/>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lvl1pPr>
              <a:defRPr>
                <a:latin typeface="Century Gothic" panose="020B0502020202020204" pitchFamily="34" charset="0"/>
              </a:defRPr>
            </a:lvl1p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atin typeface="Segoe UI" panose="020B0502040204020203" pitchFamily="34" charset="0"/>
                <a:cs typeface="Segoe UI" panose="020B05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atin typeface="Segoe UI" panose="020B0502040204020203" pitchFamily="34" charset="0"/>
                <a:cs typeface="Segoe UI" panose="020B05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D313FDB1-5F81-42F6-855B-8B09D99E066C}" type="datetimeFigureOut">
              <a:rPr lang="en-US" smtClean="0"/>
              <a:t>3/25/2014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9BC554D-3E36-469D-AC9E-054E1EC33777}" type="slidenum">
              <a:rPr lang="en-US" smtClean="0"/>
              <a:t>‹#›</a:t>
            </a:fld>
            <a:endParaRPr lang="en-US"/>
          </a:p>
        </p:txBody>
      </p:sp>
      <p:sp>
        <p:nvSpPr>
          <p:cNvPr id="10" name="Rectangle 9"/>
          <p:cNvSpPr/>
          <p:nvPr userDrawn="1"/>
        </p:nvSpPr>
        <p:spPr>
          <a:xfrm>
            <a:off x="-21772" y="542925"/>
            <a:ext cx="10276114" cy="971549"/>
          </a:xfrm>
          <a:prstGeom prst="rect">
            <a:avLst/>
          </a:prstGeom>
          <a:gradFill flip="none" rotWithShape="1">
            <a:gsLst>
              <a:gs pos="100000">
                <a:srgbClr val="FBFBFB"/>
              </a:gs>
              <a:gs pos="24000">
                <a:schemeClr val="bg1">
                  <a:lumMod val="95000"/>
                  <a:shade val="100000"/>
                  <a:satMod val="115000"/>
                </a:schemeClr>
              </a:gs>
            </a:gsLst>
            <a:path path="circle">
              <a:fillToRect t="100000" r="100000"/>
            </a:path>
            <a:tileRect l="-100000" b="-100000"/>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79230684"/>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D313FDB1-5F81-42F6-855B-8B09D99E066C}" type="datetimeFigureOut">
              <a:rPr lang="en-US" smtClean="0"/>
              <a:t>3/25/2014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9BC554D-3E36-469D-AC9E-054E1EC33777}" type="slidenum">
              <a:rPr lang="en-US" smtClean="0"/>
              <a:t>‹#›</a:t>
            </a:fld>
            <a:endParaRPr lang="en-US"/>
          </a:p>
        </p:txBody>
      </p:sp>
    </p:spTree>
    <p:extLst>
      <p:ext uri="{BB962C8B-B14F-4D97-AF65-F5344CB8AC3E}">
        <p14:creationId xmlns:p14="http://schemas.microsoft.com/office/powerpoint/2010/main" val="504410603"/>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313FDB1-5F81-42F6-855B-8B09D99E066C}" type="datetimeFigureOut">
              <a:rPr lang="en-US" smtClean="0"/>
              <a:t>3/25/2014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9BC554D-3E36-469D-AC9E-054E1EC33777}" type="slidenum">
              <a:rPr lang="en-US" smtClean="0"/>
              <a:t>‹#›</a:t>
            </a:fld>
            <a:endParaRPr lang="en-US"/>
          </a:p>
        </p:txBody>
      </p:sp>
    </p:spTree>
    <p:extLst>
      <p:ext uri="{BB962C8B-B14F-4D97-AF65-F5344CB8AC3E}">
        <p14:creationId xmlns:p14="http://schemas.microsoft.com/office/powerpoint/2010/main" val="3757090700"/>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313FDB1-5F81-42F6-855B-8B09D99E066C}" type="datetimeFigureOut">
              <a:rPr lang="en-US" smtClean="0"/>
              <a:t>3/25/2014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9BC554D-3E36-469D-AC9E-054E1EC33777}" type="slidenum">
              <a:rPr lang="en-US" smtClean="0"/>
              <a:t>‹#›</a:t>
            </a:fld>
            <a:endParaRPr lang="en-US"/>
          </a:p>
        </p:txBody>
      </p:sp>
    </p:spTree>
    <p:extLst>
      <p:ext uri="{BB962C8B-B14F-4D97-AF65-F5344CB8AC3E}">
        <p14:creationId xmlns:p14="http://schemas.microsoft.com/office/powerpoint/2010/main" val="688665727"/>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313FDB1-5F81-42F6-855B-8B09D99E066C}" type="datetimeFigureOut">
              <a:rPr lang="en-US" smtClean="0"/>
              <a:t>3/25/2014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9BC554D-3E36-469D-AC9E-054E1EC33777}" type="slidenum">
              <a:rPr lang="en-US" smtClean="0"/>
              <a:t>‹#›</a:t>
            </a:fld>
            <a:endParaRPr lang="en-US"/>
          </a:p>
        </p:txBody>
      </p:sp>
    </p:spTree>
    <p:extLst>
      <p:ext uri="{BB962C8B-B14F-4D97-AF65-F5344CB8AC3E}">
        <p14:creationId xmlns:p14="http://schemas.microsoft.com/office/powerpoint/2010/main" val="36700772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BFBFB"/>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313FDB1-5F81-42F6-855B-8B09D99E066C}" type="datetimeFigureOut">
              <a:rPr lang="en-US" smtClean="0"/>
              <a:t>3/25/2014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9BC554D-3E36-469D-AC9E-054E1EC33777}" type="slidenum">
              <a:rPr lang="en-US" smtClean="0"/>
              <a:t>‹#›</a:t>
            </a:fld>
            <a:endParaRPr lang="en-US"/>
          </a:p>
        </p:txBody>
      </p:sp>
    </p:spTree>
    <p:extLst>
      <p:ext uri="{BB962C8B-B14F-4D97-AF65-F5344CB8AC3E}">
        <p14:creationId xmlns:p14="http://schemas.microsoft.com/office/powerpoint/2010/main" val="18278027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2.png"/><Relationship Id="rId5" Type="http://schemas.openxmlformats.org/officeDocument/2006/relationships/image" Target="../media/image1.jp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chart" Target="../charts/chart1.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ags" Target="../tags/tag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microsoft.com/office/2007/relationships/media" Target="../media/media2.mp4"/><Relationship Id="rId1" Type="http://schemas.openxmlformats.org/officeDocument/2006/relationships/video" Target="NULL" TargetMode="External"/><Relationship Id="rId5" Type="http://schemas.openxmlformats.org/officeDocument/2006/relationships/image" Target="../media/image3.pn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tags" Target="../tags/tag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6.png"/><Relationship Id="rId4" Type="http://schemas.openxmlformats.org/officeDocument/2006/relationships/image" Target="../media/image5.png"/><Relationship Id="rId9" Type="http://schemas.openxmlformats.org/officeDocument/2006/relationships/image" Target="../media/image10.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tags" Target="../tags/tag5.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tags" Target="../tags/tag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tags" Target="../tags/tag7.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tags" Target="../tags/tag8.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xml"/><Relationship Id="rId1" Type="http://schemas.openxmlformats.org/officeDocument/2006/relationships/tags" Target="../tags/tag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xml"/><Relationship Id="rId1" Type="http://schemas.openxmlformats.org/officeDocument/2006/relationships/tags" Target="../tags/tag10.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xml"/><Relationship Id="rId1" Type="http://schemas.openxmlformats.org/officeDocument/2006/relationships/tags" Target="../tags/tag11.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xml"/><Relationship Id="rId1" Type="http://schemas.openxmlformats.org/officeDocument/2006/relationships/tags" Target="../tags/tag12.xml"/></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xml"/><Relationship Id="rId1" Type="http://schemas.openxmlformats.org/officeDocument/2006/relationships/tags" Target="../tags/tag13.xm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2.xml"/><Relationship Id="rId1" Type="http://schemas.openxmlformats.org/officeDocument/2006/relationships/tags" Target="../tags/tag1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52.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5.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2.xml"/></Relationships>
</file>

<file path=ppt/slides/_rels/slide82.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49.xml"/><Relationship Id="rId1" Type="http://schemas.openxmlformats.org/officeDocument/2006/relationships/slideLayout" Target="../slideLayouts/slideLayout6.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err="1" smtClean="0"/>
              <a:t>Hekaton</a:t>
            </a:r>
            <a:r>
              <a:rPr lang="en-US" dirty="0" smtClean="0"/>
              <a:t> – </a:t>
            </a:r>
            <a:r>
              <a:rPr lang="en-US" dirty="0"/>
              <a:t/>
            </a:r>
            <a:br>
              <a:rPr lang="en-US" dirty="0"/>
            </a:br>
            <a:r>
              <a:rPr lang="en-US" dirty="0"/>
              <a:t>SQL 2014 In-Memory </a:t>
            </a:r>
            <a:r>
              <a:rPr lang="en-US" dirty="0" smtClean="0"/>
              <a:t>OLTP</a:t>
            </a:r>
            <a:endParaRPr lang="en-US" dirty="0"/>
          </a:p>
        </p:txBody>
      </p:sp>
      <p:sp>
        <p:nvSpPr>
          <p:cNvPr id="4" name="Subtitle 3"/>
          <p:cNvSpPr>
            <a:spLocks noGrp="1"/>
          </p:cNvSpPr>
          <p:nvPr>
            <p:ph type="subTitle" idx="1"/>
          </p:nvPr>
        </p:nvSpPr>
        <p:spPr/>
        <p:txBody>
          <a:bodyPr/>
          <a:lstStyle/>
          <a:p>
            <a:r>
              <a:rPr lang="en-US" dirty="0" smtClean="0"/>
              <a:t>A journey BACK TO THE FUTURE</a:t>
            </a:r>
            <a:endParaRPr lang="en-US" dirty="0"/>
          </a:p>
        </p:txBody>
      </p:sp>
      <p:pic>
        <p:nvPicPr>
          <p:cNvPr id="5" name="Picture 4"/>
          <p:cNvPicPr>
            <a:picLocks noChangeAspect="1"/>
          </p:cNvPicPr>
          <p:nvPr/>
        </p:nvPicPr>
        <p:blipFill rotWithShape="1">
          <a:blip r:embed="rId5">
            <a:extLst>
              <a:ext uri="{28A0092B-C50C-407E-A947-70E740481C1C}">
                <a14:useLocalDpi xmlns:a14="http://schemas.microsoft.com/office/drawing/2010/main" val="0"/>
              </a:ext>
            </a:extLst>
          </a:blip>
          <a:srcRect l="17093" t="26784" r="18441" b="30913"/>
          <a:stretch/>
        </p:blipFill>
        <p:spPr>
          <a:xfrm>
            <a:off x="5332287" y="3992457"/>
            <a:ext cx="3935002" cy="1936639"/>
          </a:xfrm>
          <a:prstGeom prst="rect">
            <a:avLst/>
          </a:prstGeom>
        </p:spPr>
      </p:pic>
      <p:pic>
        <p:nvPicPr>
          <p:cNvPr id="6" name="Back To The Future Theme Song Plus Where To Downloa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99316" y="5624296"/>
            <a:ext cx="609600" cy="609600"/>
          </a:xfrm>
          <a:prstGeom prst="rect">
            <a:avLst/>
          </a:prstGeom>
        </p:spPr>
      </p:pic>
    </p:spTree>
    <p:extLst>
      <p:ext uri="{BB962C8B-B14F-4D97-AF65-F5344CB8AC3E}">
        <p14:creationId xmlns:p14="http://schemas.microsoft.com/office/powerpoint/2010/main" val="1255334186"/>
      </p:ext>
    </p:extLst>
  </p:cSld>
  <p:clrMapOvr>
    <a:masterClrMapping/>
  </p:clrMapOvr>
  <mc:AlternateContent xmlns:mc="http://schemas.openxmlformats.org/markup-compatibility/2006" xmlns:p14="http://schemas.microsoft.com/office/powerpoint/2010/main">
    <mc:Choice Requires="p14">
      <p:transition spd="slow" p14:dur="2000" advTm="13449"/>
    </mc:Choice>
    <mc:Fallback xmlns="">
      <p:transition spd="slow" advTm="1344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97616"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repeatCount="indefinite" fill="hold" display="0">
                  <p:stCondLst>
                    <p:cond delay="indefinite"/>
                  </p:stCondLst>
                  <p:endCondLst>
                    <p:cond evt="onStopAudio" delay="0">
                      <p:tgtEl>
                        <p:sldTgt/>
                      </p:tgtEl>
                    </p:cond>
                  </p:endCondLst>
                </p:cTn>
                <p:tgtEl>
                  <p:spTgt spid="6"/>
                </p:tgtEl>
              </p:cMediaNode>
            </p:audio>
          </p:childTnLst>
        </p:cTn>
      </p:par>
    </p:tnLst>
  </p:timing>
  <p:extLst mod="1">
    <p:ext uri="{E180D4A7-C9FB-4DFB-919C-405C955672EB}">
      <p14:showEvtLst xmlns:p14="http://schemas.microsoft.com/office/powerpoint/2010/main">
        <p14:playEvt time="0" objId="6"/>
        <p14:stopEvt time="13449" objId="6"/>
      </p14:showEvtLst>
    </p:ext>
  </p:extLs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PU trends graph"/>
          <p:cNvPicPr>
            <a:picLocks noChangeAspect="1" noChangeArrowheads="1"/>
          </p:cNvPicPr>
          <p:nvPr/>
        </p:nvPicPr>
        <p:blipFill>
          <a:blip r:embed="rId3" cstate="print"/>
          <a:srcRect/>
          <a:stretch>
            <a:fillRect/>
          </a:stretch>
        </p:blipFill>
        <p:spPr bwMode="auto">
          <a:xfrm>
            <a:off x="411356" y="1495425"/>
            <a:ext cx="5457397" cy="4453679"/>
          </a:xfrm>
          <a:prstGeom prst="rect">
            <a:avLst/>
          </a:prstGeom>
          <a:ln>
            <a:noFill/>
          </a:ln>
          <a:effectLst>
            <a:outerShdw blurRad="190500" algn="tl" rotWithShape="0">
              <a:srgbClr val="000000">
                <a:alpha val="70000"/>
              </a:srgbClr>
            </a:outerShdw>
          </a:effectLst>
        </p:spPr>
      </p:pic>
      <p:graphicFrame>
        <p:nvGraphicFramePr>
          <p:cNvPr id="9" name="Chart 3"/>
          <p:cNvGraphicFramePr>
            <a:graphicFrameLocks/>
          </p:cNvGraphicFramePr>
          <p:nvPr>
            <p:extLst>
              <p:ext uri="{D42A27DB-BD31-4B8C-83A1-F6EECF244321}">
                <p14:modId xmlns:p14="http://schemas.microsoft.com/office/powerpoint/2010/main" val="3297868593"/>
              </p:ext>
            </p:extLst>
          </p:nvPr>
        </p:nvGraphicFramePr>
        <p:xfrm>
          <a:off x="6278978" y="3133725"/>
          <a:ext cx="5303421" cy="2801163"/>
        </p:xfrm>
        <a:graphic>
          <a:graphicData uri="http://schemas.openxmlformats.org/drawingml/2006/chart">
            <c:chart xmlns:c="http://schemas.openxmlformats.org/drawingml/2006/chart" xmlns:r="http://schemas.openxmlformats.org/officeDocument/2006/relationships" r:id="rId4"/>
          </a:graphicData>
        </a:graphic>
      </p:graphicFrame>
      <p:sp>
        <p:nvSpPr>
          <p:cNvPr id="15" name="Rounded Rectangular Callout 14"/>
          <p:cNvSpPr/>
          <p:nvPr/>
        </p:nvSpPr>
        <p:spPr>
          <a:xfrm>
            <a:off x="9156496" y="2216494"/>
            <a:ext cx="2634821" cy="330187"/>
          </a:xfrm>
          <a:prstGeom prst="wedgeRoundRectCallout">
            <a:avLst>
              <a:gd name="adj1" fmla="val -30187"/>
              <a:gd name="adj2" fmla="val 215622"/>
              <a:gd name="adj3" fmla="val 16667"/>
            </a:avLst>
          </a:prstGeom>
          <a:solidFill>
            <a:schemeClr val="bg1">
              <a:lumMod val="65000"/>
            </a:schemeClr>
          </a:solidFill>
          <a:ln>
            <a:solidFill>
              <a:schemeClr val="tx1">
                <a:lumMod val="50000"/>
                <a:lumOff val="50000"/>
              </a:schemeClr>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373"/>
            <a:r>
              <a:rPr lang="en-US" sz="1400" b="1" dirty="0">
                <a:solidFill>
                  <a:schemeClr val="tx1"/>
                </a:solidFill>
                <a:latin typeface="Segoe UI Light" pitchFamily="34" charset="0"/>
              </a:rPr>
              <a:t>Decreasing RAM cost</a:t>
            </a:r>
          </a:p>
        </p:txBody>
      </p:sp>
      <p:sp>
        <p:nvSpPr>
          <p:cNvPr id="10" name="Rounded Rectangular Callout 9"/>
          <p:cNvSpPr/>
          <p:nvPr/>
        </p:nvSpPr>
        <p:spPr>
          <a:xfrm>
            <a:off x="5845264" y="1495425"/>
            <a:ext cx="2707498" cy="780232"/>
          </a:xfrm>
          <a:prstGeom prst="wedgeRoundRectCallout">
            <a:avLst>
              <a:gd name="adj1" fmla="val -61552"/>
              <a:gd name="adj2" fmla="val 10663"/>
              <a:gd name="adj3" fmla="val 16667"/>
            </a:avLst>
          </a:prstGeom>
          <a:solidFill>
            <a:schemeClr val="bg1">
              <a:lumMod val="65000"/>
            </a:schemeClr>
          </a:solidFill>
          <a:ln>
            <a:solidFill>
              <a:schemeClr val="tx1">
                <a:lumMod val="50000"/>
                <a:lumOff val="50000"/>
              </a:schemeClr>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373"/>
            <a:r>
              <a:rPr lang="en-US" sz="1400" b="1" dirty="0">
                <a:solidFill>
                  <a:schemeClr val="tx1"/>
                </a:solidFill>
                <a:latin typeface="Segoe UI Light" pitchFamily="34" charset="0"/>
              </a:rPr>
              <a:t>Moore’s Law on total CPU processing power holds but in parallel processing…</a:t>
            </a:r>
          </a:p>
        </p:txBody>
      </p:sp>
      <p:sp>
        <p:nvSpPr>
          <p:cNvPr id="11" name="Rounded Rectangular Callout 10"/>
          <p:cNvSpPr/>
          <p:nvPr/>
        </p:nvSpPr>
        <p:spPr>
          <a:xfrm>
            <a:off x="5822712" y="2381588"/>
            <a:ext cx="2707496" cy="496176"/>
          </a:xfrm>
          <a:prstGeom prst="wedgeRoundRectCallout">
            <a:avLst>
              <a:gd name="adj1" fmla="val -73976"/>
              <a:gd name="adj2" fmla="val 143939"/>
              <a:gd name="adj3" fmla="val 16667"/>
            </a:avLst>
          </a:prstGeom>
          <a:solidFill>
            <a:schemeClr val="bg1">
              <a:lumMod val="65000"/>
            </a:schemeClr>
          </a:solidFill>
          <a:ln>
            <a:solidFill>
              <a:schemeClr val="tx1">
                <a:lumMod val="50000"/>
                <a:lumOff val="50000"/>
              </a:schemeClr>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373"/>
            <a:r>
              <a:rPr lang="en-US" sz="1400" b="1" dirty="0">
                <a:solidFill>
                  <a:schemeClr val="tx1"/>
                </a:solidFill>
                <a:latin typeface="Segoe UI Light" pitchFamily="34" charset="0"/>
              </a:rPr>
              <a:t>CPU clock rate stalled…</a:t>
            </a:r>
          </a:p>
        </p:txBody>
      </p:sp>
      <p:sp>
        <p:nvSpPr>
          <p:cNvPr id="7" name="Title 1"/>
          <p:cNvSpPr txBox="1">
            <a:spLocks/>
          </p:cNvSpPr>
          <p:nvPr/>
        </p:nvSpPr>
        <p:spPr>
          <a:xfrm>
            <a:off x="70300" y="630384"/>
            <a:ext cx="11149013" cy="927940"/>
          </a:xfrm>
          <a:prstGeom prst="rect">
            <a:avLst/>
          </a:prstGeom>
        </p:spPr>
        <p:txBody>
          <a:bodyPr>
            <a:normAutofit/>
          </a:bodyPr>
          <a:lstStyle>
            <a:lvl1pPr algn="l" defTabSz="914274" rtl="0" eaLnBrk="1" latinLnBrk="0" hangingPunct="1">
              <a:lnSpc>
                <a:spcPct val="90000"/>
              </a:lnSpc>
              <a:spcBef>
                <a:spcPct val="0"/>
              </a:spcBef>
              <a:buNone/>
              <a:defRPr lang="en-US" sz="53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a:lstStyle>
          <a:p>
            <a:endParaRPr lang="en-US" sz="4400" dirty="0">
              <a:solidFill>
                <a:schemeClr val="tx1"/>
              </a:solidFill>
              <a:latin typeface="Century Gothic" panose="020B0502020202020204" pitchFamily="34" charset="0"/>
              <a:ea typeface="+mj-ea"/>
              <a:cs typeface="+mj-cs"/>
            </a:endParaRPr>
          </a:p>
        </p:txBody>
      </p:sp>
      <p:sp>
        <p:nvSpPr>
          <p:cNvPr id="12" name="Title 1"/>
          <p:cNvSpPr>
            <a:spLocks noGrp="1"/>
          </p:cNvSpPr>
          <p:nvPr>
            <p:ph type="title"/>
          </p:nvPr>
        </p:nvSpPr>
        <p:spPr>
          <a:xfrm>
            <a:off x="838200" y="365125"/>
            <a:ext cx="10515600" cy="1325563"/>
          </a:xfrm>
        </p:spPr>
        <p:txBody>
          <a:bodyPr/>
          <a:lstStyle/>
          <a:p>
            <a:r>
              <a:rPr lang="en-US" dirty="0" smtClean="0"/>
              <a:t>Time travel - Hardware </a:t>
            </a:r>
            <a:r>
              <a:rPr lang="en-US" dirty="0"/>
              <a:t>trends</a:t>
            </a:r>
          </a:p>
        </p:txBody>
      </p:sp>
    </p:spTree>
    <p:extLst>
      <p:ext uri="{BB962C8B-B14F-4D97-AF65-F5344CB8AC3E}">
        <p14:creationId xmlns:p14="http://schemas.microsoft.com/office/powerpoint/2010/main" val="2267149256"/>
      </p:ext>
    </p:extLst>
  </p:cSld>
  <p:clrMapOvr>
    <a:masterClrMapping/>
  </p:clrMapOvr>
  <mc:AlternateContent xmlns:mc="http://schemas.openxmlformats.org/markup-compatibility/2006" xmlns:p14="http://schemas.microsoft.com/office/powerpoint/2010/main">
    <mc:Choice Requires="p14">
      <p:transition p14:dur="100" advTm="62819">
        <p:cut/>
      </p:transition>
    </mc:Choice>
    <mc:Fallback xmlns="">
      <p:transition advTm="62819">
        <p:cut/>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Today (and also 5 years ago)</a:t>
            </a:r>
            <a:endParaRPr lang="en-US" dirty="0"/>
          </a:p>
        </p:txBody>
      </p:sp>
      <p:sp>
        <p:nvSpPr>
          <p:cNvPr id="3" name="Content Placeholder 2"/>
          <p:cNvSpPr>
            <a:spLocks noGrp="1"/>
          </p:cNvSpPr>
          <p:nvPr>
            <p:ph idx="1"/>
          </p:nvPr>
        </p:nvSpPr>
        <p:spPr>
          <a:xfrm>
            <a:off x="838200" y="1825625"/>
            <a:ext cx="10668000" cy="4351338"/>
          </a:xfrm>
        </p:spPr>
        <p:txBody>
          <a:bodyPr>
            <a:normAutofit fontScale="85000" lnSpcReduction="20000"/>
          </a:bodyPr>
          <a:lstStyle/>
          <a:p>
            <a:r>
              <a:rPr lang="en-US" b="1" dirty="0"/>
              <a:t>RAM </a:t>
            </a:r>
            <a:r>
              <a:rPr lang="en-US" b="1" dirty="0" smtClean="0"/>
              <a:t>prices </a:t>
            </a:r>
            <a:r>
              <a:rPr lang="en-US" b="1" dirty="0"/>
              <a:t>are </a:t>
            </a:r>
            <a:r>
              <a:rPr lang="en-US" b="1" dirty="0" smtClean="0"/>
              <a:t>low, CPU cores amount is </a:t>
            </a:r>
            <a:br>
              <a:rPr lang="en-US" b="1" dirty="0" smtClean="0"/>
            </a:br>
            <a:r>
              <a:rPr lang="en-US" b="1" dirty="0" smtClean="0"/>
              <a:t>increasing</a:t>
            </a:r>
            <a:r>
              <a:rPr lang="en-US" dirty="0" smtClean="0"/>
              <a:t>: </a:t>
            </a:r>
            <a:br>
              <a:rPr lang="en-US" dirty="0" smtClean="0"/>
            </a:br>
            <a:r>
              <a:rPr lang="en-US" dirty="0" smtClean="0"/>
              <a:t>A </a:t>
            </a:r>
            <a:r>
              <a:rPr lang="en-US" dirty="0"/>
              <a:t>server with 32 cores and 1TB of memory for </a:t>
            </a:r>
            <a:r>
              <a:rPr lang="en-US" dirty="0" smtClean="0"/>
              <a:t/>
            </a:r>
            <a:br>
              <a:rPr lang="en-US" dirty="0" smtClean="0"/>
            </a:br>
            <a:r>
              <a:rPr lang="en-US" dirty="0" smtClean="0"/>
              <a:t>about </a:t>
            </a:r>
            <a:r>
              <a:rPr lang="en-US" dirty="0"/>
              <a:t>$</a:t>
            </a:r>
            <a:r>
              <a:rPr lang="en-US" dirty="0" smtClean="0"/>
              <a:t>50K.</a:t>
            </a:r>
            <a:r>
              <a:rPr lang="en-US" dirty="0"/>
              <a:t/>
            </a:r>
            <a:br>
              <a:rPr lang="en-US" dirty="0"/>
            </a:br>
            <a:r>
              <a:rPr lang="en-US" dirty="0" smtClean="0"/>
              <a:t>(50$ = HP </a:t>
            </a:r>
            <a:r>
              <a:rPr lang="en-US" dirty="0"/>
              <a:t>DL980 with 2TB of </a:t>
            </a:r>
            <a:r>
              <a:rPr lang="en-US" dirty="0" smtClean="0"/>
              <a:t>RAM)</a:t>
            </a:r>
          </a:p>
          <a:p>
            <a:endParaRPr lang="en-US" dirty="0" smtClean="0"/>
          </a:p>
          <a:p>
            <a:r>
              <a:rPr lang="en-US" dirty="0"/>
              <a:t>The majority of OLTP databases fit entirely in 1TB and even the largest </a:t>
            </a:r>
            <a:r>
              <a:rPr lang="en-US" b="1" dirty="0"/>
              <a:t>OLTP databases can keep the active working set in memory</a:t>
            </a:r>
            <a:r>
              <a:rPr lang="en-US" dirty="0" smtClean="0"/>
              <a:t>.</a:t>
            </a:r>
          </a:p>
          <a:p>
            <a:endParaRPr lang="en-US" dirty="0"/>
          </a:p>
          <a:p>
            <a:r>
              <a:rPr lang="en-US" dirty="0"/>
              <a:t>Unlike “Big Data,” most OLTP data volumes are growing at more modest </a:t>
            </a:r>
            <a:r>
              <a:rPr lang="en-US" dirty="0" smtClean="0"/>
              <a:t>rates</a:t>
            </a:r>
          </a:p>
          <a:p>
            <a:endParaRPr lang="en-US" dirty="0" smtClean="0"/>
          </a:p>
          <a:p>
            <a:r>
              <a:rPr lang="en-US" dirty="0" smtClean="0"/>
              <a:t>Data management products are becoming “workload specific”</a:t>
            </a:r>
            <a:endParaRPr lang="en-US" dirty="0"/>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12578" t="26112" r="26619" b="12079"/>
          <a:stretch/>
        </p:blipFill>
        <p:spPr>
          <a:xfrm>
            <a:off x="8219326" y="1510302"/>
            <a:ext cx="3678148" cy="2013734"/>
          </a:xfrm>
          <a:prstGeom prst="rect">
            <a:avLst/>
          </a:prstGeom>
        </p:spPr>
      </p:pic>
    </p:spTree>
    <p:extLst>
      <p:ext uri="{BB962C8B-B14F-4D97-AF65-F5344CB8AC3E}">
        <p14:creationId xmlns:p14="http://schemas.microsoft.com/office/powerpoint/2010/main" val="1196534226"/>
      </p:ext>
    </p:extLst>
  </p:cSld>
  <p:clrMapOvr>
    <a:masterClrMapping/>
  </p:clrMapOvr>
  <mc:AlternateContent xmlns:mc="http://schemas.openxmlformats.org/markup-compatibility/2006" xmlns:p14="http://schemas.microsoft.com/office/powerpoint/2010/main">
    <mc:Choice Requires="p14">
      <p:transition spd="slow" p14:dur="2000" advTm="5456"/>
    </mc:Choice>
    <mc:Fallback xmlns="">
      <p:transition spd="slow" advTm="5456"/>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should we do?</a:t>
            </a:r>
            <a:endParaRPr lang="en-US" dirty="0"/>
          </a:p>
        </p:txBody>
      </p:sp>
      <p:sp>
        <p:nvSpPr>
          <p:cNvPr id="3" name="Content Placeholder 2"/>
          <p:cNvSpPr>
            <a:spLocks noGrp="1"/>
          </p:cNvSpPr>
          <p:nvPr>
            <p:ph idx="1"/>
          </p:nvPr>
        </p:nvSpPr>
        <p:spPr/>
        <p:txBody>
          <a:bodyPr>
            <a:normAutofit lnSpcReduction="10000"/>
          </a:bodyPr>
          <a:lstStyle/>
          <a:p>
            <a:r>
              <a:rPr lang="en-US" dirty="0" smtClean="0"/>
              <a:t>Our goal is to gain a </a:t>
            </a:r>
            <a:r>
              <a:rPr lang="en-US" b="1" dirty="0" smtClean="0"/>
              <a:t>X10-100 </a:t>
            </a:r>
            <a:r>
              <a:rPr lang="en-US" b="1" dirty="0"/>
              <a:t>throughput </a:t>
            </a:r>
            <a:r>
              <a:rPr lang="en-US" b="1" dirty="0" smtClean="0"/>
              <a:t>improvement</a:t>
            </a:r>
            <a:r>
              <a:rPr lang="en-US" dirty="0" smtClean="0"/>
              <a:t>. </a:t>
            </a:r>
            <a:br>
              <a:rPr lang="en-US" dirty="0" smtClean="0"/>
            </a:br>
            <a:r>
              <a:rPr lang="en-US" dirty="0" smtClean="0"/>
              <a:t>(for OLTP workloads)</a:t>
            </a:r>
            <a:br>
              <a:rPr lang="en-US" dirty="0" smtClean="0"/>
            </a:br>
            <a:r>
              <a:rPr lang="en-US" dirty="0" smtClean="0"/>
              <a:t>This </a:t>
            </a:r>
            <a:r>
              <a:rPr lang="en-US" dirty="0"/>
              <a:t>cannot be achieved by optimizing existing SQL Server </a:t>
            </a:r>
            <a:r>
              <a:rPr lang="en-US" dirty="0" smtClean="0"/>
              <a:t>mechanisms.</a:t>
            </a:r>
          </a:p>
          <a:p>
            <a:endParaRPr lang="en-US" dirty="0"/>
          </a:p>
          <a:p>
            <a:r>
              <a:rPr lang="en-US" dirty="0" smtClean="0"/>
              <a:t>Recognizing the trends, SQL </a:t>
            </a:r>
            <a:r>
              <a:rPr lang="en-US" dirty="0"/>
              <a:t>Server </a:t>
            </a:r>
            <a:r>
              <a:rPr lang="en-US" dirty="0" smtClean="0"/>
              <a:t>began </a:t>
            </a:r>
            <a:r>
              <a:rPr lang="en-US" dirty="0"/>
              <a:t>building a </a:t>
            </a:r>
            <a:r>
              <a:rPr lang="en-US" b="1" dirty="0"/>
              <a:t>database engine optimized for large main memories and many-core CPU</a:t>
            </a:r>
          </a:p>
          <a:p>
            <a:endParaRPr lang="en-US" dirty="0" smtClean="0"/>
          </a:p>
          <a:p>
            <a:r>
              <a:rPr lang="en-US" dirty="0" err="1" smtClean="0"/>
              <a:t>Hekaton</a:t>
            </a:r>
            <a:r>
              <a:rPr lang="en-US" dirty="0" smtClean="0"/>
              <a:t> is not a response to competitor’s offers.</a:t>
            </a:r>
          </a:p>
        </p:txBody>
      </p:sp>
    </p:spTree>
    <p:extLst>
      <p:ext uri="{BB962C8B-B14F-4D97-AF65-F5344CB8AC3E}">
        <p14:creationId xmlns:p14="http://schemas.microsoft.com/office/powerpoint/2010/main" val="2123522443"/>
      </p:ext>
    </p:extLst>
  </p:cSld>
  <p:clrMapOvr>
    <a:masterClrMapping/>
  </p:clrMapOvr>
  <mc:AlternateContent xmlns:mc="http://schemas.openxmlformats.org/markup-compatibility/2006" xmlns:p14="http://schemas.microsoft.com/office/powerpoint/2010/main">
    <mc:Choice Requires="p14">
      <p:transition spd="slow" p14:dur="2000" advTm="44"/>
    </mc:Choice>
    <mc:Fallback xmlns="">
      <p:transition spd="slow" advTm="44"/>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OLTP workload?</a:t>
            </a:r>
            <a:endParaRPr lang="en-US" dirty="0"/>
          </a:p>
        </p:txBody>
      </p:sp>
      <p:sp>
        <p:nvSpPr>
          <p:cNvPr id="3" name="Content Placeholder 2"/>
          <p:cNvSpPr>
            <a:spLocks noGrp="1"/>
          </p:cNvSpPr>
          <p:nvPr>
            <p:ph idx="1"/>
          </p:nvPr>
        </p:nvSpPr>
        <p:spPr/>
        <p:txBody>
          <a:bodyPr>
            <a:normAutofit fontScale="92500"/>
          </a:bodyPr>
          <a:lstStyle/>
          <a:p>
            <a:r>
              <a:rPr lang="en-US" dirty="0" smtClean="0"/>
              <a:t>OLTP – Online transactions processing:</a:t>
            </a:r>
          </a:p>
          <a:p>
            <a:pPr lvl="1"/>
            <a:r>
              <a:rPr lang="en-US" dirty="0" smtClean="0"/>
              <a:t>High concurrency</a:t>
            </a:r>
          </a:p>
          <a:p>
            <a:pPr lvl="1"/>
            <a:r>
              <a:rPr lang="en-US" dirty="0" smtClean="0"/>
              <a:t>Reads and writes in the same time</a:t>
            </a:r>
          </a:p>
          <a:p>
            <a:pPr lvl="1"/>
            <a:r>
              <a:rPr lang="en-US" dirty="0" smtClean="0"/>
              <a:t>Short transactions – the reliability of the data is very important</a:t>
            </a:r>
          </a:p>
          <a:p>
            <a:pPr lvl="1"/>
            <a:r>
              <a:rPr lang="en-US" dirty="0" smtClean="0"/>
              <a:t>Usually working with small datasets.</a:t>
            </a:r>
          </a:p>
          <a:p>
            <a:pPr lvl="1"/>
            <a:r>
              <a:rPr lang="en-US" dirty="0" smtClean="0"/>
              <a:t>Used for retail, e-commerce, gaming, Forex, tourism reservation systems etc.</a:t>
            </a:r>
            <a:endParaRPr lang="en-US" dirty="0"/>
          </a:p>
          <a:p>
            <a:r>
              <a:rPr lang="en-US" dirty="0" smtClean="0"/>
              <a:t>As Opposed to – DWH\ reporting workload:</a:t>
            </a:r>
          </a:p>
          <a:p>
            <a:pPr lvl="1"/>
            <a:r>
              <a:rPr lang="en-US" dirty="0" smtClean="0"/>
              <a:t>Writes usually happen in batches, </a:t>
            </a:r>
          </a:p>
          <a:p>
            <a:pPr lvl="1"/>
            <a:r>
              <a:rPr lang="en-US" dirty="0" smtClean="0"/>
              <a:t>a single row is not important, but aggregation of many rows.</a:t>
            </a:r>
          </a:p>
          <a:p>
            <a:pPr lvl="1"/>
            <a:r>
              <a:rPr lang="en-US" dirty="0" smtClean="0"/>
              <a:t>Not normalized.</a:t>
            </a:r>
          </a:p>
          <a:p>
            <a:pPr lvl="1"/>
            <a:r>
              <a:rPr lang="en-US" dirty="0" smtClean="0"/>
              <a:t>Usually low concurrency.</a:t>
            </a:r>
          </a:p>
        </p:txBody>
      </p:sp>
    </p:spTree>
    <p:extLst>
      <p:ext uri="{BB962C8B-B14F-4D97-AF65-F5344CB8AC3E}">
        <p14:creationId xmlns:p14="http://schemas.microsoft.com/office/powerpoint/2010/main" val="213197308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 we have to build a new engine?</a:t>
            </a:r>
            <a:endParaRPr lang="en-US" dirty="0"/>
          </a:p>
        </p:txBody>
      </p:sp>
      <p:sp>
        <p:nvSpPr>
          <p:cNvPr id="3" name="Content Placeholder 2"/>
          <p:cNvSpPr>
            <a:spLocks noGrp="1"/>
          </p:cNvSpPr>
          <p:nvPr>
            <p:ph idx="1"/>
          </p:nvPr>
        </p:nvSpPr>
        <p:spPr/>
        <p:txBody>
          <a:bodyPr/>
          <a:lstStyle/>
          <a:p>
            <a:r>
              <a:rPr lang="en-US" dirty="0" smtClean="0"/>
              <a:t>Usually, </a:t>
            </a:r>
            <a:br>
              <a:rPr lang="en-US" dirty="0" smtClean="0"/>
            </a:br>
            <a:r>
              <a:rPr lang="en-US" dirty="0" smtClean="0"/>
              <a:t>OLTP Performance improvement sources were:</a:t>
            </a:r>
          </a:p>
          <a:p>
            <a:pPr lvl="1"/>
            <a:r>
              <a:rPr lang="en-US" dirty="0" smtClean="0"/>
              <a:t>CPU getting faster</a:t>
            </a:r>
          </a:p>
          <a:p>
            <a:pPr lvl="1"/>
            <a:r>
              <a:rPr lang="en-US" dirty="0" smtClean="0"/>
              <a:t>Software getting better</a:t>
            </a:r>
          </a:p>
          <a:p>
            <a:r>
              <a:rPr lang="en-US" dirty="0" smtClean="0"/>
              <a:t>But now,</a:t>
            </a:r>
            <a:br>
              <a:rPr lang="en-US" dirty="0" smtClean="0"/>
            </a:br>
            <a:r>
              <a:rPr lang="en-US" dirty="0" smtClean="0"/>
              <a:t>CPUs are not getting any faster.</a:t>
            </a:r>
            <a:br>
              <a:rPr lang="en-US" dirty="0" smtClean="0"/>
            </a:br>
            <a:r>
              <a:rPr lang="en-US" dirty="0" smtClean="0"/>
              <a:t>DBMS have matured.</a:t>
            </a:r>
            <a:br>
              <a:rPr lang="en-US" dirty="0" smtClean="0"/>
            </a:br>
            <a:r>
              <a:rPr lang="en-US" dirty="0" smtClean="0"/>
              <a:t/>
            </a:r>
            <a:br>
              <a:rPr lang="en-US" dirty="0" smtClean="0"/>
            </a:br>
            <a:r>
              <a:rPr lang="en-US" dirty="0" smtClean="0"/>
              <a:t>Yes, we must build a new engine.</a:t>
            </a:r>
            <a:endParaRPr lang="en-US" dirty="0"/>
          </a:p>
        </p:txBody>
      </p:sp>
    </p:spTree>
    <p:extLst>
      <p:ext uri="{BB962C8B-B14F-4D97-AF65-F5344CB8AC3E}">
        <p14:creationId xmlns:p14="http://schemas.microsoft.com/office/powerpoint/2010/main" val="243806460"/>
      </p:ext>
    </p:extLst>
  </p:cSld>
  <p:clrMapOvr>
    <a:masterClrMapping/>
  </p:clrMapOvr>
  <mc:AlternateContent xmlns:mc="http://schemas.openxmlformats.org/markup-compatibility/2006" xmlns:p14="http://schemas.microsoft.com/office/powerpoint/2010/main">
    <mc:Choice Requires="p14">
      <p:transition spd="slow" p14:dur="2000" advTm="25597"/>
    </mc:Choice>
    <mc:Fallback xmlns="">
      <p:transition spd="slow" advTm="25597"/>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t>
            </a:r>
            <a:r>
              <a:rPr lang="en-US" dirty="0"/>
              <a:t>should we do?</a:t>
            </a:r>
          </a:p>
        </p:txBody>
      </p:sp>
      <p:sp>
        <p:nvSpPr>
          <p:cNvPr id="3" name="Content Placeholder 2"/>
          <p:cNvSpPr>
            <a:spLocks noGrp="1"/>
          </p:cNvSpPr>
          <p:nvPr>
            <p:ph idx="1"/>
          </p:nvPr>
        </p:nvSpPr>
        <p:spPr>
          <a:xfrm>
            <a:off x="933450" y="1690688"/>
            <a:ext cx="10515600" cy="2479675"/>
          </a:xfrm>
        </p:spPr>
        <p:txBody>
          <a:bodyPr>
            <a:normAutofit/>
          </a:bodyPr>
          <a:lstStyle/>
          <a:p>
            <a:pPr marL="0" indent="0">
              <a:buNone/>
            </a:pPr>
            <a:r>
              <a:rPr lang="en-US" dirty="0" smtClean="0"/>
              <a:t>In Other words:</a:t>
            </a:r>
          </a:p>
          <a:p>
            <a:pPr marL="514350" indent="-514350">
              <a:buFont typeface="+mj-lt"/>
              <a:buAutoNum type="arabicPeriod"/>
            </a:pPr>
            <a:r>
              <a:rPr lang="en-US" dirty="0" smtClean="0"/>
              <a:t>Specialized </a:t>
            </a:r>
            <a:r>
              <a:rPr lang="en-US" dirty="0"/>
              <a:t>database engine tuned for OLTP workloads</a:t>
            </a:r>
            <a:r>
              <a:rPr lang="en-US" dirty="0" smtClean="0"/>
              <a:t>.</a:t>
            </a:r>
          </a:p>
          <a:p>
            <a:pPr marL="514350" indent="-514350">
              <a:buFont typeface="+mj-lt"/>
              <a:buAutoNum type="arabicPeriod"/>
            </a:pPr>
            <a:r>
              <a:rPr lang="en-US" dirty="0" smtClean="0"/>
              <a:t>Fitting </a:t>
            </a:r>
            <a:r>
              <a:rPr lang="en-US" dirty="0"/>
              <a:t>most or all of data required by a workload into </a:t>
            </a:r>
            <a:r>
              <a:rPr lang="en-US" dirty="0" smtClean="0"/>
              <a:t>main-memory.</a:t>
            </a:r>
          </a:p>
          <a:p>
            <a:pPr marL="514350" indent="-514350">
              <a:buFont typeface="+mj-lt"/>
              <a:buAutoNum type="arabicPeriod"/>
            </a:pPr>
            <a:r>
              <a:rPr lang="en-US" dirty="0" smtClean="0"/>
              <a:t>Lower </a:t>
            </a:r>
            <a:r>
              <a:rPr lang="en-US" dirty="0"/>
              <a:t>latency time for data </a:t>
            </a:r>
            <a:r>
              <a:rPr lang="en-US" dirty="0" smtClean="0"/>
              <a:t>operations</a:t>
            </a:r>
          </a:p>
        </p:txBody>
      </p:sp>
      <p:sp>
        <p:nvSpPr>
          <p:cNvPr id="4" name="TextBox 3"/>
          <p:cNvSpPr txBox="1"/>
          <p:nvPr/>
        </p:nvSpPr>
        <p:spPr>
          <a:xfrm rot="434872">
            <a:off x="587691" y="2178835"/>
            <a:ext cx="10706100" cy="3139321"/>
          </a:xfrm>
          <a:prstGeom prst="rect">
            <a:avLst/>
          </a:prstGeom>
          <a:solidFill>
            <a:schemeClr val="bg1"/>
          </a:solidFill>
          <a:ln>
            <a:solidFill>
              <a:schemeClr val="tx1"/>
            </a:solidFill>
          </a:ln>
        </p:spPr>
        <p:txBody>
          <a:bodyPr wrap="square" rtlCol="0">
            <a:spAutoFit/>
          </a:bodyPr>
          <a:lstStyle/>
          <a:p>
            <a:pPr lvl="0">
              <a:lnSpc>
                <a:spcPct val="90000"/>
              </a:lnSpc>
              <a:spcBef>
                <a:spcPts val="1000"/>
              </a:spcBef>
            </a:pPr>
            <a:r>
              <a:rPr lang="en-US" sz="4000" dirty="0" smtClean="0">
                <a:solidFill>
                  <a:prstClr val="black"/>
                </a:solidFill>
                <a:latin typeface="Segoe UI" panose="020B0502040204020203" pitchFamily="34" charset="0"/>
                <a:cs typeface="Segoe UI" panose="020B0502040204020203" pitchFamily="34" charset="0"/>
              </a:rPr>
              <a:t>A </a:t>
            </a:r>
            <a:r>
              <a:rPr lang="en-US" sz="4000" b="1" dirty="0">
                <a:solidFill>
                  <a:prstClr val="black"/>
                </a:solidFill>
                <a:latin typeface="Segoe UI" panose="020B0502040204020203" pitchFamily="34" charset="0"/>
                <a:cs typeface="Segoe UI" panose="020B0502040204020203" pitchFamily="34" charset="0"/>
              </a:rPr>
              <a:t>new database engine</a:t>
            </a:r>
            <a:r>
              <a:rPr lang="en-US" sz="4000" dirty="0">
                <a:solidFill>
                  <a:prstClr val="black"/>
                </a:solidFill>
                <a:latin typeface="Segoe UI" panose="020B0502040204020203" pitchFamily="34" charset="0"/>
                <a:cs typeface="Segoe UI" panose="020B0502040204020203" pitchFamily="34" charset="0"/>
              </a:rPr>
              <a:t> optimized for </a:t>
            </a:r>
            <a:r>
              <a:rPr lang="en-US" sz="4000" b="1" dirty="0">
                <a:solidFill>
                  <a:prstClr val="black"/>
                </a:solidFill>
                <a:latin typeface="Segoe UI" panose="020B0502040204020203" pitchFamily="34" charset="0"/>
                <a:cs typeface="Segoe UI" panose="020B0502040204020203" pitchFamily="34" charset="0"/>
              </a:rPr>
              <a:t>memory resident data</a:t>
            </a:r>
            <a:r>
              <a:rPr lang="en-US" sz="4000" dirty="0">
                <a:solidFill>
                  <a:prstClr val="black"/>
                </a:solidFill>
                <a:latin typeface="Segoe UI" panose="020B0502040204020203" pitchFamily="34" charset="0"/>
                <a:cs typeface="Segoe UI" panose="020B0502040204020203" pitchFamily="34" charset="0"/>
              </a:rPr>
              <a:t> and </a:t>
            </a:r>
            <a:r>
              <a:rPr lang="en-US" sz="4000" b="1" dirty="0">
                <a:solidFill>
                  <a:prstClr val="black"/>
                </a:solidFill>
                <a:latin typeface="Segoe UI" panose="020B0502040204020203" pitchFamily="34" charset="0"/>
                <a:cs typeface="Segoe UI" panose="020B0502040204020203" pitchFamily="34" charset="0"/>
              </a:rPr>
              <a:t>OLTP workloads. </a:t>
            </a:r>
            <a:r>
              <a:rPr lang="en-US" sz="4000" dirty="0">
                <a:solidFill>
                  <a:prstClr val="black"/>
                </a:solidFill>
                <a:latin typeface="Segoe UI" panose="020B0502040204020203" pitchFamily="34" charset="0"/>
                <a:cs typeface="Segoe UI" panose="020B0502040204020203" pitchFamily="34" charset="0"/>
              </a:rPr>
              <a:t> It is optimized for large main memories and many-core processors</a:t>
            </a:r>
            <a:r>
              <a:rPr lang="en-US" sz="4000" dirty="0" smtClean="0">
                <a:solidFill>
                  <a:prstClr val="black"/>
                </a:solidFill>
                <a:latin typeface="Segoe UI" panose="020B0502040204020203" pitchFamily="34" charset="0"/>
                <a:cs typeface="Segoe UI" panose="020B0502040204020203" pitchFamily="34" charset="0"/>
              </a:rPr>
              <a:t>.</a:t>
            </a:r>
            <a:br>
              <a:rPr lang="en-US" sz="4000" dirty="0" smtClean="0">
                <a:solidFill>
                  <a:prstClr val="black"/>
                </a:solidFill>
                <a:latin typeface="Segoe UI" panose="020B0502040204020203" pitchFamily="34" charset="0"/>
                <a:cs typeface="Segoe UI" panose="020B0502040204020203" pitchFamily="34" charset="0"/>
              </a:rPr>
            </a:br>
            <a:r>
              <a:rPr lang="en-US" sz="4000" dirty="0" smtClean="0">
                <a:solidFill>
                  <a:prstClr val="black"/>
                </a:solidFill>
                <a:latin typeface="Segoe UI" panose="020B0502040204020203" pitchFamily="34" charset="0"/>
                <a:cs typeface="Segoe UI" panose="020B0502040204020203" pitchFamily="34" charset="0"/>
              </a:rPr>
              <a:t>(don’t forget: fully durable)</a:t>
            </a:r>
            <a:endParaRPr lang="en-US" sz="4000" dirty="0">
              <a:solidFill>
                <a:prstClr val="black"/>
              </a:solidFill>
              <a:latin typeface="Segoe UI" panose="020B0502040204020203" pitchFamily="34" charset="0"/>
              <a:cs typeface="Segoe UI" panose="020B0502040204020203" pitchFamily="34" charset="0"/>
            </a:endParaRPr>
          </a:p>
          <a:p>
            <a:endParaRPr lang="en-US" dirty="0"/>
          </a:p>
        </p:txBody>
      </p:sp>
      <p:sp>
        <p:nvSpPr>
          <p:cNvPr id="5" name="Title 1"/>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Century Gothic" panose="020B0502020202020204" pitchFamily="34" charset="0"/>
                <a:ea typeface="+mj-ea"/>
                <a:cs typeface="+mj-cs"/>
              </a:defRPr>
            </a:lvl1pPr>
          </a:lstStyle>
          <a:p>
            <a:endParaRPr lang="en-US" dirty="0"/>
          </a:p>
        </p:txBody>
      </p:sp>
    </p:spTree>
    <p:custDataLst>
      <p:tags r:id="rId1"/>
    </p:custDataLst>
    <p:extLst>
      <p:ext uri="{BB962C8B-B14F-4D97-AF65-F5344CB8AC3E}">
        <p14:creationId xmlns:p14="http://schemas.microsoft.com/office/powerpoint/2010/main" val="1818159787"/>
      </p:ext>
    </p:extLst>
  </p:cSld>
  <p:clrMapOvr>
    <a:masterClrMapping/>
  </p:clrMapOvr>
  <mc:AlternateContent xmlns:mc="http://schemas.openxmlformats.org/markup-compatibility/2006" xmlns:p14="http://schemas.microsoft.com/office/powerpoint/2010/main">
    <mc:Choice Requires="p14">
      <p:transition spd="slow" p14:dur="2000" advTm="32192"/>
    </mc:Choice>
    <mc:Fallback xmlns="">
      <p:transition spd="slow" advTm="3219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250"/>
                                        <p:tgtEl>
                                          <p:spTgt spid="4"/>
                                        </p:tgtEl>
                                      </p:cBhvr>
                                    </p:animEffect>
                                    <p:anim calcmode="lin" valueType="num">
                                      <p:cBhvr>
                                        <p:cTn id="8" dur="1250" fill="hold"/>
                                        <p:tgtEl>
                                          <p:spTgt spid="4"/>
                                        </p:tgtEl>
                                        <p:attrNameLst>
                                          <p:attrName>ppt_w</p:attrName>
                                        </p:attrNameLst>
                                      </p:cBhvr>
                                      <p:tavLst>
                                        <p:tav tm="0" fmla="#ppt_w*sin(2.5*pi*$)">
                                          <p:val>
                                            <p:fltVal val="0"/>
                                          </p:val>
                                        </p:tav>
                                        <p:tav tm="100000">
                                          <p:val>
                                            <p:fltVal val="1"/>
                                          </p:val>
                                        </p:tav>
                                      </p:tavLst>
                                    </p:anim>
                                    <p:anim calcmode="lin" valueType="num">
                                      <p:cBhvr>
                                        <p:cTn id="9" dur="1250" fill="hold"/>
                                        <p:tgtEl>
                                          <p:spTgt spid="4"/>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Is it just an In-Memory DB?</a:t>
            </a:r>
            <a:endParaRPr lang="en-US" dirty="0"/>
          </a:p>
        </p:txBody>
      </p:sp>
      <p:sp>
        <p:nvSpPr>
          <p:cNvPr id="6" name="TextBox 5"/>
          <p:cNvSpPr txBox="1"/>
          <p:nvPr/>
        </p:nvSpPr>
        <p:spPr>
          <a:xfrm rot="20338656">
            <a:off x="1327349" y="3193431"/>
            <a:ext cx="8573403" cy="1052838"/>
          </a:xfrm>
          <a:prstGeom prst="rect">
            <a:avLst/>
          </a:prstGeom>
          <a:solidFill>
            <a:schemeClr val="bg1"/>
          </a:solidFill>
          <a:ln>
            <a:solidFill>
              <a:schemeClr val="tx1"/>
            </a:solidFill>
          </a:ln>
        </p:spPr>
        <p:txBody>
          <a:bodyPr vert="horz" lIns="91440" tIns="45720" rIns="91440" bIns="45720" rtlCol="0" anchor="ctr">
            <a:noAutofit/>
          </a:bodyPr>
          <a:lstStyle>
            <a:lvl1pPr>
              <a:lnSpc>
                <a:spcPct val="90000"/>
              </a:lnSpc>
              <a:spcBef>
                <a:spcPct val="0"/>
              </a:spcBef>
              <a:buNone/>
              <a:defRPr sz="4400">
                <a:latin typeface="Century Gothic" panose="020B0502020202020204" pitchFamily="34" charset="0"/>
                <a:ea typeface="+mj-ea"/>
                <a:cs typeface="+mj-cs"/>
              </a:defRPr>
            </a:lvl1pPr>
          </a:lstStyle>
          <a:p>
            <a:r>
              <a:rPr lang="en-US" sz="8000" dirty="0"/>
              <a:t>DBCC PINTABLE?</a:t>
            </a:r>
          </a:p>
        </p:txBody>
      </p:sp>
      <p:sp>
        <p:nvSpPr>
          <p:cNvPr id="7" name="Multiply 6"/>
          <p:cNvSpPr/>
          <p:nvPr/>
        </p:nvSpPr>
        <p:spPr>
          <a:xfrm rot="20392467">
            <a:off x="838201" y="1987368"/>
            <a:ext cx="9829800" cy="3400426"/>
          </a:xfrm>
          <a:prstGeom prst="mathMultiply">
            <a:avLst>
              <a:gd name="adj1" fmla="val 1644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90435468"/>
      </p:ext>
    </p:extLst>
  </p:cSld>
  <p:clrMapOvr>
    <a:masterClrMapping/>
  </p:clrMapOvr>
  <mc:AlternateContent xmlns:mc="http://schemas.openxmlformats.org/markup-compatibility/2006" xmlns:p14="http://schemas.microsoft.com/office/powerpoint/2010/main">
    <mc:Choice Requires="p14">
      <p:transition spd="slow" p14:dur="2000" advTm="42458"/>
    </mc:Choice>
    <mc:Fallback xmlns="">
      <p:transition spd="slow" advTm="4245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Is it just an In-Memory DB?</a:t>
            </a:r>
            <a:endParaRPr lang="en-US" dirty="0"/>
          </a:p>
        </p:txBody>
      </p:sp>
      <p:sp>
        <p:nvSpPr>
          <p:cNvPr id="6" name="TextBox 5"/>
          <p:cNvSpPr txBox="1"/>
          <p:nvPr/>
        </p:nvSpPr>
        <p:spPr>
          <a:xfrm rot="20338656">
            <a:off x="1327349" y="3193431"/>
            <a:ext cx="8573403" cy="1052838"/>
          </a:xfrm>
          <a:prstGeom prst="rect">
            <a:avLst/>
          </a:prstGeom>
          <a:solidFill>
            <a:schemeClr val="bg1"/>
          </a:solidFill>
          <a:ln>
            <a:solidFill>
              <a:schemeClr val="tx1"/>
            </a:solidFill>
          </a:ln>
        </p:spPr>
        <p:txBody>
          <a:bodyPr vert="horz" lIns="91440" tIns="45720" rIns="91440" bIns="45720" rtlCol="0" anchor="ctr">
            <a:noAutofit/>
          </a:bodyPr>
          <a:lstStyle>
            <a:lvl1pPr>
              <a:lnSpc>
                <a:spcPct val="90000"/>
              </a:lnSpc>
              <a:spcBef>
                <a:spcPct val="0"/>
              </a:spcBef>
              <a:buNone/>
              <a:defRPr sz="4400">
                <a:latin typeface="Century Gothic" panose="020B0502020202020204" pitchFamily="34" charset="0"/>
                <a:ea typeface="+mj-ea"/>
                <a:cs typeface="+mj-cs"/>
              </a:defRPr>
            </a:lvl1pPr>
          </a:lstStyle>
          <a:p>
            <a:r>
              <a:rPr lang="en-US" sz="8000" dirty="0"/>
              <a:t>DBCC PINTABLE?</a:t>
            </a:r>
          </a:p>
        </p:txBody>
      </p:sp>
      <p:sp>
        <p:nvSpPr>
          <p:cNvPr id="7" name="Multiply 6"/>
          <p:cNvSpPr/>
          <p:nvPr/>
        </p:nvSpPr>
        <p:spPr>
          <a:xfrm rot="20392467">
            <a:off x="838201" y="1987368"/>
            <a:ext cx="9829800" cy="3400426"/>
          </a:xfrm>
          <a:prstGeom prst="mathMultiply">
            <a:avLst>
              <a:gd name="adj1" fmla="val 1644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2"/>
          <p:cNvSpPr txBox="1">
            <a:spLocks/>
          </p:cNvSpPr>
          <p:nvPr/>
        </p:nvSpPr>
        <p:spPr>
          <a:xfrm>
            <a:off x="1423828" y="1785866"/>
            <a:ext cx="9661988" cy="4043433"/>
          </a:xfrm>
          <a:prstGeom prst="rect">
            <a:avLst/>
          </a:prstGeom>
          <a:solidFill>
            <a:schemeClr val="bg1">
              <a:lumMod val="95000"/>
            </a:schemeClr>
          </a:solidFill>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dirty="0" smtClean="0">
                <a:solidFill>
                  <a:srgbClr val="0000FF"/>
                </a:solidFill>
                <a:latin typeface="Consolas"/>
              </a:rPr>
              <a:t>CREATE</a:t>
            </a:r>
            <a:r>
              <a:rPr lang="en-US" sz="2000" dirty="0" smtClean="0">
                <a:solidFill>
                  <a:prstClr val="black"/>
                </a:solidFill>
                <a:latin typeface="Consolas"/>
              </a:rPr>
              <a:t> </a:t>
            </a:r>
            <a:r>
              <a:rPr lang="en-US" sz="2000" dirty="0" smtClean="0">
                <a:solidFill>
                  <a:srgbClr val="0000FF"/>
                </a:solidFill>
                <a:latin typeface="Consolas"/>
              </a:rPr>
              <a:t>TABLE</a:t>
            </a:r>
            <a:r>
              <a:rPr lang="en-US" sz="2000" dirty="0" smtClean="0">
                <a:solidFill>
                  <a:prstClr val="black"/>
                </a:solidFill>
                <a:latin typeface="Consolas"/>
              </a:rPr>
              <a:t> </a:t>
            </a:r>
            <a:r>
              <a:rPr lang="en-US" sz="2000" dirty="0" smtClean="0">
                <a:solidFill>
                  <a:srgbClr val="008080"/>
                </a:solidFill>
                <a:latin typeface="Consolas"/>
              </a:rPr>
              <a:t>[Customer]</a:t>
            </a:r>
            <a:br>
              <a:rPr lang="en-US" sz="2000" dirty="0" smtClean="0">
                <a:solidFill>
                  <a:srgbClr val="008080"/>
                </a:solidFill>
                <a:latin typeface="Consolas"/>
              </a:rPr>
            </a:br>
            <a:r>
              <a:rPr lang="en-US" sz="2000" dirty="0" smtClean="0">
                <a:solidFill>
                  <a:srgbClr val="808080"/>
                </a:solidFill>
                <a:latin typeface="Consolas"/>
              </a:rPr>
              <a:t>(</a:t>
            </a:r>
            <a:endParaRPr lang="en-US" sz="2000" dirty="0" smtClean="0">
              <a:solidFill>
                <a:prstClr val="black"/>
              </a:solidFill>
              <a:latin typeface="Consolas"/>
            </a:endParaRPr>
          </a:p>
          <a:p>
            <a:pPr marL="0" indent="0">
              <a:buFont typeface="Arial" panose="020B0604020202020204" pitchFamily="34" charset="0"/>
              <a:buNone/>
            </a:pPr>
            <a:r>
              <a:rPr lang="en-US" sz="2000" dirty="0" smtClean="0">
                <a:solidFill>
                  <a:prstClr val="black"/>
                </a:solidFill>
                <a:latin typeface="Consolas"/>
              </a:rPr>
              <a:t>    </a:t>
            </a:r>
            <a:r>
              <a:rPr lang="en-US" sz="2000" dirty="0" smtClean="0">
                <a:solidFill>
                  <a:srgbClr val="008080"/>
                </a:solidFill>
                <a:latin typeface="Consolas"/>
              </a:rPr>
              <a:t>[</a:t>
            </a:r>
            <a:r>
              <a:rPr lang="en-US" sz="2000" dirty="0" err="1" smtClean="0">
                <a:solidFill>
                  <a:srgbClr val="008080"/>
                </a:solidFill>
                <a:latin typeface="Consolas"/>
              </a:rPr>
              <a:t>CustomerID</a:t>
            </a:r>
            <a:r>
              <a:rPr lang="en-US" sz="2000" dirty="0" smtClean="0">
                <a:solidFill>
                  <a:srgbClr val="008080"/>
                </a:solidFill>
                <a:latin typeface="Consolas"/>
              </a:rPr>
              <a:t>]</a:t>
            </a:r>
            <a:r>
              <a:rPr lang="en-US" sz="2000" dirty="0" smtClean="0">
                <a:solidFill>
                  <a:prstClr val="black"/>
                </a:solidFill>
                <a:latin typeface="Consolas"/>
              </a:rPr>
              <a:t> </a:t>
            </a:r>
            <a:r>
              <a:rPr lang="en-US" sz="2000" dirty="0" smtClean="0">
                <a:solidFill>
                  <a:srgbClr val="0000FF"/>
                </a:solidFill>
                <a:latin typeface="Consolas"/>
              </a:rPr>
              <a:t>INT</a:t>
            </a:r>
            <a:r>
              <a:rPr lang="en-US" sz="2000" dirty="0" smtClean="0">
                <a:solidFill>
                  <a:prstClr val="black"/>
                </a:solidFill>
                <a:latin typeface="Consolas"/>
              </a:rPr>
              <a:t> </a:t>
            </a:r>
            <a:r>
              <a:rPr lang="en-US" sz="2000" dirty="0" smtClean="0">
                <a:solidFill>
                  <a:srgbClr val="808080"/>
                </a:solidFill>
                <a:latin typeface="Consolas"/>
              </a:rPr>
              <a:t>NOT</a:t>
            </a:r>
            <a:r>
              <a:rPr lang="en-US" sz="2000" dirty="0" smtClean="0">
                <a:solidFill>
                  <a:prstClr val="black"/>
                </a:solidFill>
                <a:latin typeface="Consolas"/>
              </a:rPr>
              <a:t> </a:t>
            </a:r>
            <a:r>
              <a:rPr lang="en-US" sz="2000" dirty="0" smtClean="0">
                <a:solidFill>
                  <a:srgbClr val="808080"/>
                </a:solidFill>
                <a:latin typeface="Consolas"/>
              </a:rPr>
              <a:t>NULL</a:t>
            </a:r>
            <a:r>
              <a:rPr lang="en-US" sz="2000" dirty="0" smtClean="0">
                <a:solidFill>
                  <a:prstClr val="black"/>
                </a:solidFill>
                <a:latin typeface="Consolas"/>
              </a:rPr>
              <a:t> </a:t>
            </a:r>
          </a:p>
          <a:p>
            <a:pPr marL="0" indent="0">
              <a:buFont typeface="Arial" panose="020B0604020202020204" pitchFamily="34" charset="0"/>
              <a:buNone/>
            </a:pPr>
            <a:r>
              <a:rPr lang="en-US" sz="2000" dirty="0" smtClean="0">
                <a:solidFill>
                  <a:prstClr val="black"/>
                </a:solidFill>
                <a:latin typeface="Consolas"/>
              </a:rPr>
              <a:t>		</a:t>
            </a:r>
            <a:r>
              <a:rPr lang="en-US" sz="2000" dirty="0" smtClean="0">
                <a:solidFill>
                  <a:srgbClr val="0000FF"/>
                </a:solidFill>
                <a:latin typeface="Consolas"/>
              </a:rPr>
              <a:t>PRIMARY</a:t>
            </a:r>
            <a:r>
              <a:rPr lang="en-US" sz="2000" dirty="0" smtClean="0">
                <a:solidFill>
                  <a:prstClr val="black"/>
                </a:solidFill>
                <a:latin typeface="Consolas"/>
              </a:rPr>
              <a:t> </a:t>
            </a:r>
            <a:r>
              <a:rPr lang="en-US" sz="2000" dirty="0" smtClean="0">
                <a:solidFill>
                  <a:srgbClr val="0000FF"/>
                </a:solidFill>
                <a:latin typeface="Consolas"/>
              </a:rPr>
              <a:t>KEY</a:t>
            </a:r>
            <a:r>
              <a:rPr lang="en-US" sz="2000" dirty="0" smtClean="0">
                <a:solidFill>
                  <a:prstClr val="black"/>
                </a:solidFill>
                <a:latin typeface="Consolas"/>
              </a:rPr>
              <a:t> </a:t>
            </a:r>
            <a:r>
              <a:rPr lang="en-US" sz="2000" dirty="0" smtClean="0">
                <a:solidFill>
                  <a:srgbClr val="0000FF"/>
                </a:solidFill>
                <a:latin typeface="Consolas"/>
              </a:rPr>
              <a:t>NONCLUSTERED HASH</a:t>
            </a:r>
            <a:r>
              <a:rPr lang="en-US" sz="2000" dirty="0" smtClean="0">
                <a:solidFill>
                  <a:prstClr val="black"/>
                </a:solidFill>
                <a:latin typeface="Consolas"/>
              </a:rPr>
              <a:t> </a:t>
            </a:r>
            <a:r>
              <a:rPr lang="en-US" sz="2000" dirty="0" smtClean="0">
                <a:solidFill>
                  <a:srgbClr val="0000FF"/>
                </a:solidFill>
                <a:latin typeface="Consolas"/>
              </a:rPr>
              <a:t>WITH </a:t>
            </a:r>
            <a:r>
              <a:rPr lang="en-US" sz="2000" dirty="0" smtClean="0">
                <a:solidFill>
                  <a:srgbClr val="808080"/>
                </a:solidFill>
                <a:latin typeface="Consolas"/>
              </a:rPr>
              <a:t>(</a:t>
            </a:r>
            <a:r>
              <a:rPr lang="en-US" sz="2000" dirty="0" smtClean="0">
                <a:solidFill>
                  <a:srgbClr val="0000FF"/>
                </a:solidFill>
                <a:latin typeface="Consolas"/>
              </a:rPr>
              <a:t>BUCKET_COUNT</a:t>
            </a:r>
            <a:r>
              <a:rPr lang="en-US" sz="2000" dirty="0" smtClean="0">
                <a:solidFill>
                  <a:srgbClr val="008080"/>
                </a:solidFill>
                <a:latin typeface="Consolas"/>
              </a:rPr>
              <a:t> </a:t>
            </a:r>
            <a:r>
              <a:rPr lang="en-US" sz="2000" dirty="0" smtClean="0">
                <a:solidFill>
                  <a:srgbClr val="808080"/>
                </a:solidFill>
                <a:latin typeface="Consolas"/>
              </a:rPr>
              <a:t>=</a:t>
            </a:r>
            <a:r>
              <a:rPr lang="en-US" sz="2000" dirty="0" smtClean="0">
                <a:solidFill>
                  <a:prstClr val="black"/>
                </a:solidFill>
                <a:latin typeface="Consolas"/>
              </a:rPr>
              <a:t> </a:t>
            </a:r>
            <a:r>
              <a:rPr lang="en-US" sz="2000" dirty="0" smtClean="0">
                <a:solidFill>
                  <a:srgbClr val="808080"/>
                </a:solidFill>
                <a:latin typeface="Consolas"/>
              </a:rPr>
              <a:t>1000000),</a:t>
            </a:r>
            <a:endParaRPr lang="en-US" sz="2000" dirty="0" smtClean="0">
              <a:solidFill>
                <a:prstClr val="black"/>
              </a:solidFill>
              <a:latin typeface="Consolas"/>
            </a:endParaRPr>
          </a:p>
          <a:p>
            <a:pPr marL="0" indent="0">
              <a:buFont typeface="Arial" panose="020B0604020202020204" pitchFamily="34" charset="0"/>
              <a:buNone/>
            </a:pPr>
            <a:r>
              <a:rPr lang="en-US" sz="2000" dirty="0" smtClean="0">
                <a:solidFill>
                  <a:prstClr val="black"/>
                </a:solidFill>
                <a:latin typeface="Consolas"/>
              </a:rPr>
              <a:t>    </a:t>
            </a:r>
            <a:r>
              <a:rPr lang="en-US" sz="2000" dirty="0" smtClean="0">
                <a:solidFill>
                  <a:srgbClr val="008080"/>
                </a:solidFill>
                <a:latin typeface="Consolas"/>
              </a:rPr>
              <a:t>[Name]</a:t>
            </a:r>
            <a:r>
              <a:rPr lang="en-US" sz="2000" dirty="0" smtClean="0">
                <a:solidFill>
                  <a:prstClr val="black"/>
                </a:solidFill>
                <a:latin typeface="Consolas"/>
              </a:rPr>
              <a:t> </a:t>
            </a:r>
            <a:r>
              <a:rPr lang="en-US" sz="2000" dirty="0" smtClean="0">
                <a:solidFill>
                  <a:srgbClr val="0000FF"/>
                </a:solidFill>
                <a:latin typeface="Consolas"/>
              </a:rPr>
              <a:t>NVARCHAR</a:t>
            </a:r>
            <a:r>
              <a:rPr lang="en-US" sz="2000" dirty="0" smtClean="0">
                <a:solidFill>
                  <a:srgbClr val="808080"/>
                </a:solidFill>
                <a:latin typeface="Consolas"/>
              </a:rPr>
              <a:t>(</a:t>
            </a:r>
            <a:r>
              <a:rPr lang="en-US" sz="2000" dirty="0" smtClean="0">
                <a:solidFill>
                  <a:prstClr val="black"/>
                </a:solidFill>
                <a:latin typeface="Consolas"/>
              </a:rPr>
              <a:t>250</a:t>
            </a:r>
            <a:r>
              <a:rPr lang="en-US" sz="2000" dirty="0" smtClean="0">
                <a:solidFill>
                  <a:srgbClr val="808080"/>
                </a:solidFill>
                <a:latin typeface="Consolas"/>
              </a:rPr>
              <a:t>)</a:t>
            </a:r>
            <a:r>
              <a:rPr lang="en-US" sz="2000" dirty="0" smtClean="0">
                <a:solidFill>
                  <a:prstClr val="black"/>
                </a:solidFill>
                <a:latin typeface="Consolas"/>
              </a:rPr>
              <a:t> </a:t>
            </a:r>
            <a:r>
              <a:rPr lang="en-US" sz="2000" dirty="0" smtClean="0">
                <a:solidFill>
                  <a:srgbClr val="808080"/>
                </a:solidFill>
                <a:latin typeface="Consolas"/>
              </a:rPr>
              <a:t>NOT</a:t>
            </a:r>
            <a:r>
              <a:rPr lang="en-US" sz="2000" dirty="0" smtClean="0">
                <a:solidFill>
                  <a:prstClr val="black"/>
                </a:solidFill>
                <a:latin typeface="Consolas"/>
              </a:rPr>
              <a:t> </a:t>
            </a:r>
            <a:r>
              <a:rPr lang="en-US" sz="2000" dirty="0" smtClean="0">
                <a:solidFill>
                  <a:srgbClr val="808080"/>
                </a:solidFill>
                <a:latin typeface="Consolas"/>
              </a:rPr>
              <a:t>NULL</a:t>
            </a:r>
          </a:p>
          <a:p>
            <a:pPr>
              <a:buFont typeface="Arial" panose="020B0604020202020204" pitchFamily="34" charset="0"/>
              <a:buNone/>
            </a:pPr>
            <a:r>
              <a:rPr lang="en-US" sz="2000" dirty="0" smtClean="0">
                <a:solidFill>
                  <a:srgbClr val="808080"/>
                </a:solidFill>
                <a:latin typeface="Consolas"/>
              </a:rPr>
              <a:t>		</a:t>
            </a:r>
            <a:r>
              <a:rPr lang="en-US" sz="2000" dirty="0" smtClean="0">
                <a:solidFill>
                  <a:srgbClr val="0000FF"/>
                </a:solidFill>
                <a:latin typeface="Consolas"/>
              </a:rPr>
              <a:t>INDEX </a:t>
            </a:r>
            <a:r>
              <a:rPr lang="en-US" sz="2000" dirty="0" smtClean="0">
                <a:solidFill>
                  <a:srgbClr val="008080"/>
                </a:solidFill>
                <a:latin typeface="Consolas"/>
              </a:rPr>
              <a:t>[</a:t>
            </a:r>
            <a:r>
              <a:rPr lang="en-US" sz="2000" dirty="0" err="1" smtClean="0">
                <a:solidFill>
                  <a:srgbClr val="008080"/>
                </a:solidFill>
                <a:latin typeface="Consolas"/>
              </a:rPr>
              <a:t>IName</a:t>
            </a:r>
            <a:r>
              <a:rPr lang="en-US" sz="2000" dirty="0" smtClean="0">
                <a:solidFill>
                  <a:srgbClr val="008080"/>
                </a:solidFill>
                <a:latin typeface="Consolas"/>
              </a:rPr>
              <a:t>] </a:t>
            </a:r>
            <a:r>
              <a:rPr lang="en-US" sz="2000" dirty="0" smtClean="0">
                <a:solidFill>
                  <a:srgbClr val="0000FF"/>
                </a:solidFill>
                <a:latin typeface="Consolas"/>
              </a:rPr>
              <a:t>HASH WITH </a:t>
            </a:r>
            <a:r>
              <a:rPr lang="en-US" sz="2000" dirty="0" smtClean="0">
                <a:solidFill>
                  <a:srgbClr val="808080"/>
                </a:solidFill>
                <a:latin typeface="Consolas"/>
              </a:rPr>
              <a:t>(</a:t>
            </a:r>
            <a:r>
              <a:rPr lang="en-US" sz="2000" dirty="0" smtClean="0">
                <a:solidFill>
                  <a:srgbClr val="0000FF"/>
                </a:solidFill>
                <a:latin typeface="Consolas"/>
              </a:rPr>
              <a:t>BUCKET_COUNT</a:t>
            </a:r>
            <a:r>
              <a:rPr lang="en-US" sz="2000" dirty="0" smtClean="0">
                <a:solidFill>
                  <a:srgbClr val="008080"/>
                </a:solidFill>
                <a:latin typeface="Consolas"/>
              </a:rPr>
              <a:t> </a:t>
            </a:r>
            <a:r>
              <a:rPr lang="en-US" sz="2000" dirty="0" smtClean="0">
                <a:solidFill>
                  <a:srgbClr val="808080"/>
                </a:solidFill>
                <a:latin typeface="Consolas"/>
              </a:rPr>
              <a:t>= 1000000),</a:t>
            </a:r>
            <a:endParaRPr lang="en-US" sz="2000" dirty="0" smtClean="0">
              <a:solidFill>
                <a:prstClr val="black"/>
              </a:solidFill>
              <a:latin typeface="Consolas"/>
            </a:endParaRPr>
          </a:p>
          <a:p>
            <a:pPr marL="0" indent="0">
              <a:buFont typeface="Arial" panose="020B0604020202020204" pitchFamily="34" charset="0"/>
              <a:buNone/>
            </a:pPr>
            <a:r>
              <a:rPr lang="en-US" sz="2000" dirty="0" smtClean="0">
                <a:solidFill>
                  <a:prstClr val="black"/>
                </a:solidFill>
                <a:latin typeface="Consolas"/>
              </a:rPr>
              <a:t>    </a:t>
            </a:r>
            <a:r>
              <a:rPr lang="en-US" sz="2000" dirty="0" smtClean="0">
                <a:solidFill>
                  <a:srgbClr val="008080"/>
                </a:solidFill>
                <a:latin typeface="Consolas"/>
              </a:rPr>
              <a:t>[</a:t>
            </a:r>
            <a:r>
              <a:rPr lang="en-US" sz="2000" dirty="0" err="1" smtClean="0">
                <a:solidFill>
                  <a:srgbClr val="008080"/>
                </a:solidFill>
                <a:latin typeface="Consolas"/>
              </a:rPr>
              <a:t>CustomerSince</a:t>
            </a:r>
            <a:r>
              <a:rPr lang="en-US" sz="2000" dirty="0" smtClean="0">
                <a:solidFill>
                  <a:srgbClr val="008080"/>
                </a:solidFill>
                <a:latin typeface="Consolas"/>
              </a:rPr>
              <a:t>]</a:t>
            </a:r>
            <a:r>
              <a:rPr lang="en-US" sz="2000" dirty="0" smtClean="0">
                <a:solidFill>
                  <a:prstClr val="black"/>
                </a:solidFill>
                <a:latin typeface="Consolas"/>
              </a:rPr>
              <a:t> </a:t>
            </a:r>
            <a:r>
              <a:rPr lang="en-US" sz="2000" dirty="0" smtClean="0">
                <a:solidFill>
                  <a:srgbClr val="0000FF"/>
                </a:solidFill>
                <a:latin typeface="Consolas"/>
              </a:rPr>
              <a:t>DATETIME</a:t>
            </a:r>
            <a:r>
              <a:rPr lang="en-US" sz="2000" dirty="0" smtClean="0">
                <a:solidFill>
                  <a:prstClr val="black"/>
                </a:solidFill>
                <a:latin typeface="Consolas"/>
              </a:rPr>
              <a:t> </a:t>
            </a:r>
            <a:r>
              <a:rPr lang="en-US" sz="2000" dirty="0" smtClean="0">
                <a:solidFill>
                  <a:srgbClr val="808080"/>
                </a:solidFill>
                <a:latin typeface="Consolas"/>
              </a:rPr>
              <a:t>NULL</a:t>
            </a:r>
            <a:endParaRPr lang="en-US" sz="2000" dirty="0" smtClean="0">
              <a:solidFill>
                <a:prstClr val="black"/>
              </a:solidFill>
              <a:latin typeface="Consolas"/>
            </a:endParaRPr>
          </a:p>
          <a:p>
            <a:pPr marL="0" indent="0">
              <a:buFont typeface="Arial" panose="020B0604020202020204" pitchFamily="34" charset="0"/>
              <a:buNone/>
            </a:pPr>
            <a:r>
              <a:rPr lang="en-US" sz="2000" dirty="0" smtClean="0">
                <a:solidFill>
                  <a:srgbClr val="808080"/>
                </a:solidFill>
                <a:latin typeface="Consolas"/>
              </a:rPr>
              <a:t>)</a:t>
            </a:r>
          </a:p>
          <a:p>
            <a:pPr marL="0" indent="0">
              <a:buFont typeface="Arial" panose="020B0604020202020204" pitchFamily="34" charset="0"/>
              <a:buNone/>
            </a:pPr>
            <a:r>
              <a:rPr lang="en-US" sz="2000" dirty="0" smtClean="0">
                <a:solidFill>
                  <a:srgbClr val="0000FF"/>
                </a:solidFill>
                <a:latin typeface="Consolas"/>
              </a:rPr>
              <a:t>WITH </a:t>
            </a:r>
          </a:p>
          <a:p>
            <a:pPr marL="0" indent="0">
              <a:buFont typeface="Arial" panose="020B0604020202020204" pitchFamily="34" charset="0"/>
              <a:buNone/>
            </a:pPr>
            <a:r>
              <a:rPr lang="en-US" sz="2000" dirty="0" smtClean="0">
                <a:solidFill>
                  <a:srgbClr val="808080"/>
                </a:solidFill>
                <a:latin typeface="Consolas"/>
              </a:rPr>
              <a:t>(</a:t>
            </a:r>
            <a:br>
              <a:rPr lang="en-US" sz="2000" dirty="0" smtClean="0">
                <a:solidFill>
                  <a:srgbClr val="808080"/>
                </a:solidFill>
                <a:latin typeface="Consolas"/>
              </a:rPr>
            </a:br>
            <a:r>
              <a:rPr lang="en-US" sz="2000" dirty="0">
                <a:solidFill>
                  <a:srgbClr val="0000FF"/>
                </a:solidFill>
                <a:latin typeface="Consolas"/>
              </a:rPr>
              <a:t>MEMORY_OPTIMIZED = ON</a:t>
            </a:r>
            <a:r>
              <a:rPr lang="en-US" sz="2000" dirty="0" smtClean="0">
                <a:solidFill>
                  <a:srgbClr val="808080"/>
                </a:solidFill>
                <a:latin typeface="Consolas"/>
              </a:rPr>
              <a:t>,</a:t>
            </a:r>
            <a:r>
              <a:rPr lang="en-US" sz="2000" dirty="0" smtClean="0">
                <a:solidFill>
                  <a:prstClr val="black"/>
                </a:solidFill>
                <a:latin typeface="Consolas"/>
              </a:rPr>
              <a:t> </a:t>
            </a:r>
          </a:p>
          <a:p>
            <a:pPr marL="0" indent="0">
              <a:buFont typeface="Arial" panose="020B0604020202020204" pitchFamily="34" charset="0"/>
              <a:buNone/>
            </a:pPr>
            <a:r>
              <a:rPr lang="en-US" sz="2000" dirty="0" smtClean="0">
                <a:solidFill>
                  <a:srgbClr val="0000FF"/>
                </a:solidFill>
                <a:latin typeface="Consolas"/>
              </a:rPr>
              <a:t>DURABILITY</a:t>
            </a:r>
            <a:r>
              <a:rPr lang="en-US" sz="2000" dirty="0" smtClean="0">
                <a:solidFill>
                  <a:prstClr val="black"/>
                </a:solidFill>
                <a:latin typeface="Consolas"/>
              </a:rPr>
              <a:t> </a:t>
            </a:r>
            <a:r>
              <a:rPr lang="en-US" sz="2000" dirty="0" smtClean="0">
                <a:solidFill>
                  <a:srgbClr val="808080"/>
                </a:solidFill>
                <a:latin typeface="Consolas"/>
              </a:rPr>
              <a:t>=</a:t>
            </a:r>
            <a:r>
              <a:rPr lang="en-US" sz="2000" dirty="0" smtClean="0">
                <a:solidFill>
                  <a:prstClr val="black"/>
                </a:solidFill>
                <a:latin typeface="Consolas"/>
              </a:rPr>
              <a:t> </a:t>
            </a:r>
            <a:r>
              <a:rPr lang="en-US" sz="2000" dirty="0" smtClean="0">
                <a:solidFill>
                  <a:srgbClr val="0000FF"/>
                </a:solidFill>
                <a:latin typeface="Consolas"/>
              </a:rPr>
              <a:t>SCHEMA_AND_DATA</a:t>
            </a:r>
            <a:r>
              <a:rPr lang="en-US" sz="2000" dirty="0" smtClean="0">
                <a:solidFill>
                  <a:srgbClr val="808080"/>
                </a:solidFill>
                <a:latin typeface="Consolas"/>
              </a:rPr>
              <a:t>);</a:t>
            </a:r>
            <a:endParaRPr lang="en-US" sz="2000" dirty="0" smtClean="0">
              <a:solidFill>
                <a:prstClr val="black"/>
              </a:solidFill>
              <a:latin typeface="Consolas"/>
            </a:endParaRPr>
          </a:p>
          <a:p>
            <a:pPr marL="0" indent="0">
              <a:buFont typeface="Arial" panose="020B0604020202020204" pitchFamily="34" charset="0"/>
              <a:buNone/>
            </a:pPr>
            <a:endParaRPr lang="en-US" sz="2000" dirty="0" smtClean="0">
              <a:solidFill>
                <a:srgbClr val="0000FF"/>
              </a:solidFill>
              <a:latin typeface="Consolas"/>
            </a:endParaRPr>
          </a:p>
          <a:p>
            <a:pPr marL="0" indent="0">
              <a:buFont typeface="Arial" panose="020B0604020202020204" pitchFamily="34" charset="0"/>
              <a:buNone/>
            </a:pPr>
            <a:endParaRPr lang="en-US" sz="2000" dirty="0">
              <a:solidFill>
                <a:srgbClr val="0000FF"/>
              </a:solidFill>
              <a:latin typeface="Consolas"/>
            </a:endParaRPr>
          </a:p>
        </p:txBody>
      </p:sp>
      <p:sp>
        <p:nvSpPr>
          <p:cNvPr id="8" name="Rectangle 7"/>
          <p:cNvSpPr/>
          <p:nvPr/>
        </p:nvSpPr>
        <p:spPr>
          <a:xfrm>
            <a:off x="152402" y="6182380"/>
            <a:ext cx="5867184" cy="523220"/>
          </a:xfrm>
          <a:prstGeom prst="rect">
            <a:avLst/>
          </a:prstGeom>
        </p:spPr>
        <p:txBody>
          <a:bodyPr wrap="none">
            <a:spAutoFit/>
          </a:bodyPr>
          <a:lstStyle/>
          <a:p>
            <a:r>
              <a:rPr lang="en-US" sz="2800" dirty="0" smtClean="0">
                <a:solidFill>
                  <a:prstClr val="black"/>
                </a:solidFill>
                <a:latin typeface="Segoe UI" panose="020B0502040204020203" pitchFamily="34" charset="0"/>
                <a:cs typeface="Segoe UI" panose="020B0502040204020203" pitchFamily="34" charset="0"/>
              </a:rPr>
              <a:t>* </a:t>
            </a:r>
            <a:r>
              <a:rPr lang="en-US" sz="2800" dirty="0" err="1" smtClean="0">
                <a:solidFill>
                  <a:prstClr val="black"/>
                </a:solidFill>
                <a:latin typeface="Segoe UI" panose="020B0502040204020203" pitchFamily="34" charset="0"/>
                <a:cs typeface="Segoe UI" panose="020B0502040204020203" pitchFamily="34" charset="0"/>
              </a:rPr>
              <a:t>Hekaton</a:t>
            </a:r>
            <a:r>
              <a:rPr lang="en-US" sz="2800" dirty="0" smtClean="0">
                <a:solidFill>
                  <a:prstClr val="black"/>
                </a:solidFill>
                <a:latin typeface="Segoe UI" panose="020B0502040204020203" pitchFamily="34" charset="0"/>
                <a:cs typeface="Segoe UI" panose="020B0502040204020203" pitchFamily="34" charset="0"/>
              </a:rPr>
              <a:t> is defined at a table level.</a:t>
            </a:r>
            <a:endParaRPr lang="en-US" dirty="0"/>
          </a:p>
        </p:txBody>
      </p:sp>
    </p:spTree>
    <p:custDataLst>
      <p:tags r:id="rId1"/>
    </p:custDataLst>
    <p:extLst>
      <p:ext uri="{BB962C8B-B14F-4D97-AF65-F5344CB8AC3E}">
        <p14:creationId xmlns:p14="http://schemas.microsoft.com/office/powerpoint/2010/main" val="4167534864"/>
      </p:ext>
    </p:extLst>
  </p:cSld>
  <p:clrMapOvr>
    <a:masterClrMapping/>
  </p:clrMapOvr>
  <mc:AlternateContent xmlns:mc="http://schemas.openxmlformats.org/markup-compatibility/2006" xmlns:p14="http://schemas.microsoft.com/office/powerpoint/2010/main">
    <mc:Choice Requires="p14">
      <p:transition spd="slow" p14:dur="2000" advTm="44059"/>
    </mc:Choice>
    <mc:Fallback xmlns="">
      <p:transition spd="slow" advTm="4405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bg/>
                                          </p:spTgt>
                                        </p:tgtEl>
                                        <p:attrNameLst>
                                          <p:attrName>style.visibility</p:attrName>
                                        </p:attrNameLst>
                                      </p:cBhvr>
                                      <p:to>
                                        <p:strVal val="visible"/>
                                      </p:to>
                                    </p:set>
                                    <p:animEffect transition="in" filter="fade">
                                      <p:cBhvr>
                                        <p:cTn id="7" dur="500"/>
                                        <p:tgtEl>
                                          <p:spTgt spid="4">
                                            <p:bg/>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xEl>
                                              <p:pRg st="0" end="0"/>
                                            </p:txEl>
                                          </p:spTgt>
                                        </p:tgtEl>
                                        <p:attrNameLst>
                                          <p:attrName>style.visibility</p:attrName>
                                        </p:attrNameLst>
                                      </p:cBhvr>
                                      <p:to>
                                        <p:strVal val="visible"/>
                                      </p:to>
                                    </p:set>
                                    <p:animEffect transition="in" filter="fade">
                                      <p:cBhvr>
                                        <p:cTn id="10" dur="500"/>
                                        <p:tgtEl>
                                          <p:spTgt spid="4">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animEffect transition="in" filter="fade">
                                      <p:cBhvr>
                                        <p:cTn id="13" dur="500"/>
                                        <p:tgtEl>
                                          <p:spTgt spid="4">
                                            <p:txEl>
                                              <p:pRg st="1" end="1"/>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
                                            <p:txEl>
                                              <p:pRg st="2" end="2"/>
                                            </p:txEl>
                                          </p:spTgt>
                                        </p:tgtEl>
                                        <p:attrNameLst>
                                          <p:attrName>style.visibility</p:attrName>
                                        </p:attrNameLst>
                                      </p:cBhvr>
                                      <p:to>
                                        <p:strVal val="visible"/>
                                      </p:to>
                                    </p:set>
                                    <p:animEffect transition="in" filter="fade">
                                      <p:cBhvr>
                                        <p:cTn id="16" dur="500"/>
                                        <p:tgtEl>
                                          <p:spTgt spid="4">
                                            <p:txEl>
                                              <p:pRg st="2" end="2"/>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animEffect transition="in" filter="fade">
                                      <p:cBhvr>
                                        <p:cTn id="19" dur="500"/>
                                        <p:tgtEl>
                                          <p:spTgt spid="4">
                                            <p:txEl>
                                              <p:pRg st="3" end="3"/>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
                                            <p:txEl>
                                              <p:pRg st="4" end="4"/>
                                            </p:txEl>
                                          </p:spTgt>
                                        </p:tgtEl>
                                        <p:attrNameLst>
                                          <p:attrName>style.visibility</p:attrName>
                                        </p:attrNameLst>
                                      </p:cBhvr>
                                      <p:to>
                                        <p:strVal val="visible"/>
                                      </p:to>
                                    </p:set>
                                    <p:animEffect transition="in" filter="fade">
                                      <p:cBhvr>
                                        <p:cTn id="22" dur="500"/>
                                        <p:tgtEl>
                                          <p:spTgt spid="4">
                                            <p:txEl>
                                              <p:pRg st="4" end="4"/>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
                                            <p:txEl>
                                              <p:pRg st="5" end="5"/>
                                            </p:txEl>
                                          </p:spTgt>
                                        </p:tgtEl>
                                        <p:attrNameLst>
                                          <p:attrName>style.visibility</p:attrName>
                                        </p:attrNameLst>
                                      </p:cBhvr>
                                      <p:to>
                                        <p:strVal val="visible"/>
                                      </p:to>
                                    </p:set>
                                    <p:animEffect transition="in" filter="fade">
                                      <p:cBhvr>
                                        <p:cTn id="25" dur="500"/>
                                        <p:tgtEl>
                                          <p:spTgt spid="4">
                                            <p:txEl>
                                              <p:pRg st="5" end="5"/>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
                                            <p:txEl>
                                              <p:pRg st="6" end="6"/>
                                            </p:txEl>
                                          </p:spTgt>
                                        </p:tgtEl>
                                        <p:attrNameLst>
                                          <p:attrName>style.visibility</p:attrName>
                                        </p:attrNameLst>
                                      </p:cBhvr>
                                      <p:to>
                                        <p:strVal val="visible"/>
                                      </p:to>
                                    </p:set>
                                    <p:animEffect transition="in" filter="fade">
                                      <p:cBhvr>
                                        <p:cTn id="28" dur="500"/>
                                        <p:tgtEl>
                                          <p:spTgt spid="4">
                                            <p:txEl>
                                              <p:pRg st="6" end="6"/>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
                                            <p:txEl>
                                              <p:pRg st="7" end="7"/>
                                            </p:txEl>
                                          </p:spTgt>
                                        </p:tgtEl>
                                        <p:attrNameLst>
                                          <p:attrName>style.visibility</p:attrName>
                                        </p:attrNameLst>
                                      </p:cBhvr>
                                      <p:to>
                                        <p:strVal val="visible"/>
                                      </p:to>
                                    </p:set>
                                    <p:animEffect transition="in" filter="fade">
                                      <p:cBhvr>
                                        <p:cTn id="31" dur="500"/>
                                        <p:tgtEl>
                                          <p:spTgt spid="4">
                                            <p:txEl>
                                              <p:pRg st="7" end="7"/>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4">
                                            <p:txEl>
                                              <p:pRg st="8" end="8"/>
                                            </p:txEl>
                                          </p:spTgt>
                                        </p:tgtEl>
                                        <p:attrNameLst>
                                          <p:attrName>style.visibility</p:attrName>
                                        </p:attrNameLst>
                                      </p:cBhvr>
                                      <p:to>
                                        <p:strVal val="visible"/>
                                      </p:to>
                                    </p:set>
                                    <p:animEffect transition="in" filter="fade">
                                      <p:cBhvr>
                                        <p:cTn id="34" dur="500"/>
                                        <p:tgtEl>
                                          <p:spTgt spid="4">
                                            <p:txEl>
                                              <p:pRg st="8" end="8"/>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4">
                                            <p:txEl>
                                              <p:pRg st="9" end="9"/>
                                            </p:txEl>
                                          </p:spTgt>
                                        </p:tgtEl>
                                        <p:attrNameLst>
                                          <p:attrName>style.visibility</p:attrName>
                                        </p:attrNameLst>
                                      </p:cBhvr>
                                      <p:to>
                                        <p:strVal val="visible"/>
                                      </p:to>
                                    </p:set>
                                    <p:animEffect transition="in" filter="fade">
                                      <p:cBhvr>
                                        <p:cTn id="37" dur="500"/>
                                        <p:tgtEl>
                                          <p:spTgt spid="4">
                                            <p:txEl>
                                              <p:pRg st="9" end="9"/>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6" presetClass="emph" presetSubtype="0" fill="hold" nodeType="clickEffect">
                                  <p:stCondLst>
                                    <p:cond delay="0"/>
                                  </p:stCondLst>
                                  <p:childTnLst>
                                    <p:animScale>
                                      <p:cBhvr>
                                        <p:cTn id="41" dur="2000" fill="hold"/>
                                        <p:tgtEl>
                                          <p:spTgt spid="4">
                                            <p:txEl>
                                              <p:pRg st="8" end="8"/>
                                            </p:txEl>
                                          </p:spTgt>
                                        </p:tgtEl>
                                      </p:cBhvr>
                                      <p:by x="150000" y="150000"/>
                                    </p:animScale>
                                  </p:childTnLst>
                                </p:cTn>
                              </p:par>
                            </p:childTnLst>
                          </p:cTn>
                        </p:par>
                      </p:childTnLst>
                    </p:cTn>
                  </p:par>
                  <p:par>
                    <p:cTn id="42" fill="hold">
                      <p:stCondLst>
                        <p:cond delay="indefinite"/>
                      </p:stCondLst>
                      <p:childTnLst>
                        <p:par>
                          <p:cTn id="43" fill="hold">
                            <p:stCondLst>
                              <p:cond delay="0"/>
                            </p:stCondLst>
                            <p:childTnLst>
                              <p:par>
                                <p:cTn id="44" presetID="42" presetClass="entr" presetSubtype="0" fill="hold" grpId="0" nodeType="clickEffect">
                                  <p:stCondLst>
                                    <p:cond delay="0"/>
                                  </p:stCondLst>
                                  <p:childTnLst>
                                    <p:set>
                                      <p:cBhvr>
                                        <p:cTn id="45" dur="1" fill="hold">
                                          <p:stCondLst>
                                            <p:cond delay="0"/>
                                          </p:stCondLst>
                                        </p:cTn>
                                        <p:tgtEl>
                                          <p:spTgt spid="8"/>
                                        </p:tgtEl>
                                        <p:attrNameLst>
                                          <p:attrName>style.visibility</p:attrName>
                                        </p:attrNameLst>
                                      </p:cBhvr>
                                      <p:to>
                                        <p:strVal val="visible"/>
                                      </p:to>
                                    </p:set>
                                    <p:animEffect transition="in" filter="fade">
                                      <p:cBhvr>
                                        <p:cTn id="46" dur="1000"/>
                                        <p:tgtEl>
                                          <p:spTgt spid="8"/>
                                        </p:tgtEl>
                                      </p:cBhvr>
                                    </p:animEffect>
                                    <p:anim calcmode="lin" valueType="num">
                                      <p:cBhvr>
                                        <p:cTn id="47" dur="1000" fill="hold"/>
                                        <p:tgtEl>
                                          <p:spTgt spid="8"/>
                                        </p:tgtEl>
                                        <p:attrNameLst>
                                          <p:attrName>ppt_x</p:attrName>
                                        </p:attrNameLst>
                                      </p:cBhvr>
                                      <p:tavLst>
                                        <p:tav tm="0">
                                          <p:val>
                                            <p:strVal val="#ppt_x"/>
                                          </p:val>
                                        </p:tav>
                                        <p:tav tm="100000">
                                          <p:val>
                                            <p:strVal val="#ppt_x"/>
                                          </p:val>
                                        </p:tav>
                                      </p:tavLst>
                                    </p:anim>
                                    <p:anim calcmode="lin" valueType="num">
                                      <p:cBhvr>
                                        <p:cTn id="48"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allAtOnce" animBg="1"/>
      <p:bldP spid="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a:t>
            </a:r>
            <a:r>
              <a:rPr lang="en-US" dirty="0"/>
              <a:t>X100 </a:t>
            </a:r>
            <a:r>
              <a:rPr lang="en-US" dirty="0" smtClean="0"/>
              <a:t>performance?</a:t>
            </a:r>
            <a:endParaRPr lang="en-US" dirty="0"/>
          </a:p>
        </p:txBody>
      </p:sp>
      <p:sp>
        <p:nvSpPr>
          <p:cNvPr id="3" name="Content Placeholder 2"/>
          <p:cNvSpPr>
            <a:spLocks noGrp="1"/>
          </p:cNvSpPr>
          <p:nvPr>
            <p:ph idx="1"/>
          </p:nvPr>
        </p:nvSpPr>
        <p:spPr/>
        <p:txBody>
          <a:bodyPr>
            <a:normAutofit lnSpcReduction="10000"/>
          </a:bodyPr>
          <a:lstStyle/>
          <a:p>
            <a:pPr marL="0" indent="0">
              <a:buNone/>
            </a:pPr>
            <a:r>
              <a:rPr lang="en-US" dirty="0" smtClean="0"/>
              <a:t>How will we do it? </a:t>
            </a:r>
            <a:br>
              <a:rPr lang="en-US" dirty="0" smtClean="0"/>
            </a:br>
            <a:r>
              <a:rPr lang="en-US" dirty="0" smtClean="0"/>
              <a:t>	– Architecture concepts:</a:t>
            </a:r>
          </a:p>
          <a:p>
            <a:pPr marL="514350" indent="-514350">
              <a:buFont typeface="+mj-lt"/>
              <a:buAutoNum type="arabicPeriod"/>
            </a:pPr>
            <a:endParaRPr lang="en-US" dirty="0" smtClean="0"/>
          </a:p>
          <a:p>
            <a:pPr marL="514350" indent="-514350">
              <a:buFont typeface="+mj-lt"/>
              <a:buAutoNum type="arabicPeriod"/>
            </a:pPr>
            <a:r>
              <a:rPr lang="en-US" dirty="0"/>
              <a:t>Optimize indexes for main </a:t>
            </a:r>
            <a:r>
              <a:rPr lang="en-US" dirty="0" smtClean="0"/>
              <a:t>memory</a:t>
            </a:r>
          </a:p>
          <a:p>
            <a:pPr marL="514350" indent="-514350">
              <a:buFont typeface="+mj-lt"/>
              <a:buAutoNum type="arabicPeriod"/>
            </a:pPr>
            <a:r>
              <a:rPr lang="en-US" dirty="0"/>
              <a:t>Eliminate latches and </a:t>
            </a:r>
            <a:r>
              <a:rPr lang="en-US" dirty="0" smtClean="0"/>
              <a:t>locks</a:t>
            </a:r>
          </a:p>
          <a:p>
            <a:pPr marL="514350" indent="-514350">
              <a:buFont typeface="+mj-lt"/>
              <a:buAutoNum type="arabicPeriod"/>
            </a:pPr>
            <a:r>
              <a:rPr lang="en-US" dirty="0"/>
              <a:t>Compile requests to native </a:t>
            </a:r>
            <a:r>
              <a:rPr lang="en-US" dirty="0" smtClean="0"/>
              <a:t>code</a:t>
            </a:r>
            <a:br>
              <a:rPr lang="en-US" dirty="0" smtClean="0"/>
            </a:br>
            <a:endParaRPr lang="en-US" dirty="0" smtClean="0"/>
          </a:p>
          <a:p>
            <a:pPr marL="0" indent="0">
              <a:buNone/>
            </a:pPr>
            <a:r>
              <a:rPr lang="en-US" dirty="0" smtClean="0"/>
              <a:t>*Me: </a:t>
            </a:r>
            <a:br>
              <a:rPr lang="en-US" dirty="0" smtClean="0"/>
            </a:br>
            <a:r>
              <a:rPr lang="en-US" dirty="0" smtClean="0"/>
              <a:t>Use everything the hardware has to offer (multi-cores, large memory), make it scalable and don’t keep no one waiting.</a:t>
            </a:r>
            <a:endParaRPr lang="en-US" dirty="0"/>
          </a:p>
        </p:txBody>
      </p:sp>
    </p:spTree>
    <p:extLst>
      <p:ext uri="{BB962C8B-B14F-4D97-AF65-F5344CB8AC3E}">
        <p14:creationId xmlns:p14="http://schemas.microsoft.com/office/powerpoint/2010/main" val="2831841785"/>
      </p:ext>
    </p:extLst>
  </p:cSld>
  <p:clrMapOvr>
    <a:masterClrMapping/>
  </p:clrMapOvr>
  <mc:AlternateContent xmlns:mc="http://schemas.openxmlformats.org/markup-compatibility/2006" xmlns:p14="http://schemas.microsoft.com/office/powerpoint/2010/main">
    <mc:Choice Requires="p14">
      <p:transition spd="slow" p14:dur="2000" advTm="88597"/>
    </mc:Choice>
    <mc:Fallback xmlns="">
      <p:transition spd="slow" advTm="88597"/>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bottlenecks to overcome</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724053351"/>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19230277"/>
      </p:ext>
    </p:extLst>
  </p:cSld>
  <p:clrMapOvr>
    <a:masterClrMapping/>
  </p:clrMapOvr>
  <mc:AlternateContent xmlns:mc="http://schemas.openxmlformats.org/markup-compatibility/2006" xmlns:p14="http://schemas.microsoft.com/office/powerpoint/2010/main">
    <mc:Choice Requires="p14">
      <p:transition spd="slow" p14:dur="2000" advTm="114285"/>
    </mc:Choice>
    <mc:Fallback xmlns="">
      <p:transition spd="slow" advTm="114285"/>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 HAVE TO TELL YOU ABOUT THE FUTURE">
            <a:hlinkClick r:id="" action="ppaction://media"/>
          </p:cNvPr>
          <p:cNvPicPr>
            <a:picLocks noChangeAspect="1"/>
          </p:cNvPicPr>
          <p:nvPr>
            <a:videoFile r:link="rId1"/>
            <p:extLst>
              <p:ext uri="{DAA4B4D4-6D71-4841-9C94-3DE7FCFB9230}">
                <p14:media xmlns:p14="http://schemas.microsoft.com/office/powerpoint/2010/main" r:embed="rId2">
                  <p14:trim end="7759"/>
                </p14:media>
              </p:ext>
            </p:extLst>
          </p:nvPr>
        </p:nvPicPr>
        <p:blipFill>
          <a:blip r:embed="rId5"/>
          <a:stretch>
            <a:fillRect/>
          </a:stretch>
        </p:blipFill>
        <p:spPr>
          <a:xfrm>
            <a:off x="1625456" y="142698"/>
            <a:ext cx="8895281" cy="5930186"/>
          </a:xfrm>
          <a:prstGeom prst="rect">
            <a:avLst/>
          </a:prstGeom>
        </p:spPr>
      </p:pic>
    </p:spTree>
    <p:extLst>
      <p:ext uri="{BB962C8B-B14F-4D97-AF65-F5344CB8AC3E}">
        <p14:creationId xmlns:p14="http://schemas.microsoft.com/office/powerpoint/2010/main" val="3166506872"/>
      </p:ext>
    </p:extLst>
  </p:cSld>
  <p:clrMapOvr>
    <a:masterClrMapping/>
  </p:clrMapOvr>
  <mc:AlternateContent xmlns:mc="http://schemas.openxmlformats.org/markup-compatibility/2006" xmlns:p14="http://schemas.microsoft.com/office/powerpoint/2010/main">
    <mc:Choice Requires="p14">
      <p:transition spd="slow" p14:dur="2000" advTm="38367"/>
    </mc:Choice>
    <mc:Fallback xmlns="">
      <p:transition spd="slow" advTm="38367"/>
    </mc:Fallback>
  </mc:AlternateContent>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100000">
                <p:cTn id="7" fill="hold" display="0">
                  <p:stCondLst>
                    <p:cond delay="indefinite"/>
                  </p:stCondLst>
                </p:cTn>
                <p:tgtEl>
                  <p:spTgt spid="2"/>
                </p:tgtEl>
              </p:cMediaNode>
            </p:video>
          </p:childTnLst>
        </p:cTn>
      </p:par>
    </p:tnLst>
  </p:timing>
  <p:extLst>
    <p:ext uri="{E180D4A7-C9FB-4DFB-919C-405C955672EB}">
      <p14:showEvtLst xmlns:p14="http://schemas.microsoft.com/office/powerpoint/2010/main">
        <p14:playEvt time="2890" objId="2"/>
        <p14:stopEvt time="18530" objId="2"/>
      </p14:showEvtLst>
    </p:ext>
  </p:extLs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bottlenecks to overcome</a:t>
            </a:r>
            <a:endParaRPr lang="en-US" dirty="0"/>
          </a:p>
        </p:txBody>
      </p:sp>
      <p:grpSp>
        <p:nvGrpSpPr>
          <p:cNvPr id="3" name="Group 2"/>
          <p:cNvGrpSpPr/>
          <p:nvPr/>
        </p:nvGrpSpPr>
        <p:grpSpPr>
          <a:xfrm>
            <a:off x="2844941" y="1825625"/>
            <a:ext cx="6502117" cy="4351338"/>
            <a:chOff x="2844941" y="1825625"/>
            <a:chExt cx="6502117" cy="4351338"/>
          </a:xfrm>
        </p:grpSpPr>
        <p:sp>
          <p:nvSpPr>
            <p:cNvPr id="5" name="Isosceles Triangle 4"/>
            <p:cNvSpPr/>
            <p:nvPr/>
          </p:nvSpPr>
          <p:spPr>
            <a:xfrm>
              <a:off x="2844941" y="1825625"/>
              <a:ext cx="6502117" cy="4351338"/>
            </a:xfrm>
            <a:prstGeom prst="triangle">
              <a:avLst/>
            </a:prstGeom>
          </p:spPr>
          <p:style>
            <a:lnRef idx="2">
              <a:schemeClr val="lt1">
                <a:hueOff val="0"/>
                <a:satOff val="0"/>
                <a:lumOff val="0"/>
                <a:alphaOff val="0"/>
              </a:schemeClr>
            </a:lnRef>
            <a:fillRef idx="1">
              <a:schemeClr val="accent3">
                <a:shade val="80000"/>
                <a:hueOff val="0"/>
                <a:satOff val="0"/>
                <a:lumOff val="0"/>
                <a:alphaOff val="0"/>
              </a:schemeClr>
            </a:fillRef>
            <a:effectRef idx="0">
              <a:schemeClr val="accent3">
                <a:shade val="80000"/>
                <a:hueOff val="0"/>
                <a:satOff val="0"/>
                <a:lumOff val="0"/>
                <a:alphaOff val="0"/>
              </a:schemeClr>
            </a:effectRef>
            <a:fontRef idx="minor">
              <a:schemeClr val="lt1"/>
            </a:fontRef>
          </p:style>
        </p:sp>
        <p:sp>
          <p:nvSpPr>
            <p:cNvPr id="10" name="Freeform 9"/>
            <p:cNvSpPr/>
            <p:nvPr/>
          </p:nvSpPr>
          <p:spPr>
            <a:xfrm>
              <a:off x="6188459" y="5158379"/>
              <a:ext cx="2828369" cy="618705"/>
            </a:xfrm>
            <a:custGeom>
              <a:avLst/>
              <a:gdLst>
                <a:gd name="connsiteX0" fmla="*/ 0 w 2828369"/>
                <a:gd name="connsiteY0" fmla="*/ 103120 h 618705"/>
                <a:gd name="connsiteX1" fmla="*/ 103120 w 2828369"/>
                <a:gd name="connsiteY1" fmla="*/ 0 h 618705"/>
                <a:gd name="connsiteX2" fmla="*/ 2725249 w 2828369"/>
                <a:gd name="connsiteY2" fmla="*/ 0 h 618705"/>
                <a:gd name="connsiteX3" fmla="*/ 2828369 w 2828369"/>
                <a:gd name="connsiteY3" fmla="*/ 103120 h 618705"/>
                <a:gd name="connsiteX4" fmla="*/ 2828369 w 2828369"/>
                <a:gd name="connsiteY4" fmla="*/ 515585 h 618705"/>
                <a:gd name="connsiteX5" fmla="*/ 2725249 w 2828369"/>
                <a:gd name="connsiteY5" fmla="*/ 618705 h 618705"/>
                <a:gd name="connsiteX6" fmla="*/ 103120 w 2828369"/>
                <a:gd name="connsiteY6" fmla="*/ 618705 h 618705"/>
                <a:gd name="connsiteX7" fmla="*/ 0 w 2828369"/>
                <a:gd name="connsiteY7" fmla="*/ 515585 h 618705"/>
                <a:gd name="connsiteX8" fmla="*/ 0 w 2828369"/>
                <a:gd name="connsiteY8" fmla="*/ 103120 h 618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28369" h="618705">
                  <a:moveTo>
                    <a:pt x="0" y="103120"/>
                  </a:moveTo>
                  <a:cubicBezTo>
                    <a:pt x="0" y="46168"/>
                    <a:pt x="46168" y="0"/>
                    <a:pt x="103120" y="0"/>
                  </a:cubicBezTo>
                  <a:lnTo>
                    <a:pt x="2725249" y="0"/>
                  </a:lnTo>
                  <a:cubicBezTo>
                    <a:pt x="2782201" y="0"/>
                    <a:pt x="2828369" y="46168"/>
                    <a:pt x="2828369" y="103120"/>
                  </a:cubicBezTo>
                  <a:lnTo>
                    <a:pt x="2828369" y="515585"/>
                  </a:lnTo>
                  <a:cubicBezTo>
                    <a:pt x="2828369" y="572537"/>
                    <a:pt x="2782201" y="618705"/>
                    <a:pt x="2725249" y="618705"/>
                  </a:cubicBezTo>
                  <a:lnTo>
                    <a:pt x="103120" y="618705"/>
                  </a:lnTo>
                  <a:cubicBezTo>
                    <a:pt x="46168" y="618705"/>
                    <a:pt x="0" y="572537"/>
                    <a:pt x="0" y="515585"/>
                  </a:cubicBezTo>
                  <a:lnTo>
                    <a:pt x="0" y="103120"/>
                  </a:lnTo>
                  <a:close/>
                </a:path>
              </a:pathLst>
            </a:custGeom>
          </p:spPr>
          <p:style>
            <a:lnRef idx="2">
              <a:schemeClr val="accent3">
                <a:shade val="80000"/>
                <a:hueOff val="0"/>
                <a:satOff val="0"/>
                <a:lumOff val="19092"/>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02593" tIns="102593" rIns="102593" bIns="102593" numCol="1" spcCol="1270" anchor="ctr" anchorCtr="0">
              <a:noAutofit/>
            </a:bodyPr>
            <a:lstStyle/>
            <a:p>
              <a:pPr lvl="0" algn="ctr" defTabSz="844550">
                <a:lnSpc>
                  <a:spcPct val="90000"/>
                </a:lnSpc>
                <a:spcBef>
                  <a:spcPct val="0"/>
                </a:spcBef>
                <a:spcAft>
                  <a:spcPct val="35000"/>
                </a:spcAft>
              </a:pPr>
              <a:r>
                <a:rPr lang="en-US" sz="1900" kern="1200" dirty="0" smtClean="0"/>
                <a:t>Disk IO</a:t>
              </a:r>
              <a:endParaRPr lang="en-US" sz="1900" kern="1200" dirty="0"/>
            </a:p>
          </p:txBody>
        </p:sp>
      </p:grpSp>
    </p:spTree>
    <p:extLst>
      <p:ext uri="{BB962C8B-B14F-4D97-AF65-F5344CB8AC3E}">
        <p14:creationId xmlns:p14="http://schemas.microsoft.com/office/powerpoint/2010/main" val="1289811123"/>
      </p:ext>
    </p:extLst>
  </p:cSld>
  <p:clrMapOvr>
    <a:masterClrMapping/>
  </p:clrMapOvr>
  <mc:AlternateContent xmlns:mc="http://schemas.openxmlformats.org/markup-compatibility/2006" xmlns:p14="http://schemas.microsoft.com/office/powerpoint/2010/main">
    <mc:Choice Requires="p14">
      <p:transition spd="slow" p14:dur="2000" advTm="3545"/>
    </mc:Choice>
    <mc:Fallback xmlns="">
      <p:transition spd="slow" advTm="3545"/>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Yes, In-Memory</a:t>
            </a:r>
            <a:endParaRPr lang="en-US" dirty="0"/>
          </a:p>
        </p:txBody>
      </p:sp>
      <p:graphicFrame>
        <p:nvGraphicFramePr>
          <p:cNvPr id="12" name="Diagram 11"/>
          <p:cNvGraphicFramePr/>
          <p:nvPr>
            <p:extLst>
              <p:ext uri="{D42A27DB-BD31-4B8C-83A1-F6EECF244321}">
                <p14:modId xmlns:p14="http://schemas.microsoft.com/office/powerpoint/2010/main" val="65658900"/>
              </p:ext>
            </p:extLst>
          </p:nvPr>
        </p:nvGraphicFramePr>
        <p:xfrm>
          <a:off x="838200" y="1140432"/>
          <a:ext cx="9933969" cy="61348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18" name="Group 17"/>
          <p:cNvGrpSpPr/>
          <p:nvPr/>
        </p:nvGrpSpPr>
        <p:grpSpPr>
          <a:xfrm>
            <a:off x="9284640" y="1381335"/>
            <a:ext cx="2828369" cy="618705"/>
            <a:chOff x="5350259" y="3332754"/>
            <a:chExt cx="2828369" cy="618705"/>
          </a:xfrm>
        </p:grpSpPr>
        <p:sp>
          <p:nvSpPr>
            <p:cNvPr id="19" name="Rounded Rectangle 18"/>
            <p:cNvSpPr/>
            <p:nvPr/>
          </p:nvSpPr>
          <p:spPr>
            <a:xfrm>
              <a:off x="5350259" y="3332754"/>
              <a:ext cx="2828369" cy="618705"/>
            </a:xfrm>
            <a:prstGeom prst="roundRect">
              <a:avLst/>
            </a:prstGeom>
          </p:spPr>
          <p:style>
            <a:lnRef idx="2">
              <a:schemeClr val="accent3">
                <a:shade val="80000"/>
                <a:hueOff val="0"/>
                <a:satOff val="0"/>
                <a:lumOff val="19092"/>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20" name="Rounded Rectangle 4"/>
            <p:cNvSpPr/>
            <p:nvPr/>
          </p:nvSpPr>
          <p:spPr>
            <a:xfrm>
              <a:off x="5380462" y="3362957"/>
              <a:ext cx="2767963" cy="558299"/>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en-US" sz="1900" kern="1200" dirty="0" smtClean="0"/>
                <a:t>Disk IO</a:t>
              </a:r>
              <a:endParaRPr lang="en-US" sz="1900" kern="1200" dirty="0"/>
            </a:p>
          </p:txBody>
        </p:sp>
      </p:grpSp>
    </p:spTree>
    <p:extLst>
      <p:ext uri="{BB962C8B-B14F-4D97-AF65-F5344CB8AC3E}">
        <p14:creationId xmlns:p14="http://schemas.microsoft.com/office/powerpoint/2010/main" val="265293596"/>
      </p:ext>
    </p:extLst>
  </p:cSld>
  <p:clrMapOvr>
    <a:masterClrMapping/>
  </p:clrMapOvr>
  <mc:AlternateContent xmlns:mc="http://schemas.openxmlformats.org/markup-compatibility/2006" xmlns:p14="http://schemas.microsoft.com/office/powerpoint/2010/main">
    <mc:Choice Requires="p14">
      <p:transition spd="slow" p14:dur="2000" advTm="42159"/>
    </mc:Choice>
    <mc:Fallback xmlns="">
      <p:transition spd="slow" advTm="42159"/>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Traditional DBMS</a:t>
            </a:r>
            <a:endParaRPr lang="en-US" dirty="0"/>
          </a:p>
        </p:txBody>
      </p:sp>
      <p:sp>
        <p:nvSpPr>
          <p:cNvPr id="3" name="Content Placeholder 2"/>
          <p:cNvSpPr>
            <a:spLocks noGrp="1"/>
          </p:cNvSpPr>
          <p:nvPr>
            <p:ph idx="1"/>
          </p:nvPr>
        </p:nvSpPr>
        <p:spPr>
          <a:xfrm>
            <a:off x="838200" y="1825625"/>
            <a:ext cx="10515600" cy="4873126"/>
          </a:xfrm>
        </p:spPr>
        <p:txBody>
          <a:bodyPr>
            <a:normAutofit fontScale="92500" lnSpcReduction="20000"/>
          </a:bodyPr>
          <a:lstStyle/>
          <a:p>
            <a:r>
              <a:rPr lang="en-US" dirty="0" smtClean="0"/>
              <a:t>Data is saved on disk.</a:t>
            </a:r>
          </a:p>
          <a:p>
            <a:r>
              <a:rPr lang="en-US" dirty="0" smtClean="0"/>
              <a:t>It is organized in 8KB pages.</a:t>
            </a:r>
          </a:p>
          <a:p>
            <a:r>
              <a:rPr lang="en-US" dirty="0" smtClean="0"/>
              <a:t>Every table and index is made out of extents – 8 pages – 64 KB.</a:t>
            </a:r>
          </a:p>
          <a:p>
            <a:r>
              <a:rPr lang="en-US" dirty="0" smtClean="0"/>
              <a:t>It is advised for data of a single table to reside physically next to each other.</a:t>
            </a:r>
          </a:p>
          <a:p>
            <a:r>
              <a:rPr lang="en-US" dirty="0" smtClean="0"/>
              <a:t>Data is read from disk into a Buffer pool in memory (minimum of a read from disk is extent)</a:t>
            </a:r>
          </a:p>
          <a:p>
            <a:r>
              <a:rPr lang="en-US" dirty="0" smtClean="0"/>
              <a:t>Every data needed for processing is read into buffer pool.</a:t>
            </a:r>
          </a:p>
          <a:p>
            <a:r>
              <a:rPr lang="en-US" dirty="0" smtClean="0"/>
              <a:t>Data is also updated in the buffer pool and a process called Checkpoint writes the data back to the disk.</a:t>
            </a:r>
          </a:p>
          <a:p>
            <a:r>
              <a:rPr lang="en-US" dirty="0" smtClean="0"/>
              <a:t>SQL has an algorithm that defines what pages should stay in the buffer pool and what should be removed (only in case of memory pressure)</a:t>
            </a:r>
            <a:endParaRPr lang="en-US" dirty="0"/>
          </a:p>
        </p:txBody>
      </p:sp>
    </p:spTree>
    <p:extLst>
      <p:ext uri="{BB962C8B-B14F-4D97-AF65-F5344CB8AC3E}">
        <p14:creationId xmlns:p14="http://schemas.microsoft.com/office/powerpoint/2010/main" val="14242744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Traditional DBMS</a:t>
            </a:r>
            <a:endParaRPr lang="en-US" dirty="0"/>
          </a:p>
        </p:txBody>
      </p:sp>
      <p:sp>
        <p:nvSpPr>
          <p:cNvPr id="3" name="Content Placeholder 2"/>
          <p:cNvSpPr>
            <a:spLocks noGrp="1"/>
          </p:cNvSpPr>
          <p:nvPr>
            <p:ph idx="1"/>
          </p:nvPr>
        </p:nvSpPr>
        <p:spPr>
          <a:xfrm>
            <a:off x="838200" y="1825625"/>
            <a:ext cx="10515600" cy="4873126"/>
          </a:xfrm>
        </p:spPr>
        <p:txBody>
          <a:bodyPr>
            <a:normAutofit/>
          </a:bodyPr>
          <a:lstStyle/>
          <a:p>
            <a:r>
              <a:rPr lang="en-US" dirty="0" smtClean="0"/>
              <a:t>A table can be a Heap or a Clustered Index.</a:t>
            </a:r>
          </a:p>
          <a:p>
            <a:r>
              <a:rPr lang="en-US" dirty="0" smtClean="0"/>
              <a:t>A heap is a lot of pages, not sorted by anything, placed in different places in the file.</a:t>
            </a:r>
          </a:p>
          <a:p>
            <a:r>
              <a:rPr lang="en-US" dirty="0" smtClean="0"/>
              <a:t>A clustered Index is a B-tree that is sorted by one column (or more) and the leaf level of the tree are pages that hold the table’s data. (There can be only one clustered index on a table)</a:t>
            </a:r>
          </a:p>
          <a:p>
            <a:r>
              <a:rPr lang="en-US" dirty="0" smtClean="0"/>
              <a:t>Non Clustered index ins a B-tree </a:t>
            </a:r>
            <a:r>
              <a:rPr lang="en-US" dirty="0"/>
              <a:t>that is sorted by one column (or more) and the leaf level of the tree are pages that hold </a:t>
            </a:r>
            <a:r>
              <a:rPr lang="en-US" dirty="0" smtClean="0"/>
              <a:t>a pointer to the location of the row (on a Clustered index or a heap)</a:t>
            </a:r>
          </a:p>
          <a:p>
            <a:endParaRPr lang="en-US" dirty="0"/>
          </a:p>
        </p:txBody>
      </p:sp>
    </p:spTree>
    <p:extLst>
      <p:ext uri="{BB962C8B-B14F-4D97-AF65-F5344CB8AC3E}">
        <p14:creationId xmlns:p14="http://schemas.microsoft.com/office/powerpoint/2010/main" val="4047814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trike="sngStrike" dirty="0"/>
              <a:t>Yes, </a:t>
            </a:r>
            <a:r>
              <a:rPr lang="en-US" strike="sngStrike" dirty="0" smtClean="0"/>
              <a:t>In-Memory</a:t>
            </a:r>
            <a:r>
              <a:rPr lang="en-US" dirty="0" smtClean="0"/>
              <a:t>. Memory optimized</a:t>
            </a:r>
            <a:endParaRPr lang="en-US" dirty="0"/>
          </a:p>
        </p:txBody>
      </p:sp>
      <p:sp>
        <p:nvSpPr>
          <p:cNvPr id="3" name="Content Placeholder 2"/>
          <p:cNvSpPr>
            <a:spLocks noGrp="1"/>
          </p:cNvSpPr>
          <p:nvPr>
            <p:ph idx="1"/>
          </p:nvPr>
        </p:nvSpPr>
        <p:spPr>
          <a:xfrm>
            <a:off x="838199" y="1825625"/>
            <a:ext cx="10864065" cy="4351338"/>
          </a:xfrm>
        </p:spPr>
        <p:txBody>
          <a:bodyPr>
            <a:normAutofit fontScale="92500"/>
          </a:bodyPr>
          <a:lstStyle/>
          <a:p>
            <a:r>
              <a:rPr lang="en-US" sz="3000" dirty="0" smtClean="0"/>
              <a:t>The </a:t>
            </a:r>
            <a:r>
              <a:rPr lang="en-US" sz="3000" dirty="0"/>
              <a:t>design </a:t>
            </a:r>
            <a:r>
              <a:rPr lang="en-US" sz="3000" dirty="0" smtClean="0"/>
              <a:t>principle:</a:t>
            </a:r>
            <a:br>
              <a:rPr lang="en-US" sz="3000" dirty="0" smtClean="0"/>
            </a:br>
            <a:r>
              <a:rPr lang="en-US" sz="3000" dirty="0" smtClean="0"/>
              <a:t>	</a:t>
            </a:r>
            <a:r>
              <a:rPr lang="en-US" sz="3000" b="1" dirty="0" smtClean="0"/>
              <a:t>Optimizing </a:t>
            </a:r>
            <a:r>
              <a:rPr lang="en-US" sz="3000" b="1" dirty="0"/>
              <a:t>for byte-addressable memory instead of </a:t>
            </a:r>
            <a:r>
              <a:rPr lang="en-US" sz="3000" b="1" dirty="0" smtClean="0"/>
              <a:t>block</a:t>
            </a:r>
            <a:br>
              <a:rPr lang="en-US" sz="3000" b="1" dirty="0" smtClean="0"/>
            </a:br>
            <a:r>
              <a:rPr lang="en-US" sz="3000" b="1" dirty="0" smtClean="0"/>
              <a:t>	addressable disk</a:t>
            </a:r>
            <a:r>
              <a:rPr lang="en-US" sz="3000" dirty="0" smtClean="0"/>
              <a:t>, so:</a:t>
            </a:r>
          </a:p>
          <a:p>
            <a:pPr lvl="1"/>
            <a:endParaRPr lang="en-US" dirty="0"/>
          </a:p>
          <a:p>
            <a:pPr lvl="1"/>
            <a:r>
              <a:rPr lang="en-US" sz="2600" dirty="0" smtClean="0"/>
              <a:t>Memory-optimized </a:t>
            </a:r>
            <a:r>
              <a:rPr lang="en-US" sz="2600" dirty="0"/>
              <a:t>tables are not stored on pages like disk-based tables.</a:t>
            </a:r>
          </a:p>
          <a:p>
            <a:pPr lvl="1"/>
            <a:r>
              <a:rPr lang="en-US" sz="2600" dirty="0" smtClean="0"/>
              <a:t>No Buffer pool.</a:t>
            </a:r>
          </a:p>
          <a:p>
            <a:pPr lvl="1"/>
            <a:r>
              <a:rPr lang="en-US" sz="2600" dirty="0" smtClean="0"/>
              <a:t>No Clustered and non-clustered indexes: </a:t>
            </a:r>
            <a:br>
              <a:rPr lang="en-US" sz="2600" dirty="0" smtClean="0"/>
            </a:br>
            <a:r>
              <a:rPr lang="en-US" sz="2600" dirty="0" smtClean="0"/>
              <a:t>	Indexes include only pointers to rows.</a:t>
            </a:r>
            <a:br>
              <a:rPr lang="en-US" sz="2600" dirty="0" smtClean="0"/>
            </a:br>
            <a:r>
              <a:rPr lang="en-US" sz="2600" dirty="0" smtClean="0"/>
              <a:t>	Rows are not sorted in any way.</a:t>
            </a:r>
            <a:br>
              <a:rPr lang="en-US" sz="2600" dirty="0" smtClean="0"/>
            </a:br>
            <a:r>
              <a:rPr lang="en-US" sz="2600" dirty="0" smtClean="0"/>
              <a:t>	Indexes are not pointing to other indexes.</a:t>
            </a:r>
          </a:p>
          <a:p>
            <a:pPr lvl="1"/>
            <a:r>
              <a:rPr lang="en-US" sz="2600" dirty="0" smtClean="0"/>
              <a:t>Rows are never modified (from a different reason, will get to that)</a:t>
            </a:r>
            <a:endParaRPr lang="en-US" dirty="0"/>
          </a:p>
          <a:p>
            <a:endParaRPr lang="en-US" dirty="0"/>
          </a:p>
        </p:txBody>
      </p:sp>
      <p:grpSp>
        <p:nvGrpSpPr>
          <p:cNvPr id="8" name="Group 7"/>
          <p:cNvGrpSpPr/>
          <p:nvPr/>
        </p:nvGrpSpPr>
        <p:grpSpPr>
          <a:xfrm>
            <a:off x="9284640" y="1381335"/>
            <a:ext cx="2828369" cy="618705"/>
            <a:chOff x="5350259" y="3332754"/>
            <a:chExt cx="2828369" cy="618705"/>
          </a:xfrm>
        </p:grpSpPr>
        <p:sp>
          <p:nvSpPr>
            <p:cNvPr id="9" name="Rounded Rectangle 8"/>
            <p:cNvSpPr/>
            <p:nvPr/>
          </p:nvSpPr>
          <p:spPr>
            <a:xfrm>
              <a:off x="5350259" y="3332754"/>
              <a:ext cx="2828369" cy="618705"/>
            </a:xfrm>
            <a:prstGeom prst="roundRect">
              <a:avLst/>
            </a:prstGeom>
          </p:spPr>
          <p:style>
            <a:lnRef idx="2">
              <a:schemeClr val="accent3">
                <a:shade val="80000"/>
                <a:hueOff val="0"/>
                <a:satOff val="0"/>
                <a:lumOff val="19092"/>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10" name="Rounded Rectangle 4"/>
            <p:cNvSpPr/>
            <p:nvPr/>
          </p:nvSpPr>
          <p:spPr>
            <a:xfrm>
              <a:off x="5380462" y="3362957"/>
              <a:ext cx="2767963" cy="558299"/>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en-US" sz="1900" kern="1200" dirty="0" smtClean="0"/>
                <a:t>Disk IO</a:t>
              </a:r>
              <a:endParaRPr lang="en-US" sz="1900" kern="1200" dirty="0"/>
            </a:p>
          </p:txBody>
        </p:sp>
      </p:grpSp>
    </p:spTree>
    <p:extLst>
      <p:ext uri="{BB962C8B-B14F-4D97-AF65-F5344CB8AC3E}">
        <p14:creationId xmlns:p14="http://schemas.microsoft.com/office/powerpoint/2010/main" val="1842757493"/>
      </p:ext>
    </p:extLst>
  </p:cSld>
  <p:clrMapOvr>
    <a:masterClrMapping/>
  </p:clrMapOvr>
  <mc:AlternateContent xmlns:mc="http://schemas.openxmlformats.org/markup-compatibility/2006" xmlns:p14="http://schemas.microsoft.com/office/powerpoint/2010/main">
    <mc:Choice Requires="p14">
      <p:transition spd="slow" p14:dur="2000" advTm="55"/>
    </mc:Choice>
    <mc:Fallback xmlns="">
      <p:transition spd="slow" advTm="55"/>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Rows and Indexes</a:t>
            </a:r>
            <a:endParaRPr lang="en-US" dirty="0"/>
          </a:p>
        </p:txBody>
      </p:sp>
      <p:sp>
        <p:nvSpPr>
          <p:cNvPr id="14" name="Rectangle 13"/>
          <p:cNvSpPr/>
          <p:nvPr/>
        </p:nvSpPr>
        <p:spPr>
          <a:xfrm>
            <a:off x="5263348" y="2002786"/>
            <a:ext cx="2082676" cy="318499"/>
          </a:xfrm>
          <a:prstGeom prst="rect">
            <a:avLst/>
          </a:prstGeom>
          <a:solidFill>
            <a:schemeClr val="bg1">
              <a:lumMod val="85000"/>
            </a:schemeClr>
          </a:solidFill>
          <a:ln w="381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Data(</a:t>
            </a:r>
            <a:r>
              <a:rPr lang="en-US" dirty="0" smtClean="0">
                <a:solidFill>
                  <a:schemeClr val="bg1">
                    <a:lumMod val="50000"/>
                  </a:schemeClr>
                </a:solidFill>
              </a:rPr>
              <a:t>1955,</a:t>
            </a:r>
            <a:r>
              <a:rPr lang="en-US" dirty="0" smtClean="0">
                <a:solidFill>
                  <a:srgbClr val="00B0F0"/>
                </a:solidFill>
              </a:rPr>
              <a:t>Marty</a:t>
            </a:r>
            <a:r>
              <a:rPr lang="en-US" dirty="0" smtClean="0">
                <a:solidFill>
                  <a:schemeClr val="tx1"/>
                </a:solidFill>
              </a:rPr>
              <a:t>)</a:t>
            </a:r>
            <a:endParaRPr lang="en-US" dirty="0">
              <a:solidFill>
                <a:schemeClr val="tx1"/>
              </a:solidFill>
            </a:endParaRPr>
          </a:p>
        </p:txBody>
      </p:sp>
      <p:sp>
        <p:nvSpPr>
          <p:cNvPr id="55" name="Rectangle 54"/>
          <p:cNvSpPr/>
          <p:nvPr/>
        </p:nvSpPr>
        <p:spPr>
          <a:xfrm>
            <a:off x="8614314" y="3017748"/>
            <a:ext cx="2082676" cy="318499"/>
          </a:xfrm>
          <a:prstGeom prst="rect">
            <a:avLst/>
          </a:prstGeom>
          <a:solidFill>
            <a:schemeClr val="bg1">
              <a:lumMod val="85000"/>
            </a:schemeClr>
          </a:solidFill>
          <a:ln w="381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Data(</a:t>
            </a:r>
            <a:r>
              <a:rPr lang="en-US" dirty="0" smtClean="0">
                <a:solidFill>
                  <a:schemeClr val="bg1">
                    <a:lumMod val="50000"/>
                  </a:schemeClr>
                </a:solidFill>
              </a:rPr>
              <a:t>1955,</a:t>
            </a:r>
            <a:r>
              <a:rPr lang="en-US" dirty="0" smtClean="0">
                <a:solidFill>
                  <a:srgbClr val="00B0F0"/>
                </a:solidFill>
              </a:rPr>
              <a:t>Marty</a:t>
            </a:r>
            <a:r>
              <a:rPr lang="en-US" dirty="0" smtClean="0">
                <a:solidFill>
                  <a:schemeClr val="tx1"/>
                </a:solidFill>
              </a:rPr>
              <a:t>)</a:t>
            </a:r>
            <a:endParaRPr lang="en-US" dirty="0">
              <a:solidFill>
                <a:schemeClr val="tx1"/>
              </a:solidFill>
            </a:endParaRPr>
          </a:p>
        </p:txBody>
      </p:sp>
      <p:sp>
        <p:nvSpPr>
          <p:cNvPr id="59" name="Rectangle 58"/>
          <p:cNvSpPr/>
          <p:nvPr/>
        </p:nvSpPr>
        <p:spPr>
          <a:xfrm>
            <a:off x="9891070" y="4011314"/>
            <a:ext cx="2082676" cy="318499"/>
          </a:xfrm>
          <a:prstGeom prst="rect">
            <a:avLst/>
          </a:prstGeom>
          <a:solidFill>
            <a:schemeClr val="bg1">
              <a:lumMod val="85000"/>
            </a:schemeClr>
          </a:solidFill>
          <a:ln w="381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Data(</a:t>
            </a:r>
            <a:r>
              <a:rPr lang="en-US" dirty="0" smtClean="0">
                <a:solidFill>
                  <a:schemeClr val="bg1">
                    <a:lumMod val="50000"/>
                  </a:schemeClr>
                </a:solidFill>
              </a:rPr>
              <a:t>1985,</a:t>
            </a:r>
            <a:r>
              <a:rPr lang="en-US" dirty="0" smtClean="0">
                <a:solidFill>
                  <a:srgbClr val="00B0F0"/>
                </a:solidFill>
              </a:rPr>
              <a:t>Marty</a:t>
            </a:r>
            <a:r>
              <a:rPr lang="en-US" dirty="0" smtClean="0">
                <a:solidFill>
                  <a:schemeClr val="tx1"/>
                </a:solidFill>
              </a:rPr>
              <a:t>)</a:t>
            </a:r>
            <a:endParaRPr lang="en-US" dirty="0">
              <a:solidFill>
                <a:schemeClr val="tx1"/>
              </a:solidFill>
            </a:endParaRPr>
          </a:p>
        </p:txBody>
      </p:sp>
      <p:sp>
        <p:nvSpPr>
          <p:cNvPr id="63" name="Rectangle 62"/>
          <p:cNvSpPr/>
          <p:nvPr/>
        </p:nvSpPr>
        <p:spPr>
          <a:xfrm>
            <a:off x="4746084" y="4092698"/>
            <a:ext cx="2082676" cy="318499"/>
          </a:xfrm>
          <a:prstGeom prst="rect">
            <a:avLst/>
          </a:prstGeom>
          <a:solidFill>
            <a:schemeClr val="bg1">
              <a:lumMod val="85000"/>
            </a:schemeClr>
          </a:solidFill>
          <a:ln w="381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Data(</a:t>
            </a:r>
            <a:r>
              <a:rPr lang="en-US" dirty="0" smtClean="0">
                <a:solidFill>
                  <a:schemeClr val="bg1">
                    <a:lumMod val="50000"/>
                  </a:schemeClr>
                </a:solidFill>
              </a:rPr>
              <a:t>1955,</a:t>
            </a:r>
            <a:r>
              <a:rPr lang="en-US" dirty="0" smtClean="0">
                <a:solidFill>
                  <a:srgbClr val="00B0F0"/>
                </a:solidFill>
              </a:rPr>
              <a:t>Doc</a:t>
            </a:r>
            <a:r>
              <a:rPr lang="en-US" dirty="0" smtClean="0">
                <a:solidFill>
                  <a:schemeClr val="tx1"/>
                </a:solidFill>
              </a:rPr>
              <a:t>)</a:t>
            </a:r>
            <a:endParaRPr lang="en-US" dirty="0">
              <a:solidFill>
                <a:schemeClr val="tx1"/>
              </a:solidFill>
            </a:endParaRPr>
          </a:p>
        </p:txBody>
      </p:sp>
      <p:sp>
        <p:nvSpPr>
          <p:cNvPr id="67" name="Rectangle 66"/>
          <p:cNvSpPr/>
          <p:nvPr/>
        </p:nvSpPr>
        <p:spPr>
          <a:xfrm>
            <a:off x="9063074" y="5361448"/>
            <a:ext cx="2082676" cy="318499"/>
          </a:xfrm>
          <a:prstGeom prst="rect">
            <a:avLst/>
          </a:prstGeom>
          <a:solidFill>
            <a:schemeClr val="bg1">
              <a:lumMod val="85000"/>
            </a:schemeClr>
          </a:solidFill>
          <a:ln w="381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Data(</a:t>
            </a:r>
            <a:r>
              <a:rPr lang="en-US" dirty="0" smtClean="0">
                <a:solidFill>
                  <a:schemeClr val="bg1">
                    <a:lumMod val="50000"/>
                  </a:schemeClr>
                </a:solidFill>
              </a:rPr>
              <a:t>1985,</a:t>
            </a:r>
            <a:r>
              <a:rPr lang="en-US" dirty="0" smtClean="0">
                <a:solidFill>
                  <a:srgbClr val="00B0F0"/>
                </a:solidFill>
              </a:rPr>
              <a:t>Doc</a:t>
            </a:r>
            <a:r>
              <a:rPr lang="en-US" dirty="0" smtClean="0">
                <a:solidFill>
                  <a:schemeClr val="tx1"/>
                </a:solidFill>
              </a:rPr>
              <a:t>)</a:t>
            </a:r>
            <a:endParaRPr lang="en-US" dirty="0">
              <a:solidFill>
                <a:schemeClr val="tx1"/>
              </a:solidFill>
            </a:endParaRPr>
          </a:p>
        </p:txBody>
      </p:sp>
      <p:sp>
        <p:nvSpPr>
          <p:cNvPr id="50" name="Rectangle 49"/>
          <p:cNvSpPr/>
          <p:nvPr/>
        </p:nvSpPr>
        <p:spPr>
          <a:xfrm>
            <a:off x="4242576" y="2002786"/>
            <a:ext cx="1020770" cy="318499"/>
          </a:xfrm>
          <a:prstGeom prst="rect">
            <a:avLst/>
          </a:prstGeom>
          <a:solidFill>
            <a:schemeClr val="bg1">
              <a:lumMod val="85000"/>
            </a:schemeClr>
          </a:solidFill>
          <a:ln w="381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200" b="1" dirty="0" err="1" smtClean="0">
                <a:solidFill>
                  <a:prstClr val="white">
                    <a:lumMod val="50000"/>
                  </a:prstClr>
                </a:solidFill>
              </a:rPr>
              <a:t>IdxA</a:t>
            </a:r>
            <a:r>
              <a:rPr lang="en-US" sz="1200" b="1" dirty="0" smtClean="0">
                <a:solidFill>
                  <a:prstClr val="white">
                    <a:lumMod val="50000"/>
                  </a:prstClr>
                </a:solidFill>
              </a:rPr>
              <a:t> pointer</a:t>
            </a:r>
            <a:endParaRPr lang="en-US" sz="1200" b="1" dirty="0">
              <a:solidFill>
                <a:prstClr val="white">
                  <a:lumMod val="50000"/>
                </a:prstClr>
              </a:solidFill>
            </a:endParaRPr>
          </a:p>
        </p:txBody>
      </p:sp>
      <p:sp>
        <p:nvSpPr>
          <p:cNvPr id="71" name="Rectangle 70"/>
          <p:cNvSpPr/>
          <p:nvPr/>
        </p:nvSpPr>
        <p:spPr>
          <a:xfrm>
            <a:off x="7593542" y="3017748"/>
            <a:ext cx="1020770" cy="318499"/>
          </a:xfrm>
          <a:prstGeom prst="rect">
            <a:avLst/>
          </a:prstGeom>
          <a:solidFill>
            <a:schemeClr val="bg1">
              <a:lumMod val="85000"/>
            </a:schemeClr>
          </a:solidFill>
          <a:ln w="381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200" b="1" dirty="0" err="1" smtClean="0">
                <a:solidFill>
                  <a:schemeClr val="bg1">
                    <a:lumMod val="50000"/>
                  </a:schemeClr>
                </a:solidFill>
              </a:rPr>
              <a:t>IdxA</a:t>
            </a:r>
            <a:r>
              <a:rPr lang="en-US" sz="1200" b="1" dirty="0" smtClean="0">
                <a:solidFill>
                  <a:schemeClr val="bg1">
                    <a:lumMod val="50000"/>
                  </a:schemeClr>
                </a:solidFill>
              </a:rPr>
              <a:t> pointer</a:t>
            </a:r>
            <a:endParaRPr lang="en-US" sz="1200" b="1" dirty="0">
              <a:solidFill>
                <a:schemeClr val="bg1">
                  <a:lumMod val="50000"/>
                </a:schemeClr>
              </a:solidFill>
            </a:endParaRPr>
          </a:p>
        </p:txBody>
      </p:sp>
      <p:sp>
        <p:nvSpPr>
          <p:cNvPr id="78" name="Rectangle 77"/>
          <p:cNvSpPr/>
          <p:nvPr/>
        </p:nvSpPr>
        <p:spPr>
          <a:xfrm>
            <a:off x="8870298" y="4011314"/>
            <a:ext cx="1020770" cy="318499"/>
          </a:xfrm>
          <a:prstGeom prst="rect">
            <a:avLst/>
          </a:prstGeom>
          <a:solidFill>
            <a:schemeClr val="bg1">
              <a:lumMod val="85000"/>
            </a:schemeClr>
          </a:solidFill>
          <a:ln w="381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200" b="1" dirty="0" err="1" smtClean="0">
                <a:solidFill>
                  <a:prstClr val="white">
                    <a:lumMod val="50000"/>
                  </a:prstClr>
                </a:solidFill>
              </a:rPr>
              <a:t>IdxA</a:t>
            </a:r>
            <a:r>
              <a:rPr lang="en-US" sz="1200" b="1" dirty="0" smtClean="0">
                <a:solidFill>
                  <a:prstClr val="white">
                    <a:lumMod val="50000"/>
                  </a:prstClr>
                </a:solidFill>
              </a:rPr>
              <a:t> pointer</a:t>
            </a:r>
            <a:endParaRPr lang="en-US" sz="1200" b="1" dirty="0">
              <a:solidFill>
                <a:prstClr val="white">
                  <a:lumMod val="50000"/>
                </a:prstClr>
              </a:solidFill>
            </a:endParaRPr>
          </a:p>
        </p:txBody>
      </p:sp>
      <p:sp>
        <p:nvSpPr>
          <p:cNvPr id="83" name="Rectangle 82"/>
          <p:cNvSpPr/>
          <p:nvPr/>
        </p:nvSpPr>
        <p:spPr>
          <a:xfrm>
            <a:off x="3725312" y="4092698"/>
            <a:ext cx="1020770" cy="318499"/>
          </a:xfrm>
          <a:prstGeom prst="rect">
            <a:avLst/>
          </a:prstGeom>
          <a:solidFill>
            <a:schemeClr val="bg1">
              <a:lumMod val="85000"/>
            </a:schemeClr>
          </a:solidFill>
          <a:ln w="381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200" b="1" dirty="0" err="1" smtClean="0">
                <a:solidFill>
                  <a:prstClr val="white">
                    <a:lumMod val="50000"/>
                  </a:prstClr>
                </a:solidFill>
              </a:rPr>
              <a:t>IdxA</a:t>
            </a:r>
            <a:r>
              <a:rPr lang="en-US" sz="1200" b="1" dirty="0" smtClean="0">
                <a:solidFill>
                  <a:prstClr val="white">
                    <a:lumMod val="50000"/>
                  </a:prstClr>
                </a:solidFill>
              </a:rPr>
              <a:t> pointer</a:t>
            </a:r>
            <a:endParaRPr lang="en-US" sz="1200" b="1" dirty="0">
              <a:solidFill>
                <a:prstClr val="white">
                  <a:lumMod val="50000"/>
                </a:prstClr>
              </a:solidFill>
            </a:endParaRPr>
          </a:p>
        </p:txBody>
      </p:sp>
      <p:sp>
        <p:nvSpPr>
          <p:cNvPr id="87" name="Rectangle 86"/>
          <p:cNvSpPr/>
          <p:nvPr/>
        </p:nvSpPr>
        <p:spPr>
          <a:xfrm>
            <a:off x="8042302" y="5361448"/>
            <a:ext cx="1020770" cy="318499"/>
          </a:xfrm>
          <a:prstGeom prst="rect">
            <a:avLst/>
          </a:prstGeom>
          <a:solidFill>
            <a:schemeClr val="bg1">
              <a:lumMod val="85000"/>
            </a:schemeClr>
          </a:solidFill>
          <a:ln w="381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200" b="1" dirty="0" err="1" smtClean="0">
                <a:solidFill>
                  <a:prstClr val="white">
                    <a:lumMod val="50000"/>
                  </a:prstClr>
                </a:solidFill>
              </a:rPr>
              <a:t>IdxA</a:t>
            </a:r>
            <a:r>
              <a:rPr lang="en-US" sz="1200" b="1" dirty="0" smtClean="0">
                <a:solidFill>
                  <a:prstClr val="white">
                    <a:lumMod val="50000"/>
                  </a:prstClr>
                </a:solidFill>
              </a:rPr>
              <a:t> pointer</a:t>
            </a:r>
            <a:endParaRPr lang="en-US" sz="1200" b="1" dirty="0">
              <a:solidFill>
                <a:prstClr val="white">
                  <a:lumMod val="50000"/>
                </a:prstClr>
              </a:solidFill>
            </a:endParaRPr>
          </a:p>
        </p:txBody>
      </p:sp>
      <p:grpSp>
        <p:nvGrpSpPr>
          <p:cNvPr id="4" name="Group 3"/>
          <p:cNvGrpSpPr/>
          <p:nvPr/>
        </p:nvGrpSpPr>
        <p:grpSpPr>
          <a:xfrm>
            <a:off x="316781" y="3835816"/>
            <a:ext cx="1827951" cy="2285021"/>
            <a:chOff x="316781" y="3835816"/>
            <a:chExt cx="1827951" cy="2285021"/>
          </a:xfrm>
        </p:grpSpPr>
        <p:grpSp>
          <p:nvGrpSpPr>
            <p:cNvPr id="91" name="Group 90"/>
            <p:cNvGrpSpPr/>
            <p:nvPr/>
          </p:nvGrpSpPr>
          <p:grpSpPr>
            <a:xfrm>
              <a:off x="316781" y="4206491"/>
              <a:ext cx="1827951" cy="1914346"/>
              <a:chOff x="317644" y="1837304"/>
              <a:chExt cx="1827951" cy="1914346"/>
            </a:xfrm>
            <a:solidFill>
              <a:schemeClr val="bg1">
                <a:lumMod val="85000"/>
              </a:schemeClr>
            </a:solidFill>
          </p:grpSpPr>
          <p:sp>
            <p:nvSpPr>
              <p:cNvPr id="92" name="Rectangle 91"/>
              <p:cNvSpPr/>
              <p:nvPr/>
            </p:nvSpPr>
            <p:spPr>
              <a:xfrm>
                <a:off x="317644" y="1837304"/>
                <a:ext cx="1827088" cy="318499"/>
              </a:xfrm>
              <a:prstGeom prst="rect">
                <a:avLst/>
              </a:prstGeom>
              <a:grp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1">
                        <a:lumMod val="50000"/>
                      </a:schemeClr>
                    </a:solidFill>
                  </a:rPr>
                  <a:t>1955</a:t>
                </a:r>
                <a:endParaRPr lang="en-US" dirty="0">
                  <a:solidFill>
                    <a:schemeClr val="bg1">
                      <a:lumMod val="50000"/>
                    </a:schemeClr>
                  </a:solidFill>
                </a:endParaRPr>
              </a:p>
            </p:txBody>
          </p:sp>
          <p:sp>
            <p:nvSpPr>
              <p:cNvPr id="93" name="Rectangle 92"/>
              <p:cNvSpPr/>
              <p:nvPr/>
            </p:nvSpPr>
            <p:spPr>
              <a:xfrm>
                <a:off x="317644" y="2157146"/>
                <a:ext cx="1827088" cy="318499"/>
              </a:xfrm>
              <a:prstGeom prst="rect">
                <a:avLst/>
              </a:prstGeom>
              <a:grp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1">
                        <a:lumMod val="50000"/>
                      </a:schemeClr>
                    </a:solidFill>
                  </a:rPr>
                  <a:t>2014</a:t>
                </a:r>
                <a:endParaRPr lang="en-US" dirty="0">
                  <a:solidFill>
                    <a:schemeClr val="bg1">
                      <a:lumMod val="50000"/>
                    </a:schemeClr>
                  </a:solidFill>
                </a:endParaRPr>
              </a:p>
            </p:txBody>
          </p:sp>
          <p:sp>
            <p:nvSpPr>
              <p:cNvPr id="94" name="Rectangle 93"/>
              <p:cNvSpPr/>
              <p:nvPr/>
            </p:nvSpPr>
            <p:spPr>
              <a:xfrm>
                <a:off x="317644" y="2475978"/>
                <a:ext cx="1827088" cy="318499"/>
              </a:xfrm>
              <a:prstGeom prst="rect">
                <a:avLst/>
              </a:prstGeom>
              <a:grp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1">
                        <a:lumMod val="50000"/>
                      </a:schemeClr>
                    </a:solidFill>
                  </a:rPr>
                  <a:t>1985</a:t>
                </a:r>
                <a:endParaRPr lang="en-US" dirty="0">
                  <a:solidFill>
                    <a:schemeClr val="bg1">
                      <a:lumMod val="50000"/>
                    </a:schemeClr>
                  </a:solidFill>
                </a:endParaRPr>
              </a:p>
            </p:txBody>
          </p:sp>
          <p:sp>
            <p:nvSpPr>
              <p:cNvPr id="95" name="Rectangle 94"/>
              <p:cNvSpPr/>
              <p:nvPr/>
            </p:nvSpPr>
            <p:spPr>
              <a:xfrm>
                <a:off x="318507" y="2794477"/>
                <a:ext cx="1827088" cy="318499"/>
              </a:xfrm>
              <a:prstGeom prst="rect">
                <a:avLst/>
              </a:prstGeom>
              <a:grp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1">
                        <a:lumMod val="50000"/>
                      </a:schemeClr>
                    </a:solidFill>
                  </a:rPr>
                  <a:t>…</a:t>
                </a:r>
                <a:endParaRPr lang="en-US" dirty="0">
                  <a:solidFill>
                    <a:schemeClr val="bg1">
                      <a:lumMod val="50000"/>
                    </a:schemeClr>
                  </a:solidFill>
                </a:endParaRPr>
              </a:p>
            </p:txBody>
          </p:sp>
          <p:sp>
            <p:nvSpPr>
              <p:cNvPr id="96" name="Rectangle 95"/>
              <p:cNvSpPr/>
              <p:nvPr/>
            </p:nvSpPr>
            <p:spPr>
              <a:xfrm>
                <a:off x="318507" y="3114319"/>
                <a:ext cx="1827088" cy="318499"/>
              </a:xfrm>
              <a:prstGeom prst="rect">
                <a:avLst/>
              </a:prstGeom>
              <a:grp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28575">
                    <a:solidFill>
                      <a:schemeClr val="tx1"/>
                    </a:solidFill>
                  </a:ln>
                </a:endParaRPr>
              </a:p>
            </p:txBody>
          </p:sp>
          <p:sp>
            <p:nvSpPr>
              <p:cNvPr id="97" name="Rectangle 96"/>
              <p:cNvSpPr/>
              <p:nvPr/>
            </p:nvSpPr>
            <p:spPr>
              <a:xfrm>
                <a:off x="318507" y="3433151"/>
                <a:ext cx="1827088" cy="318499"/>
              </a:xfrm>
              <a:prstGeom prst="rect">
                <a:avLst/>
              </a:prstGeom>
              <a:grp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28575">
                    <a:solidFill>
                      <a:schemeClr val="tx1"/>
                    </a:solidFill>
                  </a:ln>
                </a:endParaRPr>
              </a:p>
            </p:txBody>
          </p:sp>
        </p:grpSp>
        <p:sp>
          <p:nvSpPr>
            <p:cNvPr id="3" name="TextBox 2"/>
            <p:cNvSpPr txBox="1"/>
            <p:nvPr/>
          </p:nvSpPr>
          <p:spPr>
            <a:xfrm>
              <a:off x="433219" y="3835816"/>
              <a:ext cx="1594212" cy="369332"/>
            </a:xfrm>
            <a:prstGeom prst="rect">
              <a:avLst/>
            </a:prstGeom>
            <a:noFill/>
          </p:spPr>
          <p:txBody>
            <a:bodyPr wrap="square" rtlCol="0">
              <a:spAutoFit/>
            </a:bodyPr>
            <a:lstStyle/>
            <a:p>
              <a:pPr algn="ctr"/>
              <a:r>
                <a:rPr lang="en-US" b="1" u="sng" dirty="0" err="1" smtClean="0">
                  <a:solidFill>
                    <a:schemeClr val="bg1">
                      <a:lumMod val="50000"/>
                    </a:schemeClr>
                  </a:solidFill>
                </a:rPr>
                <a:t>IdxA</a:t>
              </a:r>
              <a:r>
                <a:rPr lang="en-US" b="1" u="sng" dirty="0" smtClean="0">
                  <a:solidFill>
                    <a:schemeClr val="bg1">
                      <a:lumMod val="50000"/>
                    </a:schemeClr>
                  </a:solidFill>
                </a:rPr>
                <a:t> (Year)</a:t>
              </a:r>
              <a:endParaRPr lang="en-US" b="1" u="sng" dirty="0">
                <a:solidFill>
                  <a:schemeClr val="bg1">
                    <a:lumMod val="50000"/>
                  </a:schemeClr>
                </a:solidFill>
              </a:endParaRPr>
            </a:p>
          </p:txBody>
        </p:sp>
      </p:grpSp>
      <p:cxnSp>
        <p:nvCxnSpPr>
          <p:cNvPr id="6" name="Curved Connector 5"/>
          <p:cNvCxnSpPr>
            <a:stCxn id="92" idx="3"/>
            <a:endCxn id="50" idx="0"/>
          </p:cNvCxnSpPr>
          <p:nvPr/>
        </p:nvCxnSpPr>
        <p:spPr>
          <a:xfrm flipV="1">
            <a:off x="2143869" y="2002786"/>
            <a:ext cx="2609092" cy="2362955"/>
          </a:xfrm>
          <a:prstGeom prst="curvedConnector4">
            <a:avLst>
              <a:gd name="adj1" fmla="val 40219"/>
              <a:gd name="adj2" fmla="val 109674"/>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 name="Curved Connector 7"/>
          <p:cNvCxnSpPr>
            <a:stCxn id="50" idx="2"/>
            <a:endCxn id="71" idx="0"/>
          </p:cNvCxnSpPr>
          <p:nvPr/>
        </p:nvCxnSpPr>
        <p:spPr>
          <a:xfrm rot="16200000" flipH="1">
            <a:off x="6080214" y="994033"/>
            <a:ext cx="696463" cy="3350966"/>
          </a:xfrm>
          <a:prstGeom prst="curvedConnector3">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 name="Curved Connector 9"/>
          <p:cNvCxnSpPr>
            <a:stCxn id="71" idx="2"/>
            <a:endCxn id="83" idx="0"/>
          </p:cNvCxnSpPr>
          <p:nvPr/>
        </p:nvCxnSpPr>
        <p:spPr>
          <a:xfrm rot="5400000">
            <a:off x="5791588" y="1780357"/>
            <a:ext cx="756451" cy="3868230"/>
          </a:xfrm>
          <a:prstGeom prst="curvedConnector3">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Curved Connector 17"/>
          <p:cNvCxnSpPr>
            <a:stCxn id="94" idx="3"/>
            <a:endCxn id="87" idx="2"/>
          </p:cNvCxnSpPr>
          <p:nvPr/>
        </p:nvCxnSpPr>
        <p:spPr>
          <a:xfrm>
            <a:off x="2143869" y="5004415"/>
            <a:ext cx="6408819" cy="675532"/>
          </a:xfrm>
          <a:prstGeom prst="curvedConnector4">
            <a:avLst>
              <a:gd name="adj1" fmla="val 36400"/>
              <a:gd name="adj2" fmla="val 150570"/>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urved Connector 23"/>
          <p:cNvCxnSpPr>
            <a:stCxn id="87" idx="0"/>
            <a:endCxn id="78" idx="2"/>
          </p:cNvCxnSpPr>
          <p:nvPr/>
        </p:nvCxnSpPr>
        <p:spPr>
          <a:xfrm rot="5400000" flipH="1" flipV="1">
            <a:off x="8450869" y="4431633"/>
            <a:ext cx="1031635" cy="827996"/>
          </a:xfrm>
          <a:prstGeom prst="curvedConnector3">
            <a:avLst>
              <a:gd name="adj1" fmla="val 15142"/>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316781" y="6195318"/>
            <a:ext cx="11037019" cy="646331"/>
          </a:xfrm>
          <a:prstGeom prst="rect">
            <a:avLst/>
          </a:prstGeom>
          <a:noFill/>
        </p:spPr>
        <p:txBody>
          <a:bodyPr wrap="square" rtlCol="0">
            <a:spAutoFit/>
          </a:bodyPr>
          <a:lstStyle/>
          <a:p>
            <a:r>
              <a:rPr lang="en-US" dirty="0" smtClean="0"/>
              <a:t>* This is a simple representation of the row and index, the real structure holds more data and might have a different structure.</a:t>
            </a:r>
            <a:endParaRPr lang="en-US" dirty="0"/>
          </a:p>
        </p:txBody>
      </p:sp>
      <p:sp>
        <p:nvSpPr>
          <p:cNvPr id="102" name="Rectangle 101"/>
          <p:cNvSpPr/>
          <p:nvPr/>
        </p:nvSpPr>
        <p:spPr>
          <a:xfrm>
            <a:off x="3221806" y="2002786"/>
            <a:ext cx="1020770" cy="318499"/>
          </a:xfrm>
          <a:prstGeom prst="rect">
            <a:avLst/>
          </a:prstGeom>
          <a:solidFill>
            <a:schemeClr val="bg1">
              <a:lumMod val="85000"/>
            </a:schemeClr>
          </a:solidFill>
          <a:ln w="381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200" b="1" dirty="0" err="1" smtClean="0">
                <a:solidFill>
                  <a:srgbClr val="00B0F0"/>
                </a:solidFill>
              </a:rPr>
              <a:t>IdxB</a:t>
            </a:r>
            <a:r>
              <a:rPr lang="en-US" sz="1200" b="1" dirty="0" smtClean="0">
                <a:solidFill>
                  <a:srgbClr val="00B0F0"/>
                </a:solidFill>
              </a:rPr>
              <a:t> pointer</a:t>
            </a:r>
            <a:endParaRPr lang="en-US" sz="1200" b="1" dirty="0">
              <a:solidFill>
                <a:srgbClr val="00B0F0"/>
              </a:solidFill>
            </a:endParaRPr>
          </a:p>
        </p:txBody>
      </p:sp>
      <p:sp>
        <p:nvSpPr>
          <p:cNvPr id="103" name="Rectangle 102"/>
          <p:cNvSpPr/>
          <p:nvPr/>
        </p:nvSpPr>
        <p:spPr>
          <a:xfrm>
            <a:off x="6572772" y="3017748"/>
            <a:ext cx="1020770" cy="318499"/>
          </a:xfrm>
          <a:prstGeom prst="rect">
            <a:avLst/>
          </a:prstGeom>
          <a:solidFill>
            <a:schemeClr val="bg1">
              <a:lumMod val="85000"/>
            </a:schemeClr>
          </a:solidFill>
          <a:ln w="381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err="1" smtClean="0">
                <a:solidFill>
                  <a:srgbClr val="00B0F0"/>
                </a:solidFill>
              </a:rPr>
              <a:t>IdxB</a:t>
            </a:r>
            <a:r>
              <a:rPr lang="en-US" sz="1200" b="1" dirty="0" smtClean="0">
                <a:solidFill>
                  <a:srgbClr val="00B0F0"/>
                </a:solidFill>
              </a:rPr>
              <a:t> pointer</a:t>
            </a:r>
            <a:endParaRPr lang="en-US" sz="1200" b="1" dirty="0">
              <a:solidFill>
                <a:srgbClr val="00B0F0"/>
              </a:solidFill>
            </a:endParaRPr>
          </a:p>
        </p:txBody>
      </p:sp>
      <p:sp>
        <p:nvSpPr>
          <p:cNvPr id="104" name="Rectangle 103"/>
          <p:cNvSpPr/>
          <p:nvPr/>
        </p:nvSpPr>
        <p:spPr>
          <a:xfrm>
            <a:off x="7849528" y="4011314"/>
            <a:ext cx="1020770" cy="318499"/>
          </a:xfrm>
          <a:prstGeom prst="rect">
            <a:avLst/>
          </a:prstGeom>
          <a:solidFill>
            <a:schemeClr val="bg1">
              <a:lumMod val="85000"/>
            </a:schemeClr>
          </a:solidFill>
          <a:ln w="381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200" b="1" dirty="0" err="1" smtClean="0">
                <a:solidFill>
                  <a:srgbClr val="00B0F0"/>
                </a:solidFill>
              </a:rPr>
              <a:t>IdxB</a:t>
            </a:r>
            <a:r>
              <a:rPr lang="en-US" sz="1200" b="1" dirty="0" smtClean="0">
                <a:solidFill>
                  <a:srgbClr val="00B0F0"/>
                </a:solidFill>
              </a:rPr>
              <a:t> pointer</a:t>
            </a:r>
            <a:endParaRPr lang="en-US" sz="1200" b="1" dirty="0">
              <a:solidFill>
                <a:srgbClr val="00B0F0"/>
              </a:solidFill>
            </a:endParaRPr>
          </a:p>
        </p:txBody>
      </p:sp>
      <p:sp>
        <p:nvSpPr>
          <p:cNvPr id="105" name="Rectangle 104"/>
          <p:cNvSpPr/>
          <p:nvPr/>
        </p:nvSpPr>
        <p:spPr>
          <a:xfrm>
            <a:off x="2704542" y="4092698"/>
            <a:ext cx="1020770" cy="318499"/>
          </a:xfrm>
          <a:prstGeom prst="rect">
            <a:avLst/>
          </a:prstGeom>
          <a:solidFill>
            <a:schemeClr val="bg1">
              <a:lumMod val="85000"/>
            </a:schemeClr>
          </a:solidFill>
          <a:ln w="381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200" b="1" dirty="0" err="1" smtClean="0">
                <a:solidFill>
                  <a:srgbClr val="00B0F0"/>
                </a:solidFill>
              </a:rPr>
              <a:t>IdxB</a:t>
            </a:r>
            <a:r>
              <a:rPr lang="en-US" sz="1200" b="1" dirty="0" smtClean="0">
                <a:solidFill>
                  <a:srgbClr val="00B0F0"/>
                </a:solidFill>
              </a:rPr>
              <a:t> pointer</a:t>
            </a:r>
            <a:endParaRPr lang="en-US" sz="1200" b="1" dirty="0">
              <a:solidFill>
                <a:srgbClr val="00B0F0"/>
              </a:solidFill>
            </a:endParaRPr>
          </a:p>
        </p:txBody>
      </p:sp>
      <p:sp>
        <p:nvSpPr>
          <p:cNvPr id="106" name="Rectangle 105"/>
          <p:cNvSpPr/>
          <p:nvPr/>
        </p:nvSpPr>
        <p:spPr>
          <a:xfrm>
            <a:off x="7021532" y="5361448"/>
            <a:ext cx="1020770" cy="318499"/>
          </a:xfrm>
          <a:prstGeom prst="rect">
            <a:avLst/>
          </a:prstGeom>
          <a:solidFill>
            <a:schemeClr val="bg1">
              <a:lumMod val="85000"/>
            </a:schemeClr>
          </a:solidFill>
          <a:ln w="381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200" b="1" dirty="0" err="1" smtClean="0">
                <a:solidFill>
                  <a:srgbClr val="00B0F0"/>
                </a:solidFill>
              </a:rPr>
              <a:t>IdxB</a:t>
            </a:r>
            <a:r>
              <a:rPr lang="en-US" sz="1200" b="1" dirty="0" smtClean="0">
                <a:solidFill>
                  <a:srgbClr val="00B0F0"/>
                </a:solidFill>
              </a:rPr>
              <a:t> pointer</a:t>
            </a:r>
            <a:endParaRPr lang="en-US" sz="1200" b="1" dirty="0">
              <a:solidFill>
                <a:srgbClr val="00B0F0"/>
              </a:solidFill>
            </a:endParaRPr>
          </a:p>
        </p:txBody>
      </p:sp>
      <p:grpSp>
        <p:nvGrpSpPr>
          <p:cNvPr id="26" name="Group 25"/>
          <p:cNvGrpSpPr/>
          <p:nvPr/>
        </p:nvGrpSpPr>
        <p:grpSpPr>
          <a:xfrm>
            <a:off x="317644" y="1477405"/>
            <a:ext cx="1827951" cy="2294793"/>
            <a:chOff x="317644" y="1477405"/>
            <a:chExt cx="1827951" cy="2294793"/>
          </a:xfrm>
        </p:grpSpPr>
        <p:grpSp>
          <p:nvGrpSpPr>
            <p:cNvPr id="107" name="Group 106"/>
            <p:cNvGrpSpPr/>
            <p:nvPr/>
          </p:nvGrpSpPr>
          <p:grpSpPr>
            <a:xfrm>
              <a:off x="317644" y="1857852"/>
              <a:ext cx="1827951" cy="1914346"/>
              <a:chOff x="317644" y="1837304"/>
              <a:chExt cx="1827951" cy="1914346"/>
            </a:xfrm>
            <a:solidFill>
              <a:schemeClr val="bg1">
                <a:lumMod val="85000"/>
              </a:schemeClr>
            </a:solidFill>
          </p:grpSpPr>
          <p:sp>
            <p:nvSpPr>
              <p:cNvPr id="108" name="Rectangle 107"/>
              <p:cNvSpPr/>
              <p:nvPr/>
            </p:nvSpPr>
            <p:spPr>
              <a:xfrm>
                <a:off x="317644" y="1837304"/>
                <a:ext cx="1827088" cy="318499"/>
              </a:xfrm>
              <a:prstGeom prst="rect">
                <a:avLst/>
              </a:prstGeom>
              <a:grp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rgbClr val="00B0F0"/>
                    </a:solidFill>
                  </a:rPr>
                  <a:t>Marty</a:t>
                </a:r>
              </a:p>
            </p:txBody>
          </p:sp>
          <p:sp>
            <p:nvSpPr>
              <p:cNvPr id="109" name="Rectangle 108"/>
              <p:cNvSpPr/>
              <p:nvPr/>
            </p:nvSpPr>
            <p:spPr>
              <a:xfrm>
                <a:off x="317644" y="2157146"/>
                <a:ext cx="1827088" cy="318499"/>
              </a:xfrm>
              <a:prstGeom prst="rect">
                <a:avLst/>
              </a:prstGeom>
              <a:grp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rgbClr val="00B0F0"/>
                    </a:solidFill>
                  </a:rPr>
                  <a:t>Einstein</a:t>
                </a:r>
                <a:endParaRPr lang="en-US" dirty="0">
                  <a:ln w="28575">
                    <a:solidFill>
                      <a:schemeClr val="tx1"/>
                    </a:solidFill>
                  </a:ln>
                  <a:solidFill>
                    <a:srgbClr val="00B0F0"/>
                  </a:solidFill>
                </a:endParaRPr>
              </a:p>
            </p:txBody>
          </p:sp>
          <p:sp>
            <p:nvSpPr>
              <p:cNvPr id="110" name="Rectangle 109"/>
              <p:cNvSpPr/>
              <p:nvPr/>
            </p:nvSpPr>
            <p:spPr>
              <a:xfrm>
                <a:off x="317644" y="2475978"/>
                <a:ext cx="1827088" cy="318499"/>
              </a:xfrm>
              <a:prstGeom prst="rect">
                <a:avLst/>
              </a:prstGeom>
              <a:grp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rgbClr val="00B0F0"/>
                    </a:solidFill>
                  </a:rPr>
                  <a:t>Doc</a:t>
                </a:r>
                <a:endParaRPr lang="en-US" dirty="0">
                  <a:ln w="28575">
                    <a:solidFill>
                      <a:schemeClr val="tx1"/>
                    </a:solidFill>
                  </a:ln>
                  <a:solidFill>
                    <a:srgbClr val="00B0F0"/>
                  </a:solidFill>
                </a:endParaRPr>
              </a:p>
            </p:txBody>
          </p:sp>
          <p:sp>
            <p:nvSpPr>
              <p:cNvPr id="111" name="Rectangle 110"/>
              <p:cNvSpPr/>
              <p:nvPr/>
            </p:nvSpPr>
            <p:spPr>
              <a:xfrm>
                <a:off x="318507" y="2794477"/>
                <a:ext cx="1827088" cy="318499"/>
              </a:xfrm>
              <a:prstGeom prst="rect">
                <a:avLst/>
              </a:prstGeom>
              <a:grp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rgbClr val="00B0F0"/>
                    </a:solidFill>
                  </a:rPr>
                  <a:t>…</a:t>
                </a:r>
                <a:endParaRPr lang="en-US" dirty="0">
                  <a:ln w="28575">
                    <a:solidFill>
                      <a:schemeClr val="tx1"/>
                    </a:solidFill>
                  </a:ln>
                  <a:solidFill>
                    <a:srgbClr val="00B0F0"/>
                  </a:solidFill>
                </a:endParaRPr>
              </a:p>
            </p:txBody>
          </p:sp>
          <p:sp>
            <p:nvSpPr>
              <p:cNvPr id="112" name="Rectangle 111"/>
              <p:cNvSpPr/>
              <p:nvPr/>
            </p:nvSpPr>
            <p:spPr>
              <a:xfrm>
                <a:off x="318507" y="3114319"/>
                <a:ext cx="1827088" cy="318499"/>
              </a:xfrm>
              <a:prstGeom prst="rect">
                <a:avLst/>
              </a:prstGeom>
              <a:grp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28575">
                    <a:solidFill>
                      <a:schemeClr val="tx1"/>
                    </a:solidFill>
                  </a:ln>
                </a:endParaRPr>
              </a:p>
            </p:txBody>
          </p:sp>
          <p:sp>
            <p:nvSpPr>
              <p:cNvPr id="113" name="Rectangle 112"/>
              <p:cNvSpPr/>
              <p:nvPr/>
            </p:nvSpPr>
            <p:spPr>
              <a:xfrm>
                <a:off x="318507" y="3433151"/>
                <a:ext cx="1827088" cy="318499"/>
              </a:xfrm>
              <a:prstGeom prst="rect">
                <a:avLst/>
              </a:prstGeom>
              <a:grp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28575">
                    <a:solidFill>
                      <a:schemeClr val="tx1"/>
                    </a:solidFill>
                  </a:ln>
                </a:endParaRPr>
              </a:p>
            </p:txBody>
          </p:sp>
        </p:grpSp>
        <p:sp>
          <p:nvSpPr>
            <p:cNvPr id="114" name="TextBox 113"/>
            <p:cNvSpPr txBox="1"/>
            <p:nvPr/>
          </p:nvSpPr>
          <p:spPr>
            <a:xfrm>
              <a:off x="433219" y="1477405"/>
              <a:ext cx="1594212" cy="369332"/>
            </a:xfrm>
            <a:prstGeom prst="rect">
              <a:avLst/>
            </a:prstGeom>
            <a:noFill/>
          </p:spPr>
          <p:txBody>
            <a:bodyPr wrap="square" rtlCol="0">
              <a:spAutoFit/>
            </a:bodyPr>
            <a:lstStyle/>
            <a:p>
              <a:pPr algn="ctr"/>
              <a:r>
                <a:rPr lang="en-US" b="1" u="sng" dirty="0" err="1" smtClean="0">
                  <a:solidFill>
                    <a:srgbClr val="00B0F0"/>
                  </a:solidFill>
                </a:rPr>
                <a:t>IdxB</a:t>
              </a:r>
              <a:r>
                <a:rPr lang="en-US" b="1" u="sng" dirty="0" smtClean="0">
                  <a:solidFill>
                    <a:srgbClr val="00B0F0"/>
                  </a:solidFill>
                </a:rPr>
                <a:t> (Name)</a:t>
              </a:r>
              <a:endParaRPr lang="en-US" b="1" u="sng" dirty="0">
                <a:solidFill>
                  <a:srgbClr val="00B0F0"/>
                </a:solidFill>
              </a:endParaRPr>
            </a:p>
          </p:txBody>
        </p:sp>
      </p:grpSp>
      <p:cxnSp>
        <p:nvCxnSpPr>
          <p:cNvPr id="29" name="Curved Connector 28"/>
          <p:cNvCxnSpPr>
            <a:stCxn id="110" idx="3"/>
            <a:endCxn id="105" idx="0"/>
          </p:cNvCxnSpPr>
          <p:nvPr/>
        </p:nvCxnSpPr>
        <p:spPr>
          <a:xfrm>
            <a:off x="2144732" y="2655776"/>
            <a:ext cx="1070195" cy="1436922"/>
          </a:xfrm>
          <a:prstGeom prst="curvedConnector2">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Curved Connector 30"/>
          <p:cNvCxnSpPr>
            <a:stCxn id="105" idx="2"/>
            <a:endCxn id="106" idx="1"/>
          </p:cNvCxnSpPr>
          <p:nvPr/>
        </p:nvCxnSpPr>
        <p:spPr>
          <a:xfrm rot="16200000" flipH="1">
            <a:off x="4563479" y="3062644"/>
            <a:ext cx="1109501" cy="3806605"/>
          </a:xfrm>
          <a:prstGeom prst="curvedConnector2">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Curved Connector 32"/>
          <p:cNvCxnSpPr>
            <a:stCxn id="108" idx="3"/>
            <a:endCxn id="102" idx="0"/>
          </p:cNvCxnSpPr>
          <p:nvPr/>
        </p:nvCxnSpPr>
        <p:spPr>
          <a:xfrm flipV="1">
            <a:off x="2144732" y="2002786"/>
            <a:ext cx="1587459" cy="14316"/>
          </a:xfrm>
          <a:prstGeom prst="curvedConnector4">
            <a:avLst>
              <a:gd name="adj1" fmla="val 33924"/>
              <a:gd name="adj2" fmla="val 2709206"/>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Curved Connector 118"/>
          <p:cNvCxnSpPr>
            <a:stCxn id="102" idx="2"/>
            <a:endCxn id="103" idx="1"/>
          </p:cNvCxnSpPr>
          <p:nvPr/>
        </p:nvCxnSpPr>
        <p:spPr>
          <a:xfrm rot="16200000" flipH="1">
            <a:off x="4724625" y="1328850"/>
            <a:ext cx="855713" cy="2840581"/>
          </a:xfrm>
          <a:prstGeom prst="curvedConnector2">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Curved Connector 120"/>
          <p:cNvCxnSpPr>
            <a:stCxn id="103" idx="2"/>
            <a:endCxn id="104" idx="1"/>
          </p:cNvCxnSpPr>
          <p:nvPr/>
        </p:nvCxnSpPr>
        <p:spPr>
          <a:xfrm rot="16200000" flipH="1">
            <a:off x="7049184" y="3370219"/>
            <a:ext cx="834317" cy="766371"/>
          </a:xfrm>
          <a:prstGeom prst="curvedConnector2">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nvGrpSpPr>
          <p:cNvPr id="122" name="Group 121"/>
          <p:cNvGrpSpPr/>
          <p:nvPr/>
        </p:nvGrpSpPr>
        <p:grpSpPr>
          <a:xfrm>
            <a:off x="9284640" y="1381335"/>
            <a:ext cx="2828369" cy="618705"/>
            <a:chOff x="5350259" y="3332754"/>
            <a:chExt cx="2828369" cy="618705"/>
          </a:xfrm>
        </p:grpSpPr>
        <p:sp>
          <p:nvSpPr>
            <p:cNvPr id="123" name="Rounded Rectangle 122"/>
            <p:cNvSpPr/>
            <p:nvPr/>
          </p:nvSpPr>
          <p:spPr>
            <a:xfrm>
              <a:off x="5350259" y="3332754"/>
              <a:ext cx="2828369" cy="618705"/>
            </a:xfrm>
            <a:prstGeom prst="roundRect">
              <a:avLst/>
            </a:prstGeom>
          </p:spPr>
          <p:style>
            <a:lnRef idx="2">
              <a:schemeClr val="accent3">
                <a:shade val="80000"/>
                <a:hueOff val="0"/>
                <a:satOff val="0"/>
                <a:lumOff val="19092"/>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124" name="Rounded Rectangle 4"/>
            <p:cNvSpPr/>
            <p:nvPr/>
          </p:nvSpPr>
          <p:spPr>
            <a:xfrm>
              <a:off x="5380462" y="3362957"/>
              <a:ext cx="2767963" cy="558299"/>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en-US" sz="1900" kern="1200" dirty="0" smtClean="0"/>
                <a:t>Disk IO</a:t>
              </a:r>
              <a:endParaRPr lang="en-US" sz="1900" kern="1200" dirty="0"/>
            </a:p>
          </p:txBody>
        </p:sp>
      </p:grpSp>
    </p:spTree>
    <p:custDataLst>
      <p:tags r:id="rId1"/>
    </p:custDataLst>
    <p:extLst>
      <p:ext uri="{BB962C8B-B14F-4D97-AF65-F5344CB8AC3E}">
        <p14:creationId xmlns:p14="http://schemas.microsoft.com/office/powerpoint/2010/main" val="3995110472"/>
      </p:ext>
    </p:extLst>
  </p:cSld>
  <p:clrMapOvr>
    <a:masterClrMapping/>
  </p:clrMapOvr>
  <mc:AlternateContent xmlns:mc="http://schemas.openxmlformats.org/markup-compatibility/2006" xmlns:p14="http://schemas.microsoft.com/office/powerpoint/2010/main">
    <mc:Choice Requires="p14">
      <p:transition spd="slow" p14:dur="2000" advTm="20172"/>
    </mc:Choice>
    <mc:Fallback xmlns="">
      <p:transition spd="slow" advTm="2017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wipe(down)">
                                      <p:cBhvr>
                                        <p:cTn id="7" dur="500"/>
                                        <p:tgtEl>
                                          <p:spTgt spid="5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wipe(down)">
                                      <p:cBhvr>
                                        <p:cTn id="10" dur="500"/>
                                        <p:tgtEl>
                                          <p:spTgt spid="14"/>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59"/>
                                        </p:tgtEl>
                                        <p:attrNameLst>
                                          <p:attrName>style.visibility</p:attrName>
                                        </p:attrNameLst>
                                      </p:cBhvr>
                                      <p:to>
                                        <p:strVal val="visible"/>
                                      </p:to>
                                    </p:set>
                                    <p:animEffect transition="in" filter="wipe(down)">
                                      <p:cBhvr>
                                        <p:cTn id="13" dur="500"/>
                                        <p:tgtEl>
                                          <p:spTgt spid="59"/>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63"/>
                                        </p:tgtEl>
                                        <p:attrNameLst>
                                          <p:attrName>style.visibility</p:attrName>
                                        </p:attrNameLst>
                                      </p:cBhvr>
                                      <p:to>
                                        <p:strVal val="visible"/>
                                      </p:to>
                                    </p:set>
                                    <p:animEffect transition="in" filter="wipe(down)">
                                      <p:cBhvr>
                                        <p:cTn id="16" dur="500"/>
                                        <p:tgtEl>
                                          <p:spTgt spid="63"/>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67"/>
                                        </p:tgtEl>
                                        <p:attrNameLst>
                                          <p:attrName>style.visibility</p:attrName>
                                        </p:attrNameLst>
                                      </p:cBhvr>
                                      <p:to>
                                        <p:strVal val="visible"/>
                                      </p:to>
                                    </p:set>
                                    <p:animEffect transition="in" filter="wipe(down)">
                                      <p:cBhvr>
                                        <p:cTn id="19" dur="500"/>
                                        <p:tgtEl>
                                          <p:spTgt spid="67"/>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grpId="0" nodeType="clickEffect">
                                  <p:stCondLst>
                                    <p:cond delay="0"/>
                                  </p:stCondLst>
                                  <p:childTnLst>
                                    <p:set>
                                      <p:cBhvr>
                                        <p:cTn id="23" dur="1" fill="hold">
                                          <p:stCondLst>
                                            <p:cond delay="0"/>
                                          </p:stCondLst>
                                        </p:cTn>
                                        <p:tgtEl>
                                          <p:spTgt spid="87"/>
                                        </p:tgtEl>
                                        <p:attrNameLst>
                                          <p:attrName>style.visibility</p:attrName>
                                        </p:attrNameLst>
                                      </p:cBhvr>
                                      <p:to>
                                        <p:strVal val="visible"/>
                                      </p:to>
                                    </p:set>
                                    <p:animEffect transition="in" filter="wipe(down)">
                                      <p:cBhvr>
                                        <p:cTn id="24" dur="500"/>
                                        <p:tgtEl>
                                          <p:spTgt spid="87"/>
                                        </p:tgtEl>
                                      </p:cBhvr>
                                    </p:animEffect>
                                  </p:childTnLst>
                                </p:cTn>
                              </p:par>
                              <p:par>
                                <p:cTn id="25" presetID="22" presetClass="entr" presetSubtype="4" fill="hold" grpId="0" nodeType="withEffect">
                                  <p:stCondLst>
                                    <p:cond delay="0"/>
                                  </p:stCondLst>
                                  <p:childTnLst>
                                    <p:set>
                                      <p:cBhvr>
                                        <p:cTn id="26" dur="1" fill="hold">
                                          <p:stCondLst>
                                            <p:cond delay="0"/>
                                          </p:stCondLst>
                                        </p:cTn>
                                        <p:tgtEl>
                                          <p:spTgt spid="78"/>
                                        </p:tgtEl>
                                        <p:attrNameLst>
                                          <p:attrName>style.visibility</p:attrName>
                                        </p:attrNameLst>
                                      </p:cBhvr>
                                      <p:to>
                                        <p:strVal val="visible"/>
                                      </p:to>
                                    </p:set>
                                    <p:animEffect transition="in" filter="wipe(down)">
                                      <p:cBhvr>
                                        <p:cTn id="27" dur="500"/>
                                        <p:tgtEl>
                                          <p:spTgt spid="78"/>
                                        </p:tgtEl>
                                      </p:cBhvr>
                                    </p:animEffect>
                                  </p:childTnLst>
                                </p:cTn>
                              </p:par>
                              <p:par>
                                <p:cTn id="28" presetID="22" presetClass="entr" presetSubtype="4" fill="hold" grpId="0" nodeType="withEffect">
                                  <p:stCondLst>
                                    <p:cond delay="0"/>
                                  </p:stCondLst>
                                  <p:childTnLst>
                                    <p:set>
                                      <p:cBhvr>
                                        <p:cTn id="29" dur="1" fill="hold">
                                          <p:stCondLst>
                                            <p:cond delay="0"/>
                                          </p:stCondLst>
                                        </p:cTn>
                                        <p:tgtEl>
                                          <p:spTgt spid="71"/>
                                        </p:tgtEl>
                                        <p:attrNameLst>
                                          <p:attrName>style.visibility</p:attrName>
                                        </p:attrNameLst>
                                      </p:cBhvr>
                                      <p:to>
                                        <p:strVal val="visible"/>
                                      </p:to>
                                    </p:set>
                                    <p:animEffect transition="in" filter="wipe(down)">
                                      <p:cBhvr>
                                        <p:cTn id="30" dur="500"/>
                                        <p:tgtEl>
                                          <p:spTgt spid="71"/>
                                        </p:tgtEl>
                                      </p:cBhvr>
                                    </p:animEffect>
                                  </p:childTnLst>
                                </p:cTn>
                              </p:par>
                              <p:par>
                                <p:cTn id="31" presetID="22" presetClass="entr" presetSubtype="4" fill="hold" grpId="0" nodeType="withEffect">
                                  <p:stCondLst>
                                    <p:cond delay="0"/>
                                  </p:stCondLst>
                                  <p:childTnLst>
                                    <p:set>
                                      <p:cBhvr>
                                        <p:cTn id="32" dur="1" fill="hold">
                                          <p:stCondLst>
                                            <p:cond delay="0"/>
                                          </p:stCondLst>
                                        </p:cTn>
                                        <p:tgtEl>
                                          <p:spTgt spid="83"/>
                                        </p:tgtEl>
                                        <p:attrNameLst>
                                          <p:attrName>style.visibility</p:attrName>
                                        </p:attrNameLst>
                                      </p:cBhvr>
                                      <p:to>
                                        <p:strVal val="visible"/>
                                      </p:to>
                                    </p:set>
                                    <p:animEffect transition="in" filter="wipe(down)">
                                      <p:cBhvr>
                                        <p:cTn id="33" dur="500"/>
                                        <p:tgtEl>
                                          <p:spTgt spid="83"/>
                                        </p:tgtEl>
                                      </p:cBhvr>
                                    </p:animEffect>
                                  </p:childTnLst>
                                </p:cTn>
                              </p:par>
                              <p:par>
                                <p:cTn id="34" presetID="22" presetClass="entr" presetSubtype="4" fill="hold" grpId="0" nodeType="withEffect">
                                  <p:stCondLst>
                                    <p:cond delay="0"/>
                                  </p:stCondLst>
                                  <p:childTnLst>
                                    <p:set>
                                      <p:cBhvr>
                                        <p:cTn id="35" dur="1" fill="hold">
                                          <p:stCondLst>
                                            <p:cond delay="0"/>
                                          </p:stCondLst>
                                        </p:cTn>
                                        <p:tgtEl>
                                          <p:spTgt spid="50"/>
                                        </p:tgtEl>
                                        <p:attrNameLst>
                                          <p:attrName>style.visibility</p:attrName>
                                        </p:attrNameLst>
                                      </p:cBhvr>
                                      <p:to>
                                        <p:strVal val="visible"/>
                                      </p:to>
                                    </p:set>
                                    <p:animEffect transition="in" filter="wipe(down)">
                                      <p:cBhvr>
                                        <p:cTn id="36" dur="500"/>
                                        <p:tgtEl>
                                          <p:spTgt spid="50"/>
                                        </p:tgtEl>
                                      </p:cBhvr>
                                    </p:animEffect>
                                  </p:childTnLst>
                                </p:cTn>
                              </p:par>
                              <p:par>
                                <p:cTn id="37" presetID="22" presetClass="entr" presetSubtype="4" fill="hold" nodeType="withEffect">
                                  <p:stCondLst>
                                    <p:cond delay="0"/>
                                  </p:stCondLst>
                                  <p:childTnLst>
                                    <p:set>
                                      <p:cBhvr>
                                        <p:cTn id="38" dur="1" fill="hold">
                                          <p:stCondLst>
                                            <p:cond delay="0"/>
                                          </p:stCondLst>
                                        </p:cTn>
                                        <p:tgtEl>
                                          <p:spTgt spid="4"/>
                                        </p:tgtEl>
                                        <p:attrNameLst>
                                          <p:attrName>style.visibility</p:attrName>
                                        </p:attrNameLst>
                                      </p:cBhvr>
                                      <p:to>
                                        <p:strVal val="visible"/>
                                      </p:to>
                                    </p:set>
                                    <p:animEffect transition="in" filter="wipe(down)">
                                      <p:cBhvr>
                                        <p:cTn id="39" dur="500"/>
                                        <p:tgtEl>
                                          <p:spTgt spid="4"/>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nodeType="clickEffect">
                                  <p:stCondLst>
                                    <p:cond delay="0"/>
                                  </p:stCondLst>
                                  <p:childTnLst>
                                    <p:set>
                                      <p:cBhvr>
                                        <p:cTn id="43" dur="1" fill="hold">
                                          <p:stCondLst>
                                            <p:cond delay="0"/>
                                          </p:stCondLst>
                                        </p:cTn>
                                        <p:tgtEl>
                                          <p:spTgt spid="6"/>
                                        </p:tgtEl>
                                        <p:attrNameLst>
                                          <p:attrName>style.visibility</p:attrName>
                                        </p:attrNameLst>
                                      </p:cBhvr>
                                      <p:to>
                                        <p:strVal val="visible"/>
                                      </p:to>
                                    </p:set>
                                    <p:animEffect transition="in" filter="wipe(left)">
                                      <p:cBhvr>
                                        <p:cTn id="44" dur="500"/>
                                        <p:tgtEl>
                                          <p:spTgt spid="6"/>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1" fill="hold" nodeType="clickEffect">
                                  <p:stCondLst>
                                    <p:cond delay="0"/>
                                  </p:stCondLst>
                                  <p:childTnLst>
                                    <p:set>
                                      <p:cBhvr>
                                        <p:cTn id="48" dur="1" fill="hold">
                                          <p:stCondLst>
                                            <p:cond delay="0"/>
                                          </p:stCondLst>
                                        </p:cTn>
                                        <p:tgtEl>
                                          <p:spTgt spid="8"/>
                                        </p:tgtEl>
                                        <p:attrNameLst>
                                          <p:attrName>style.visibility</p:attrName>
                                        </p:attrNameLst>
                                      </p:cBhvr>
                                      <p:to>
                                        <p:strVal val="visible"/>
                                      </p:to>
                                    </p:set>
                                    <p:animEffect transition="in" filter="wipe(up)">
                                      <p:cBhvr>
                                        <p:cTn id="49" dur="500"/>
                                        <p:tgtEl>
                                          <p:spTgt spid="8"/>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1" fill="hold" nodeType="clickEffect">
                                  <p:stCondLst>
                                    <p:cond delay="0"/>
                                  </p:stCondLst>
                                  <p:childTnLst>
                                    <p:set>
                                      <p:cBhvr>
                                        <p:cTn id="53" dur="1" fill="hold">
                                          <p:stCondLst>
                                            <p:cond delay="0"/>
                                          </p:stCondLst>
                                        </p:cTn>
                                        <p:tgtEl>
                                          <p:spTgt spid="10"/>
                                        </p:tgtEl>
                                        <p:attrNameLst>
                                          <p:attrName>style.visibility</p:attrName>
                                        </p:attrNameLst>
                                      </p:cBhvr>
                                      <p:to>
                                        <p:strVal val="visible"/>
                                      </p:to>
                                    </p:set>
                                    <p:animEffect transition="in" filter="wipe(up)">
                                      <p:cBhvr>
                                        <p:cTn id="54" dur="500"/>
                                        <p:tgtEl>
                                          <p:spTgt spid="10"/>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8" fill="hold" nodeType="clickEffect">
                                  <p:stCondLst>
                                    <p:cond delay="0"/>
                                  </p:stCondLst>
                                  <p:childTnLst>
                                    <p:set>
                                      <p:cBhvr>
                                        <p:cTn id="58" dur="1" fill="hold">
                                          <p:stCondLst>
                                            <p:cond delay="0"/>
                                          </p:stCondLst>
                                        </p:cTn>
                                        <p:tgtEl>
                                          <p:spTgt spid="18"/>
                                        </p:tgtEl>
                                        <p:attrNameLst>
                                          <p:attrName>style.visibility</p:attrName>
                                        </p:attrNameLst>
                                      </p:cBhvr>
                                      <p:to>
                                        <p:strVal val="visible"/>
                                      </p:to>
                                    </p:set>
                                    <p:animEffect transition="in" filter="wipe(left)">
                                      <p:cBhvr>
                                        <p:cTn id="59" dur="500"/>
                                        <p:tgtEl>
                                          <p:spTgt spid="18"/>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4" fill="hold" nodeType="clickEffect">
                                  <p:stCondLst>
                                    <p:cond delay="0"/>
                                  </p:stCondLst>
                                  <p:childTnLst>
                                    <p:set>
                                      <p:cBhvr>
                                        <p:cTn id="63" dur="1" fill="hold">
                                          <p:stCondLst>
                                            <p:cond delay="0"/>
                                          </p:stCondLst>
                                        </p:cTn>
                                        <p:tgtEl>
                                          <p:spTgt spid="24"/>
                                        </p:tgtEl>
                                        <p:attrNameLst>
                                          <p:attrName>style.visibility</p:attrName>
                                        </p:attrNameLst>
                                      </p:cBhvr>
                                      <p:to>
                                        <p:strVal val="visible"/>
                                      </p:to>
                                    </p:set>
                                    <p:animEffect transition="in" filter="wipe(down)">
                                      <p:cBhvr>
                                        <p:cTn id="64" dur="500"/>
                                        <p:tgtEl>
                                          <p:spTgt spid="24"/>
                                        </p:tgtEl>
                                      </p:cBhvr>
                                    </p:animEffect>
                                  </p:childTnLst>
                                </p:cTn>
                              </p:par>
                            </p:childTnLst>
                          </p:cTn>
                        </p:par>
                      </p:childTnLst>
                    </p:cTn>
                  </p:par>
                  <p:par>
                    <p:cTn id="65" fill="hold">
                      <p:stCondLst>
                        <p:cond delay="indefinite"/>
                      </p:stCondLst>
                      <p:childTnLst>
                        <p:par>
                          <p:cTn id="66" fill="hold">
                            <p:stCondLst>
                              <p:cond delay="0"/>
                            </p:stCondLst>
                            <p:childTnLst>
                              <p:par>
                                <p:cTn id="67" presetID="22" presetClass="entr" presetSubtype="4" fill="hold" grpId="0" nodeType="clickEffect">
                                  <p:stCondLst>
                                    <p:cond delay="0"/>
                                  </p:stCondLst>
                                  <p:childTnLst>
                                    <p:set>
                                      <p:cBhvr>
                                        <p:cTn id="68" dur="1" fill="hold">
                                          <p:stCondLst>
                                            <p:cond delay="0"/>
                                          </p:stCondLst>
                                        </p:cTn>
                                        <p:tgtEl>
                                          <p:spTgt spid="102"/>
                                        </p:tgtEl>
                                        <p:attrNameLst>
                                          <p:attrName>style.visibility</p:attrName>
                                        </p:attrNameLst>
                                      </p:cBhvr>
                                      <p:to>
                                        <p:strVal val="visible"/>
                                      </p:to>
                                    </p:set>
                                    <p:animEffect transition="in" filter="wipe(down)">
                                      <p:cBhvr>
                                        <p:cTn id="69" dur="500"/>
                                        <p:tgtEl>
                                          <p:spTgt spid="102"/>
                                        </p:tgtEl>
                                      </p:cBhvr>
                                    </p:animEffect>
                                  </p:childTnLst>
                                </p:cTn>
                              </p:par>
                              <p:par>
                                <p:cTn id="70" presetID="22" presetClass="entr" presetSubtype="4" fill="hold" grpId="0" nodeType="withEffect">
                                  <p:stCondLst>
                                    <p:cond delay="0"/>
                                  </p:stCondLst>
                                  <p:childTnLst>
                                    <p:set>
                                      <p:cBhvr>
                                        <p:cTn id="71" dur="1" fill="hold">
                                          <p:stCondLst>
                                            <p:cond delay="0"/>
                                          </p:stCondLst>
                                        </p:cTn>
                                        <p:tgtEl>
                                          <p:spTgt spid="103"/>
                                        </p:tgtEl>
                                        <p:attrNameLst>
                                          <p:attrName>style.visibility</p:attrName>
                                        </p:attrNameLst>
                                      </p:cBhvr>
                                      <p:to>
                                        <p:strVal val="visible"/>
                                      </p:to>
                                    </p:set>
                                    <p:animEffect transition="in" filter="wipe(down)">
                                      <p:cBhvr>
                                        <p:cTn id="72" dur="500"/>
                                        <p:tgtEl>
                                          <p:spTgt spid="103"/>
                                        </p:tgtEl>
                                      </p:cBhvr>
                                    </p:animEffect>
                                  </p:childTnLst>
                                </p:cTn>
                              </p:par>
                              <p:par>
                                <p:cTn id="73" presetID="22" presetClass="entr" presetSubtype="4" fill="hold" grpId="0" nodeType="withEffect">
                                  <p:stCondLst>
                                    <p:cond delay="0"/>
                                  </p:stCondLst>
                                  <p:childTnLst>
                                    <p:set>
                                      <p:cBhvr>
                                        <p:cTn id="74" dur="1" fill="hold">
                                          <p:stCondLst>
                                            <p:cond delay="0"/>
                                          </p:stCondLst>
                                        </p:cTn>
                                        <p:tgtEl>
                                          <p:spTgt spid="105"/>
                                        </p:tgtEl>
                                        <p:attrNameLst>
                                          <p:attrName>style.visibility</p:attrName>
                                        </p:attrNameLst>
                                      </p:cBhvr>
                                      <p:to>
                                        <p:strVal val="visible"/>
                                      </p:to>
                                    </p:set>
                                    <p:animEffect transition="in" filter="wipe(down)">
                                      <p:cBhvr>
                                        <p:cTn id="75" dur="500"/>
                                        <p:tgtEl>
                                          <p:spTgt spid="105"/>
                                        </p:tgtEl>
                                      </p:cBhvr>
                                    </p:animEffect>
                                  </p:childTnLst>
                                </p:cTn>
                              </p:par>
                              <p:par>
                                <p:cTn id="76" presetID="22" presetClass="entr" presetSubtype="4" fill="hold" grpId="0" nodeType="withEffect">
                                  <p:stCondLst>
                                    <p:cond delay="0"/>
                                  </p:stCondLst>
                                  <p:childTnLst>
                                    <p:set>
                                      <p:cBhvr>
                                        <p:cTn id="77" dur="1" fill="hold">
                                          <p:stCondLst>
                                            <p:cond delay="0"/>
                                          </p:stCondLst>
                                        </p:cTn>
                                        <p:tgtEl>
                                          <p:spTgt spid="104"/>
                                        </p:tgtEl>
                                        <p:attrNameLst>
                                          <p:attrName>style.visibility</p:attrName>
                                        </p:attrNameLst>
                                      </p:cBhvr>
                                      <p:to>
                                        <p:strVal val="visible"/>
                                      </p:to>
                                    </p:set>
                                    <p:animEffect transition="in" filter="wipe(down)">
                                      <p:cBhvr>
                                        <p:cTn id="78" dur="500"/>
                                        <p:tgtEl>
                                          <p:spTgt spid="104"/>
                                        </p:tgtEl>
                                      </p:cBhvr>
                                    </p:animEffect>
                                  </p:childTnLst>
                                </p:cTn>
                              </p:par>
                              <p:par>
                                <p:cTn id="79" presetID="22" presetClass="entr" presetSubtype="4" fill="hold" grpId="0" nodeType="withEffect">
                                  <p:stCondLst>
                                    <p:cond delay="0"/>
                                  </p:stCondLst>
                                  <p:childTnLst>
                                    <p:set>
                                      <p:cBhvr>
                                        <p:cTn id="80" dur="1" fill="hold">
                                          <p:stCondLst>
                                            <p:cond delay="0"/>
                                          </p:stCondLst>
                                        </p:cTn>
                                        <p:tgtEl>
                                          <p:spTgt spid="106"/>
                                        </p:tgtEl>
                                        <p:attrNameLst>
                                          <p:attrName>style.visibility</p:attrName>
                                        </p:attrNameLst>
                                      </p:cBhvr>
                                      <p:to>
                                        <p:strVal val="visible"/>
                                      </p:to>
                                    </p:set>
                                    <p:animEffect transition="in" filter="wipe(down)">
                                      <p:cBhvr>
                                        <p:cTn id="81" dur="500"/>
                                        <p:tgtEl>
                                          <p:spTgt spid="106"/>
                                        </p:tgtEl>
                                      </p:cBhvr>
                                    </p:animEffect>
                                  </p:childTnLst>
                                </p:cTn>
                              </p:par>
                              <p:par>
                                <p:cTn id="82" presetID="22" presetClass="entr" presetSubtype="4" fill="hold" nodeType="withEffect">
                                  <p:stCondLst>
                                    <p:cond delay="0"/>
                                  </p:stCondLst>
                                  <p:childTnLst>
                                    <p:set>
                                      <p:cBhvr>
                                        <p:cTn id="83" dur="1" fill="hold">
                                          <p:stCondLst>
                                            <p:cond delay="0"/>
                                          </p:stCondLst>
                                        </p:cTn>
                                        <p:tgtEl>
                                          <p:spTgt spid="26"/>
                                        </p:tgtEl>
                                        <p:attrNameLst>
                                          <p:attrName>style.visibility</p:attrName>
                                        </p:attrNameLst>
                                      </p:cBhvr>
                                      <p:to>
                                        <p:strVal val="visible"/>
                                      </p:to>
                                    </p:set>
                                    <p:animEffect transition="in" filter="wipe(down)">
                                      <p:cBhvr>
                                        <p:cTn id="84" dur="500"/>
                                        <p:tgtEl>
                                          <p:spTgt spid="26"/>
                                        </p:tgtEl>
                                      </p:cBhvr>
                                    </p:animEffect>
                                  </p:childTnLst>
                                </p:cTn>
                              </p:par>
                            </p:childTnLst>
                          </p:cTn>
                        </p:par>
                      </p:childTnLst>
                    </p:cTn>
                  </p:par>
                  <p:par>
                    <p:cTn id="85" fill="hold">
                      <p:stCondLst>
                        <p:cond delay="indefinite"/>
                      </p:stCondLst>
                      <p:childTnLst>
                        <p:par>
                          <p:cTn id="86" fill="hold">
                            <p:stCondLst>
                              <p:cond delay="0"/>
                            </p:stCondLst>
                            <p:childTnLst>
                              <p:par>
                                <p:cTn id="87" presetID="22" presetClass="entr" presetSubtype="8" fill="hold" nodeType="clickEffect">
                                  <p:stCondLst>
                                    <p:cond delay="0"/>
                                  </p:stCondLst>
                                  <p:childTnLst>
                                    <p:set>
                                      <p:cBhvr>
                                        <p:cTn id="88" dur="1" fill="hold">
                                          <p:stCondLst>
                                            <p:cond delay="0"/>
                                          </p:stCondLst>
                                        </p:cTn>
                                        <p:tgtEl>
                                          <p:spTgt spid="33"/>
                                        </p:tgtEl>
                                        <p:attrNameLst>
                                          <p:attrName>style.visibility</p:attrName>
                                        </p:attrNameLst>
                                      </p:cBhvr>
                                      <p:to>
                                        <p:strVal val="visible"/>
                                      </p:to>
                                    </p:set>
                                    <p:animEffect transition="in" filter="wipe(left)">
                                      <p:cBhvr>
                                        <p:cTn id="89" dur="500"/>
                                        <p:tgtEl>
                                          <p:spTgt spid="33"/>
                                        </p:tgtEl>
                                      </p:cBhvr>
                                    </p:animEffect>
                                  </p:childTnLst>
                                </p:cTn>
                              </p:par>
                            </p:childTnLst>
                          </p:cTn>
                        </p:par>
                      </p:childTnLst>
                    </p:cTn>
                  </p:par>
                  <p:par>
                    <p:cTn id="90" fill="hold">
                      <p:stCondLst>
                        <p:cond delay="indefinite"/>
                      </p:stCondLst>
                      <p:childTnLst>
                        <p:par>
                          <p:cTn id="91" fill="hold">
                            <p:stCondLst>
                              <p:cond delay="0"/>
                            </p:stCondLst>
                            <p:childTnLst>
                              <p:par>
                                <p:cTn id="92" presetID="22" presetClass="entr" presetSubtype="8" fill="hold" nodeType="clickEffect">
                                  <p:stCondLst>
                                    <p:cond delay="0"/>
                                  </p:stCondLst>
                                  <p:childTnLst>
                                    <p:set>
                                      <p:cBhvr>
                                        <p:cTn id="93" dur="1" fill="hold">
                                          <p:stCondLst>
                                            <p:cond delay="0"/>
                                          </p:stCondLst>
                                        </p:cTn>
                                        <p:tgtEl>
                                          <p:spTgt spid="119"/>
                                        </p:tgtEl>
                                        <p:attrNameLst>
                                          <p:attrName>style.visibility</p:attrName>
                                        </p:attrNameLst>
                                      </p:cBhvr>
                                      <p:to>
                                        <p:strVal val="visible"/>
                                      </p:to>
                                    </p:set>
                                    <p:animEffect transition="in" filter="wipe(left)">
                                      <p:cBhvr>
                                        <p:cTn id="94" dur="500"/>
                                        <p:tgtEl>
                                          <p:spTgt spid="119"/>
                                        </p:tgtEl>
                                      </p:cBhvr>
                                    </p:animEffect>
                                  </p:childTnLst>
                                </p:cTn>
                              </p:par>
                            </p:childTnLst>
                          </p:cTn>
                        </p:par>
                      </p:childTnLst>
                    </p:cTn>
                  </p:par>
                  <p:par>
                    <p:cTn id="95" fill="hold">
                      <p:stCondLst>
                        <p:cond delay="indefinite"/>
                      </p:stCondLst>
                      <p:childTnLst>
                        <p:par>
                          <p:cTn id="96" fill="hold">
                            <p:stCondLst>
                              <p:cond delay="0"/>
                            </p:stCondLst>
                            <p:childTnLst>
                              <p:par>
                                <p:cTn id="97" presetID="22" presetClass="entr" presetSubtype="8" fill="hold" nodeType="clickEffect">
                                  <p:stCondLst>
                                    <p:cond delay="0"/>
                                  </p:stCondLst>
                                  <p:childTnLst>
                                    <p:set>
                                      <p:cBhvr>
                                        <p:cTn id="98" dur="1" fill="hold">
                                          <p:stCondLst>
                                            <p:cond delay="0"/>
                                          </p:stCondLst>
                                        </p:cTn>
                                        <p:tgtEl>
                                          <p:spTgt spid="121"/>
                                        </p:tgtEl>
                                        <p:attrNameLst>
                                          <p:attrName>style.visibility</p:attrName>
                                        </p:attrNameLst>
                                      </p:cBhvr>
                                      <p:to>
                                        <p:strVal val="visible"/>
                                      </p:to>
                                    </p:set>
                                    <p:animEffect transition="in" filter="wipe(left)">
                                      <p:cBhvr>
                                        <p:cTn id="99" dur="500"/>
                                        <p:tgtEl>
                                          <p:spTgt spid="121"/>
                                        </p:tgtEl>
                                      </p:cBhvr>
                                    </p:animEffect>
                                  </p:childTnLst>
                                </p:cTn>
                              </p:par>
                            </p:childTnLst>
                          </p:cTn>
                        </p:par>
                      </p:childTnLst>
                    </p:cTn>
                  </p:par>
                  <p:par>
                    <p:cTn id="100" fill="hold">
                      <p:stCondLst>
                        <p:cond delay="indefinite"/>
                      </p:stCondLst>
                      <p:childTnLst>
                        <p:par>
                          <p:cTn id="101" fill="hold">
                            <p:stCondLst>
                              <p:cond delay="0"/>
                            </p:stCondLst>
                            <p:childTnLst>
                              <p:par>
                                <p:cTn id="102" presetID="22" presetClass="entr" presetSubtype="8" fill="hold" nodeType="clickEffect">
                                  <p:stCondLst>
                                    <p:cond delay="0"/>
                                  </p:stCondLst>
                                  <p:childTnLst>
                                    <p:set>
                                      <p:cBhvr>
                                        <p:cTn id="103" dur="1" fill="hold">
                                          <p:stCondLst>
                                            <p:cond delay="0"/>
                                          </p:stCondLst>
                                        </p:cTn>
                                        <p:tgtEl>
                                          <p:spTgt spid="29"/>
                                        </p:tgtEl>
                                        <p:attrNameLst>
                                          <p:attrName>style.visibility</p:attrName>
                                        </p:attrNameLst>
                                      </p:cBhvr>
                                      <p:to>
                                        <p:strVal val="visible"/>
                                      </p:to>
                                    </p:set>
                                    <p:animEffect transition="in" filter="wipe(left)">
                                      <p:cBhvr>
                                        <p:cTn id="104" dur="500"/>
                                        <p:tgtEl>
                                          <p:spTgt spid="29"/>
                                        </p:tgtEl>
                                      </p:cBhvr>
                                    </p:animEffect>
                                  </p:childTnLst>
                                </p:cTn>
                              </p:par>
                            </p:childTnLst>
                          </p:cTn>
                        </p:par>
                      </p:childTnLst>
                    </p:cTn>
                  </p:par>
                  <p:par>
                    <p:cTn id="105" fill="hold">
                      <p:stCondLst>
                        <p:cond delay="indefinite"/>
                      </p:stCondLst>
                      <p:childTnLst>
                        <p:par>
                          <p:cTn id="106" fill="hold">
                            <p:stCondLst>
                              <p:cond delay="0"/>
                            </p:stCondLst>
                            <p:childTnLst>
                              <p:par>
                                <p:cTn id="107" presetID="22" presetClass="entr" presetSubtype="8" fill="hold" nodeType="clickEffect">
                                  <p:stCondLst>
                                    <p:cond delay="0"/>
                                  </p:stCondLst>
                                  <p:childTnLst>
                                    <p:set>
                                      <p:cBhvr>
                                        <p:cTn id="108" dur="1" fill="hold">
                                          <p:stCondLst>
                                            <p:cond delay="0"/>
                                          </p:stCondLst>
                                        </p:cTn>
                                        <p:tgtEl>
                                          <p:spTgt spid="31"/>
                                        </p:tgtEl>
                                        <p:attrNameLst>
                                          <p:attrName>style.visibility</p:attrName>
                                        </p:attrNameLst>
                                      </p:cBhvr>
                                      <p:to>
                                        <p:strVal val="visible"/>
                                      </p:to>
                                    </p:set>
                                    <p:animEffect transition="in" filter="wipe(left)">
                                      <p:cBhvr>
                                        <p:cTn id="109"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55" grpId="0" animBg="1"/>
      <p:bldP spid="59" grpId="0" animBg="1"/>
      <p:bldP spid="63" grpId="0" animBg="1"/>
      <p:bldP spid="67" grpId="0" animBg="1"/>
      <p:bldP spid="50" grpId="0" animBg="1"/>
      <p:bldP spid="71" grpId="0" animBg="1"/>
      <p:bldP spid="78" grpId="0" animBg="1"/>
      <p:bldP spid="83" grpId="0" animBg="1"/>
      <p:bldP spid="87" grpId="0" animBg="1"/>
      <p:bldP spid="102" grpId="0" animBg="1"/>
      <p:bldP spid="103" grpId="0" animBg="1"/>
      <p:bldP spid="104" grpId="0" animBg="1"/>
      <p:bldP spid="105" grpId="0" animBg="1"/>
      <p:bldP spid="106"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storage - conclusion</a:t>
            </a:r>
            <a:endParaRPr lang="en-US" dirty="0"/>
          </a:p>
        </p:txBody>
      </p:sp>
      <p:sp>
        <p:nvSpPr>
          <p:cNvPr id="5" name="Content Placeholder 4"/>
          <p:cNvSpPr>
            <a:spLocks noGrp="1"/>
          </p:cNvSpPr>
          <p:nvPr>
            <p:ph idx="1"/>
          </p:nvPr>
        </p:nvSpPr>
        <p:spPr/>
        <p:txBody>
          <a:bodyPr/>
          <a:lstStyle/>
          <a:p>
            <a:r>
              <a:rPr lang="en-US" dirty="0" smtClean="0"/>
              <a:t>The row is consisted from a header (will be </a:t>
            </a:r>
            <a:br>
              <a:rPr lang="en-US" dirty="0" smtClean="0"/>
            </a:br>
            <a:r>
              <a:rPr lang="en-US" dirty="0" smtClean="0"/>
              <a:t>discussed later), Index pointers and data.</a:t>
            </a:r>
          </a:p>
          <a:p>
            <a:r>
              <a:rPr lang="en-US" dirty="0" smtClean="0"/>
              <a:t>Memory-optimized </a:t>
            </a:r>
            <a:r>
              <a:rPr lang="en-US" dirty="0"/>
              <a:t>tables must have at least one </a:t>
            </a:r>
            <a:r>
              <a:rPr lang="en-US" dirty="0" smtClean="0"/>
              <a:t/>
            </a:r>
            <a:br>
              <a:rPr lang="en-US" dirty="0" smtClean="0"/>
            </a:br>
            <a:r>
              <a:rPr lang="en-US" dirty="0" smtClean="0"/>
              <a:t>index </a:t>
            </a:r>
            <a:r>
              <a:rPr lang="en-US" dirty="0"/>
              <a:t>created on them. (the only thing connecting rows to the table is the indexes</a:t>
            </a:r>
            <a:r>
              <a:rPr lang="en-US" dirty="0" smtClean="0"/>
              <a:t>)</a:t>
            </a:r>
          </a:p>
          <a:p>
            <a:r>
              <a:rPr lang="en-US" dirty="0" smtClean="0"/>
              <a:t>Records </a:t>
            </a:r>
            <a:r>
              <a:rPr lang="en-US" dirty="0"/>
              <a:t>are always accessed via an index </a:t>
            </a:r>
            <a:r>
              <a:rPr lang="en-US" dirty="0" smtClean="0"/>
              <a:t>lookup.</a:t>
            </a:r>
          </a:p>
          <a:p>
            <a:r>
              <a:rPr lang="en-US" dirty="0"/>
              <a:t>since the number of </a:t>
            </a:r>
            <a:r>
              <a:rPr lang="en-US" dirty="0" smtClean="0"/>
              <a:t>index pointers </a:t>
            </a:r>
            <a:r>
              <a:rPr lang="en-US" dirty="0"/>
              <a:t>is part of the row structure, and rows are never modified, all indexes must be defined at the time your </a:t>
            </a:r>
            <a:r>
              <a:rPr lang="en-US" dirty="0" smtClean="0"/>
              <a:t>table </a:t>
            </a:r>
            <a:r>
              <a:rPr lang="en-US" dirty="0"/>
              <a:t>is created.</a:t>
            </a:r>
          </a:p>
        </p:txBody>
      </p:sp>
      <p:grpSp>
        <p:nvGrpSpPr>
          <p:cNvPr id="41" name="Group 40"/>
          <p:cNvGrpSpPr/>
          <p:nvPr/>
        </p:nvGrpSpPr>
        <p:grpSpPr>
          <a:xfrm>
            <a:off x="9284640" y="1381335"/>
            <a:ext cx="2828369" cy="618705"/>
            <a:chOff x="5350259" y="3332754"/>
            <a:chExt cx="2828369" cy="618705"/>
          </a:xfrm>
        </p:grpSpPr>
        <p:sp>
          <p:nvSpPr>
            <p:cNvPr id="42" name="Rounded Rectangle 41"/>
            <p:cNvSpPr/>
            <p:nvPr/>
          </p:nvSpPr>
          <p:spPr>
            <a:xfrm>
              <a:off x="5350259" y="3332754"/>
              <a:ext cx="2828369" cy="618705"/>
            </a:xfrm>
            <a:prstGeom prst="roundRect">
              <a:avLst/>
            </a:prstGeom>
          </p:spPr>
          <p:style>
            <a:lnRef idx="2">
              <a:schemeClr val="accent3">
                <a:shade val="80000"/>
                <a:hueOff val="0"/>
                <a:satOff val="0"/>
                <a:lumOff val="19092"/>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43" name="Rounded Rectangle 4"/>
            <p:cNvSpPr/>
            <p:nvPr/>
          </p:nvSpPr>
          <p:spPr>
            <a:xfrm>
              <a:off x="5380462" y="3362957"/>
              <a:ext cx="2767963" cy="558299"/>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en-US" sz="1900" kern="1200" dirty="0" smtClean="0"/>
                <a:t>Disk IO</a:t>
              </a:r>
              <a:endParaRPr lang="en-US" sz="1900" kern="1200" dirty="0"/>
            </a:p>
          </p:txBody>
        </p:sp>
      </p:grpSp>
    </p:spTree>
    <p:extLst>
      <p:ext uri="{BB962C8B-B14F-4D97-AF65-F5344CB8AC3E}">
        <p14:creationId xmlns:p14="http://schemas.microsoft.com/office/powerpoint/2010/main" val="1580610960"/>
      </p:ext>
    </p:extLst>
  </p:cSld>
  <p:clrMapOvr>
    <a:masterClrMapping/>
  </p:clrMapOvr>
  <mc:AlternateContent xmlns:mc="http://schemas.openxmlformats.org/markup-compatibility/2006" xmlns:p14="http://schemas.microsoft.com/office/powerpoint/2010/main">
    <mc:Choice Requires="p14">
      <p:transition spd="slow" p14:dur="2000" advTm="84"/>
    </mc:Choice>
    <mc:Fallback xmlns="">
      <p:transition spd="slow" advTm="84"/>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Something must be written to disk?</a:t>
            </a:r>
            <a:endParaRPr lang="en-US" dirty="0"/>
          </a:p>
        </p:txBody>
      </p:sp>
      <p:sp>
        <p:nvSpPr>
          <p:cNvPr id="5" name="Content Placeholder 4"/>
          <p:cNvSpPr>
            <a:spLocks noGrp="1"/>
          </p:cNvSpPr>
          <p:nvPr>
            <p:ph idx="1"/>
          </p:nvPr>
        </p:nvSpPr>
        <p:spPr/>
        <p:txBody>
          <a:bodyPr/>
          <a:lstStyle/>
          <a:p>
            <a:r>
              <a:rPr lang="en-US" dirty="0" smtClean="0"/>
              <a:t>Only data rows are written to disk. (no indexes)</a:t>
            </a:r>
          </a:p>
          <a:p>
            <a:endParaRPr lang="en-US" dirty="0"/>
          </a:p>
          <a:p>
            <a:r>
              <a:rPr lang="en-US" dirty="0" smtClean="0"/>
              <a:t>More on that when we talk durability.</a:t>
            </a:r>
            <a:endParaRPr lang="en-US" dirty="0"/>
          </a:p>
        </p:txBody>
      </p:sp>
      <p:grpSp>
        <p:nvGrpSpPr>
          <p:cNvPr id="41" name="Group 40"/>
          <p:cNvGrpSpPr/>
          <p:nvPr/>
        </p:nvGrpSpPr>
        <p:grpSpPr>
          <a:xfrm>
            <a:off x="9284640" y="1381335"/>
            <a:ext cx="2828369" cy="618705"/>
            <a:chOff x="5350259" y="3332754"/>
            <a:chExt cx="2828369" cy="618705"/>
          </a:xfrm>
        </p:grpSpPr>
        <p:sp>
          <p:nvSpPr>
            <p:cNvPr id="42" name="Rounded Rectangle 41"/>
            <p:cNvSpPr/>
            <p:nvPr/>
          </p:nvSpPr>
          <p:spPr>
            <a:xfrm>
              <a:off x="5350259" y="3332754"/>
              <a:ext cx="2828369" cy="618705"/>
            </a:xfrm>
            <a:prstGeom prst="roundRect">
              <a:avLst/>
            </a:prstGeom>
          </p:spPr>
          <p:style>
            <a:lnRef idx="2">
              <a:schemeClr val="accent3">
                <a:shade val="80000"/>
                <a:hueOff val="0"/>
                <a:satOff val="0"/>
                <a:lumOff val="19092"/>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43" name="Rounded Rectangle 4"/>
            <p:cNvSpPr/>
            <p:nvPr/>
          </p:nvSpPr>
          <p:spPr>
            <a:xfrm>
              <a:off x="5380462" y="3362957"/>
              <a:ext cx="2767963" cy="558299"/>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en-US" sz="1900" kern="1200" dirty="0" smtClean="0"/>
                <a:t>Disk IO</a:t>
              </a:r>
              <a:endParaRPr lang="en-US" sz="1900" kern="1200" dirty="0"/>
            </a:p>
          </p:txBody>
        </p:sp>
      </p:grpSp>
    </p:spTree>
    <p:extLst>
      <p:ext uri="{BB962C8B-B14F-4D97-AF65-F5344CB8AC3E}">
        <p14:creationId xmlns:p14="http://schemas.microsoft.com/office/powerpoint/2010/main" val="1431011656"/>
      </p:ext>
    </p:extLst>
  </p:cSld>
  <p:clrMapOvr>
    <a:masterClrMapping/>
  </p:clrMapOvr>
  <mc:AlternateContent xmlns:mc="http://schemas.openxmlformats.org/markup-compatibility/2006" xmlns:p14="http://schemas.microsoft.com/office/powerpoint/2010/main">
    <mc:Choice Requires="p14">
      <p:transition spd="slow" p14:dur="2000" advTm="48"/>
    </mc:Choice>
    <mc:Fallback xmlns="">
      <p:transition spd="slow" advTm="48"/>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bottlenecks to overcome</a:t>
            </a:r>
            <a:endParaRPr lang="en-US" dirty="0"/>
          </a:p>
        </p:txBody>
      </p:sp>
      <p:grpSp>
        <p:nvGrpSpPr>
          <p:cNvPr id="3" name="Group 2"/>
          <p:cNvGrpSpPr/>
          <p:nvPr/>
        </p:nvGrpSpPr>
        <p:grpSpPr>
          <a:xfrm>
            <a:off x="2844941" y="1825625"/>
            <a:ext cx="6502117" cy="4351338"/>
            <a:chOff x="2844941" y="1825625"/>
            <a:chExt cx="6502117" cy="4351338"/>
          </a:xfrm>
        </p:grpSpPr>
        <p:sp>
          <p:nvSpPr>
            <p:cNvPr id="5" name="Isosceles Triangle 4"/>
            <p:cNvSpPr/>
            <p:nvPr/>
          </p:nvSpPr>
          <p:spPr>
            <a:xfrm>
              <a:off x="2844941" y="1825625"/>
              <a:ext cx="6502117" cy="4351338"/>
            </a:xfrm>
            <a:prstGeom prst="triangle">
              <a:avLst/>
            </a:prstGeom>
          </p:spPr>
          <p:style>
            <a:lnRef idx="2">
              <a:schemeClr val="lt1">
                <a:hueOff val="0"/>
                <a:satOff val="0"/>
                <a:lumOff val="0"/>
                <a:alphaOff val="0"/>
              </a:schemeClr>
            </a:lnRef>
            <a:fillRef idx="1">
              <a:schemeClr val="accent3">
                <a:shade val="80000"/>
                <a:hueOff val="0"/>
                <a:satOff val="0"/>
                <a:lumOff val="0"/>
                <a:alphaOff val="0"/>
              </a:schemeClr>
            </a:fillRef>
            <a:effectRef idx="0">
              <a:schemeClr val="accent3">
                <a:shade val="80000"/>
                <a:hueOff val="0"/>
                <a:satOff val="0"/>
                <a:lumOff val="0"/>
                <a:alphaOff val="0"/>
              </a:schemeClr>
            </a:effectRef>
            <a:fontRef idx="minor">
              <a:schemeClr val="lt1"/>
            </a:fontRef>
          </p:style>
        </p:sp>
        <p:sp>
          <p:nvSpPr>
            <p:cNvPr id="9" name="Freeform 8"/>
            <p:cNvSpPr/>
            <p:nvPr/>
          </p:nvSpPr>
          <p:spPr>
            <a:xfrm>
              <a:off x="6198669" y="4452064"/>
              <a:ext cx="2828369" cy="618705"/>
            </a:xfrm>
            <a:custGeom>
              <a:avLst/>
              <a:gdLst>
                <a:gd name="connsiteX0" fmla="*/ 0 w 2828369"/>
                <a:gd name="connsiteY0" fmla="*/ 103120 h 618705"/>
                <a:gd name="connsiteX1" fmla="*/ 103120 w 2828369"/>
                <a:gd name="connsiteY1" fmla="*/ 0 h 618705"/>
                <a:gd name="connsiteX2" fmla="*/ 2725249 w 2828369"/>
                <a:gd name="connsiteY2" fmla="*/ 0 h 618705"/>
                <a:gd name="connsiteX3" fmla="*/ 2828369 w 2828369"/>
                <a:gd name="connsiteY3" fmla="*/ 103120 h 618705"/>
                <a:gd name="connsiteX4" fmla="*/ 2828369 w 2828369"/>
                <a:gd name="connsiteY4" fmla="*/ 515585 h 618705"/>
                <a:gd name="connsiteX5" fmla="*/ 2725249 w 2828369"/>
                <a:gd name="connsiteY5" fmla="*/ 618705 h 618705"/>
                <a:gd name="connsiteX6" fmla="*/ 103120 w 2828369"/>
                <a:gd name="connsiteY6" fmla="*/ 618705 h 618705"/>
                <a:gd name="connsiteX7" fmla="*/ 0 w 2828369"/>
                <a:gd name="connsiteY7" fmla="*/ 515585 h 618705"/>
                <a:gd name="connsiteX8" fmla="*/ 0 w 2828369"/>
                <a:gd name="connsiteY8" fmla="*/ 103120 h 618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28369" h="618705">
                  <a:moveTo>
                    <a:pt x="0" y="103120"/>
                  </a:moveTo>
                  <a:cubicBezTo>
                    <a:pt x="0" y="46168"/>
                    <a:pt x="46168" y="0"/>
                    <a:pt x="103120" y="0"/>
                  </a:cubicBezTo>
                  <a:lnTo>
                    <a:pt x="2725249" y="0"/>
                  </a:lnTo>
                  <a:cubicBezTo>
                    <a:pt x="2782201" y="0"/>
                    <a:pt x="2828369" y="46168"/>
                    <a:pt x="2828369" y="103120"/>
                  </a:cubicBezTo>
                  <a:lnTo>
                    <a:pt x="2828369" y="515585"/>
                  </a:lnTo>
                  <a:cubicBezTo>
                    <a:pt x="2828369" y="572537"/>
                    <a:pt x="2782201" y="618705"/>
                    <a:pt x="2725249" y="618705"/>
                  </a:cubicBezTo>
                  <a:lnTo>
                    <a:pt x="103120" y="618705"/>
                  </a:lnTo>
                  <a:cubicBezTo>
                    <a:pt x="46168" y="618705"/>
                    <a:pt x="0" y="572537"/>
                    <a:pt x="0" y="515585"/>
                  </a:cubicBezTo>
                  <a:lnTo>
                    <a:pt x="0" y="103120"/>
                  </a:lnTo>
                  <a:close/>
                </a:path>
              </a:pathLst>
            </a:custGeom>
          </p:spPr>
          <p:style>
            <a:lnRef idx="2">
              <a:schemeClr val="accent3">
                <a:shade val="80000"/>
                <a:hueOff val="0"/>
                <a:satOff val="0"/>
                <a:lumOff val="14319"/>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02593" tIns="102593" rIns="102593" bIns="102593" numCol="1" spcCol="1270" anchor="ctr" anchorCtr="0">
              <a:noAutofit/>
            </a:bodyPr>
            <a:lstStyle/>
            <a:p>
              <a:pPr lvl="0" algn="ctr" defTabSz="844550">
                <a:lnSpc>
                  <a:spcPct val="90000"/>
                </a:lnSpc>
                <a:spcBef>
                  <a:spcPct val="0"/>
                </a:spcBef>
                <a:spcAft>
                  <a:spcPct val="35000"/>
                </a:spcAft>
              </a:pPr>
              <a:r>
                <a:rPr lang="en-US" sz="1900" kern="1200" dirty="0" smtClean="0"/>
                <a:t>Concurrency Locking</a:t>
              </a:r>
              <a:endParaRPr lang="en-US" sz="1900" kern="1200" dirty="0"/>
            </a:p>
          </p:txBody>
        </p:sp>
      </p:grpSp>
    </p:spTree>
    <p:extLst>
      <p:ext uri="{BB962C8B-B14F-4D97-AF65-F5344CB8AC3E}">
        <p14:creationId xmlns:p14="http://schemas.microsoft.com/office/powerpoint/2010/main" val="3657141080"/>
      </p:ext>
    </p:extLst>
  </p:cSld>
  <p:clrMapOvr>
    <a:masterClrMapping/>
  </p:clrMapOvr>
  <mc:AlternateContent xmlns:mc="http://schemas.openxmlformats.org/markup-compatibility/2006" xmlns:p14="http://schemas.microsoft.com/office/powerpoint/2010/main">
    <mc:Choice Requires="p14">
      <p:transition spd="slow" p14:dur="2000" advTm="30471"/>
    </mc:Choice>
    <mc:Fallback xmlns="">
      <p:transition spd="slow" advTm="30471"/>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 more locks</a:t>
            </a:r>
            <a:endParaRPr lang="en-US" dirty="0"/>
          </a:p>
        </p:txBody>
      </p:sp>
      <p:graphicFrame>
        <p:nvGraphicFramePr>
          <p:cNvPr id="12" name="Diagram 11"/>
          <p:cNvGraphicFramePr/>
          <p:nvPr>
            <p:extLst>
              <p:ext uri="{D42A27DB-BD31-4B8C-83A1-F6EECF244321}">
                <p14:modId xmlns:p14="http://schemas.microsoft.com/office/powerpoint/2010/main" val="1640424710"/>
              </p:ext>
            </p:extLst>
          </p:nvPr>
        </p:nvGraphicFramePr>
        <p:xfrm>
          <a:off x="838200" y="1140432"/>
          <a:ext cx="9933969" cy="61348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Freeform 6"/>
          <p:cNvSpPr/>
          <p:nvPr/>
        </p:nvSpPr>
        <p:spPr>
          <a:xfrm>
            <a:off x="9274985" y="1371680"/>
            <a:ext cx="2828369" cy="618705"/>
          </a:xfrm>
          <a:custGeom>
            <a:avLst/>
            <a:gdLst>
              <a:gd name="connsiteX0" fmla="*/ 0 w 2828369"/>
              <a:gd name="connsiteY0" fmla="*/ 103120 h 618705"/>
              <a:gd name="connsiteX1" fmla="*/ 103120 w 2828369"/>
              <a:gd name="connsiteY1" fmla="*/ 0 h 618705"/>
              <a:gd name="connsiteX2" fmla="*/ 2725249 w 2828369"/>
              <a:gd name="connsiteY2" fmla="*/ 0 h 618705"/>
              <a:gd name="connsiteX3" fmla="*/ 2828369 w 2828369"/>
              <a:gd name="connsiteY3" fmla="*/ 103120 h 618705"/>
              <a:gd name="connsiteX4" fmla="*/ 2828369 w 2828369"/>
              <a:gd name="connsiteY4" fmla="*/ 515585 h 618705"/>
              <a:gd name="connsiteX5" fmla="*/ 2725249 w 2828369"/>
              <a:gd name="connsiteY5" fmla="*/ 618705 h 618705"/>
              <a:gd name="connsiteX6" fmla="*/ 103120 w 2828369"/>
              <a:gd name="connsiteY6" fmla="*/ 618705 h 618705"/>
              <a:gd name="connsiteX7" fmla="*/ 0 w 2828369"/>
              <a:gd name="connsiteY7" fmla="*/ 515585 h 618705"/>
              <a:gd name="connsiteX8" fmla="*/ 0 w 2828369"/>
              <a:gd name="connsiteY8" fmla="*/ 103120 h 618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28369" h="618705">
                <a:moveTo>
                  <a:pt x="0" y="103120"/>
                </a:moveTo>
                <a:cubicBezTo>
                  <a:pt x="0" y="46168"/>
                  <a:pt x="46168" y="0"/>
                  <a:pt x="103120" y="0"/>
                </a:cubicBezTo>
                <a:lnTo>
                  <a:pt x="2725249" y="0"/>
                </a:lnTo>
                <a:cubicBezTo>
                  <a:pt x="2782201" y="0"/>
                  <a:pt x="2828369" y="46168"/>
                  <a:pt x="2828369" y="103120"/>
                </a:cubicBezTo>
                <a:lnTo>
                  <a:pt x="2828369" y="515585"/>
                </a:lnTo>
                <a:cubicBezTo>
                  <a:pt x="2828369" y="572537"/>
                  <a:pt x="2782201" y="618705"/>
                  <a:pt x="2725249" y="618705"/>
                </a:cubicBezTo>
                <a:lnTo>
                  <a:pt x="103120" y="618705"/>
                </a:lnTo>
                <a:cubicBezTo>
                  <a:pt x="46168" y="618705"/>
                  <a:pt x="0" y="572537"/>
                  <a:pt x="0" y="515585"/>
                </a:cubicBezTo>
                <a:lnTo>
                  <a:pt x="0" y="103120"/>
                </a:lnTo>
                <a:close/>
              </a:path>
            </a:pathLst>
          </a:custGeom>
        </p:spPr>
        <p:style>
          <a:lnRef idx="2">
            <a:schemeClr val="accent3">
              <a:shade val="80000"/>
              <a:hueOff val="0"/>
              <a:satOff val="0"/>
              <a:lumOff val="14319"/>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02593" tIns="102593" rIns="102593" bIns="102593" numCol="1" spcCol="1270" anchor="ctr" anchorCtr="0">
            <a:noAutofit/>
          </a:bodyPr>
          <a:lstStyle/>
          <a:p>
            <a:pPr lvl="0" algn="ctr" defTabSz="844550">
              <a:lnSpc>
                <a:spcPct val="90000"/>
              </a:lnSpc>
              <a:spcBef>
                <a:spcPct val="0"/>
              </a:spcBef>
              <a:spcAft>
                <a:spcPct val="35000"/>
              </a:spcAft>
            </a:pPr>
            <a:r>
              <a:rPr lang="en-US" sz="1900" kern="1200" dirty="0" smtClean="0"/>
              <a:t>Concurrency Locking</a:t>
            </a:r>
            <a:endParaRPr lang="en-US" sz="1900" kern="1200" dirty="0"/>
          </a:p>
        </p:txBody>
      </p:sp>
    </p:spTree>
    <p:extLst>
      <p:ext uri="{BB962C8B-B14F-4D97-AF65-F5344CB8AC3E}">
        <p14:creationId xmlns:p14="http://schemas.microsoft.com/office/powerpoint/2010/main" val="1850441867"/>
      </p:ext>
    </p:extLst>
  </p:cSld>
  <p:clrMapOvr>
    <a:masterClrMapping/>
  </p:clrMapOvr>
  <mc:AlternateContent xmlns:mc="http://schemas.openxmlformats.org/markup-compatibility/2006" xmlns:p14="http://schemas.microsoft.com/office/powerpoint/2010/main">
    <mc:Choice Requires="p14">
      <p:transition spd="slow" p14:dur="2000" advTm="46262"/>
    </mc:Choice>
    <mc:Fallback xmlns="">
      <p:transition spd="slow" advTm="46262"/>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About me</a:t>
            </a:r>
            <a:endParaRPr lang="en-US" dirty="0"/>
          </a:p>
        </p:txBody>
      </p:sp>
      <p:sp>
        <p:nvSpPr>
          <p:cNvPr id="3" name="Content Placeholder 2"/>
          <p:cNvSpPr>
            <a:spLocks noGrp="1"/>
          </p:cNvSpPr>
          <p:nvPr>
            <p:ph idx="1"/>
          </p:nvPr>
        </p:nvSpPr>
        <p:spPr>
          <a:xfrm>
            <a:off x="838200" y="1825625"/>
            <a:ext cx="10515600" cy="609350"/>
          </a:xfrm>
        </p:spPr>
        <p:txBody>
          <a:bodyPr/>
          <a:lstStyle/>
          <a:p>
            <a:pPr marL="0" indent="0">
              <a:buNone/>
            </a:pPr>
            <a:r>
              <a:rPr lang="en-US" dirty="0" smtClean="0"/>
              <a:t>Shy Engelberg, SQL Server consultant.</a:t>
            </a:r>
          </a:p>
          <a:p>
            <a:pPr marL="0" indent="0">
              <a:buNone/>
            </a:pPr>
            <a:endParaRPr lang="en-US" dirty="0" smtClean="0"/>
          </a:p>
        </p:txBody>
      </p:sp>
      <p:grpSp>
        <p:nvGrpSpPr>
          <p:cNvPr id="14" name="Group 13"/>
          <p:cNvGrpSpPr/>
          <p:nvPr/>
        </p:nvGrpSpPr>
        <p:grpSpPr>
          <a:xfrm>
            <a:off x="838200" y="2569912"/>
            <a:ext cx="6637107" cy="3318553"/>
            <a:chOff x="838200" y="2569912"/>
            <a:chExt cx="6637107" cy="3318553"/>
          </a:xfrm>
        </p:grpSpPr>
        <p:sp>
          <p:nvSpPr>
            <p:cNvPr id="4" name="Rounded Rectangle 3"/>
            <p:cNvSpPr/>
            <p:nvPr/>
          </p:nvSpPr>
          <p:spPr>
            <a:xfrm>
              <a:off x="838200" y="2569912"/>
              <a:ext cx="6637107" cy="3318553"/>
            </a:xfrm>
            <a:prstGeom prst="roundRect">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2">
                <a:lnSpc>
                  <a:spcPct val="90000"/>
                </a:lnSpc>
                <a:spcBef>
                  <a:spcPts val="1000"/>
                </a:spcBef>
              </a:pPr>
              <a:r>
                <a:rPr lang="en-US" sz="2800" dirty="0" smtClean="0">
                  <a:solidFill>
                    <a:prstClr val="black"/>
                  </a:solidFill>
                </a:rPr>
                <a:t>shy.engelberg@hynt.co.il</a:t>
              </a:r>
            </a:p>
            <a:p>
              <a:pPr lvl="2">
                <a:lnSpc>
                  <a:spcPct val="90000"/>
                </a:lnSpc>
                <a:spcBef>
                  <a:spcPts val="1000"/>
                </a:spcBef>
              </a:pPr>
              <a:r>
                <a:rPr lang="en-US" sz="2800" dirty="0" smtClean="0">
                  <a:solidFill>
                    <a:prstClr val="black"/>
                  </a:solidFill>
                </a:rPr>
                <a:t>054-7717115</a:t>
              </a:r>
            </a:p>
            <a:p>
              <a:pPr lvl="2">
                <a:lnSpc>
                  <a:spcPct val="90000"/>
                </a:lnSpc>
                <a:spcBef>
                  <a:spcPts val="1000"/>
                </a:spcBef>
              </a:pPr>
              <a:r>
                <a:rPr lang="en-US" sz="2800" dirty="0" smtClean="0">
                  <a:solidFill>
                    <a:prstClr val="black"/>
                  </a:solidFill>
                </a:rPr>
                <a:t>@</a:t>
              </a:r>
              <a:r>
                <a:rPr lang="en-US" sz="2800" dirty="0" err="1" smtClean="0">
                  <a:solidFill>
                    <a:prstClr val="black"/>
                  </a:solidFill>
                </a:rPr>
                <a:t>ShyEngelberg</a:t>
              </a:r>
              <a:endParaRPr lang="en-US" sz="2800" dirty="0" smtClean="0">
                <a:solidFill>
                  <a:prstClr val="black"/>
                </a:solidFill>
              </a:endParaRPr>
            </a:p>
            <a:p>
              <a:pPr lvl="2">
                <a:lnSpc>
                  <a:spcPct val="90000"/>
                </a:lnSpc>
                <a:spcBef>
                  <a:spcPts val="1000"/>
                </a:spcBef>
              </a:pPr>
              <a:r>
                <a:rPr lang="en-US" sz="2800" dirty="0">
                  <a:solidFill>
                    <a:prstClr val="black"/>
                  </a:solidFill>
                </a:rPr>
                <a:t>www.blogs.Microsoft.co.il/ShyEngel</a:t>
              </a:r>
            </a:p>
            <a:p>
              <a:pPr lvl="2">
                <a:lnSpc>
                  <a:spcPct val="90000"/>
                </a:lnSpc>
                <a:spcBef>
                  <a:spcPts val="1000"/>
                </a:spcBef>
              </a:pPr>
              <a:r>
                <a:rPr lang="en-US" sz="2800" dirty="0" smtClean="0">
                  <a:solidFill>
                    <a:prstClr val="black"/>
                  </a:solidFill>
                </a:rPr>
                <a:t>www.hynt.co.il</a:t>
              </a:r>
            </a:p>
            <a:p>
              <a:pPr lvl="2">
                <a:lnSpc>
                  <a:spcPct val="90000"/>
                </a:lnSpc>
                <a:spcBef>
                  <a:spcPts val="1000"/>
                </a:spcBef>
              </a:pPr>
              <a:r>
                <a:rPr lang="en-US" sz="2800" dirty="0">
                  <a:solidFill>
                    <a:prstClr val="black"/>
                  </a:solidFill>
                </a:rPr>
                <a:t>www.facebook.com/HYNTil</a:t>
              </a:r>
              <a:endParaRPr lang="he-IL" sz="2800" dirty="0">
                <a:solidFill>
                  <a:prstClr val="black"/>
                </a:solidFill>
              </a:endParaRPr>
            </a:p>
            <a:p>
              <a:pPr lvl="0">
                <a:lnSpc>
                  <a:spcPct val="90000"/>
                </a:lnSpc>
                <a:spcBef>
                  <a:spcPts val="1000"/>
                </a:spcBef>
              </a:pPr>
              <a:endParaRPr lang="en-US" dirty="0"/>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27082" y="4347894"/>
              <a:ext cx="365760" cy="365760"/>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37180" y="4870503"/>
              <a:ext cx="365760" cy="365760"/>
            </a:xfrm>
            <a:prstGeom prst="rect">
              <a:avLst/>
            </a:prstGeom>
          </p:spPr>
        </p:pic>
        <p:pic>
          <p:nvPicPr>
            <p:cNvPr id="8" name="Picture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427082" y="3292555"/>
              <a:ext cx="365760" cy="365760"/>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437180" y="2776708"/>
              <a:ext cx="354330" cy="365760"/>
            </a:xfrm>
            <a:prstGeom prst="rect">
              <a:avLst/>
            </a:prstGeom>
          </p:spPr>
        </p:pic>
        <p:pic>
          <p:nvPicPr>
            <p:cNvPr id="11" name="Picture 1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427082" y="3828642"/>
              <a:ext cx="366580" cy="365760"/>
            </a:xfrm>
            <a:prstGeom prst="rect">
              <a:avLst/>
            </a:prstGeom>
          </p:spPr>
        </p:pic>
        <p:pic>
          <p:nvPicPr>
            <p:cNvPr id="12" name="Picture 1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437180" y="5371200"/>
              <a:ext cx="365760" cy="365760"/>
            </a:xfrm>
            <a:prstGeom prst="rect">
              <a:avLst/>
            </a:prstGeom>
          </p:spPr>
        </p:pic>
      </p:grpSp>
      <p:pic>
        <p:nvPicPr>
          <p:cNvPr id="7" name="Picture 6"/>
          <p:cNvPicPr>
            <a:picLocks noChangeAspect="1"/>
          </p:cNvPicPr>
          <p:nvPr/>
        </p:nvPicPr>
        <p:blipFill rotWithShape="1">
          <a:blip r:embed="rId9">
            <a:extLst>
              <a:ext uri="{28A0092B-C50C-407E-A947-70E740481C1C}">
                <a14:useLocalDpi xmlns:a14="http://schemas.microsoft.com/office/drawing/2010/main" val="0"/>
              </a:ext>
            </a:extLst>
          </a:blip>
          <a:srcRect l="7406"/>
          <a:stretch/>
        </p:blipFill>
        <p:spPr>
          <a:xfrm>
            <a:off x="9571867" y="1366440"/>
            <a:ext cx="2370815" cy="2786865"/>
          </a:xfrm>
          <a:prstGeom prst="rect">
            <a:avLst/>
          </a:prstGeom>
        </p:spPr>
      </p:pic>
      <p:cxnSp>
        <p:nvCxnSpPr>
          <p:cNvPr id="13" name="Straight Arrow Connector 12"/>
          <p:cNvCxnSpPr/>
          <p:nvPr/>
        </p:nvCxnSpPr>
        <p:spPr>
          <a:xfrm>
            <a:off x="7027523" y="2075379"/>
            <a:ext cx="2404153" cy="10274"/>
          </a:xfrm>
          <a:prstGeom prst="straightConnector1">
            <a:avLst/>
          </a:prstGeom>
          <a:ln w="762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1864526"/>
      </p:ext>
    </p:extLst>
  </p:cSld>
  <p:clrMapOvr>
    <a:masterClrMapping/>
  </p:clrMapOvr>
  <mc:AlternateContent xmlns:mc="http://schemas.openxmlformats.org/markup-compatibility/2006" xmlns:p14="http://schemas.microsoft.com/office/powerpoint/2010/main">
    <mc:Choice Requires="p14">
      <p:transition spd="slow" p14:dur="2000" advTm="14697"/>
    </mc:Choice>
    <mc:Fallback xmlns="">
      <p:transition spd="slow" advTm="14697"/>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Locking</a:t>
            </a:r>
            <a:endParaRPr lang="en-US" dirty="0"/>
          </a:p>
        </p:txBody>
      </p:sp>
      <p:sp>
        <p:nvSpPr>
          <p:cNvPr id="3" name="Content Placeholder 2"/>
          <p:cNvSpPr>
            <a:spLocks noGrp="1"/>
          </p:cNvSpPr>
          <p:nvPr>
            <p:ph idx="1"/>
          </p:nvPr>
        </p:nvSpPr>
        <p:spPr/>
        <p:txBody>
          <a:bodyPr>
            <a:normAutofit lnSpcReduction="10000"/>
          </a:bodyPr>
          <a:lstStyle/>
          <a:p>
            <a:r>
              <a:rPr lang="en-US" dirty="0" smtClean="0"/>
              <a:t>In order to make sure a transaction is isolated, it reads only committed data and a row can be changed by one user at a time, we use a mechanism called locks.</a:t>
            </a:r>
          </a:p>
          <a:p>
            <a:r>
              <a:rPr lang="en-US" dirty="0" smtClean="0"/>
              <a:t>Before reading or writing a row, a process needs to place lock on the row.</a:t>
            </a:r>
          </a:p>
          <a:p>
            <a:r>
              <a:rPr lang="en-US" dirty="0" smtClean="0"/>
              <a:t>If there is already a lock on the row, the process needs to compare the locks for </a:t>
            </a:r>
            <a:r>
              <a:rPr lang="en-US" dirty="0" err="1" smtClean="0"/>
              <a:t>compatability</a:t>
            </a:r>
            <a:r>
              <a:rPr lang="en-US" dirty="0" smtClean="0"/>
              <a:t>.</a:t>
            </a:r>
          </a:p>
          <a:p>
            <a:r>
              <a:rPr lang="en-US" dirty="0" smtClean="0"/>
              <a:t>Reads can place locks on rows that read.</a:t>
            </a:r>
          </a:p>
          <a:p>
            <a:r>
              <a:rPr lang="en-US" dirty="0" smtClean="0"/>
              <a:t>Writers needs exclusive </a:t>
            </a:r>
            <a:r>
              <a:rPr lang="en-US" dirty="0" err="1" smtClean="0"/>
              <a:t>acess</a:t>
            </a:r>
            <a:r>
              <a:rPr lang="en-US" dirty="0" smtClean="0"/>
              <a:t>, so they block both readers and writers.</a:t>
            </a:r>
            <a:endParaRPr lang="en-US" dirty="0"/>
          </a:p>
        </p:txBody>
      </p:sp>
    </p:spTree>
    <p:extLst>
      <p:ext uri="{BB962C8B-B14F-4D97-AF65-F5344CB8AC3E}">
        <p14:creationId xmlns:p14="http://schemas.microsoft.com/office/powerpoint/2010/main" val="87357256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 one needs to wait</a:t>
            </a:r>
            <a:endParaRPr lang="en-US" dirty="0"/>
          </a:p>
        </p:txBody>
      </p:sp>
      <p:sp>
        <p:nvSpPr>
          <p:cNvPr id="5" name="Content Placeholder 4"/>
          <p:cNvSpPr>
            <a:spLocks noGrp="1"/>
          </p:cNvSpPr>
          <p:nvPr>
            <p:ph idx="1"/>
          </p:nvPr>
        </p:nvSpPr>
        <p:spPr/>
        <p:txBody>
          <a:bodyPr>
            <a:normAutofit fontScale="92500" lnSpcReduction="10000"/>
          </a:bodyPr>
          <a:lstStyle/>
          <a:p>
            <a:r>
              <a:rPr lang="en-US" b="1" dirty="0" smtClean="0"/>
              <a:t>Optimistic multi-version </a:t>
            </a:r>
            <a:r>
              <a:rPr lang="en-US" b="1" dirty="0"/>
              <a:t>concurrency </a:t>
            </a:r>
            <a:r>
              <a:rPr lang="en-US" b="1" dirty="0" smtClean="0"/>
              <a:t>control.</a:t>
            </a:r>
          </a:p>
          <a:p>
            <a:r>
              <a:rPr lang="en-US" dirty="0"/>
              <a:t>Writers do not block readers. Writers do not block writers</a:t>
            </a:r>
            <a:r>
              <a:rPr lang="en-US" dirty="0" smtClean="0"/>
              <a:t>. No locks are acquired. Never.</a:t>
            </a:r>
          </a:p>
          <a:p>
            <a:r>
              <a:rPr lang="en-US" b="1" dirty="0" smtClean="0"/>
              <a:t>Optimistic - </a:t>
            </a:r>
            <a:r>
              <a:rPr lang="en-US" dirty="0" smtClean="0"/>
              <a:t>Transactions </a:t>
            </a:r>
            <a:r>
              <a:rPr lang="en-US" dirty="0"/>
              <a:t>proceed under the (optimistic) assumption that there will be no conflicts with other transactions</a:t>
            </a:r>
            <a:r>
              <a:rPr lang="en-US" dirty="0" smtClean="0"/>
              <a:t>.</a:t>
            </a:r>
          </a:p>
          <a:p>
            <a:r>
              <a:rPr lang="en-US" b="1" dirty="0" smtClean="0"/>
              <a:t>Multi-version </a:t>
            </a:r>
            <a:r>
              <a:rPr lang="en-US" dirty="0" smtClean="0"/>
              <a:t> </a:t>
            </a:r>
            <a:r>
              <a:rPr lang="en-US" b="1" dirty="0" smtClean="0"/>
              <a:t>- </a:t>
            </a:r>
            <a:r>
              <a:rPr lang="en-US" dirty="0" smtClean="0"/>
              <a:t>like snapshot isolation, every transaction access only the data’s version that is correct for the time it started.</a:t>
            </a:r>
          </a:p>
          <a:p>
            <a:r>
              <a:rPr lang="en-US" dirty="0" smtClean="0"/>
              <a:t>Data is never updated in place</a:t>
            </a:r>
            <a:r>
              <a:rPr lang="he-IL" dirty="0" smtClean="0"/>
              <a:t>-</a:t>
            </a:r>
            <a:r>
              <a:rPr lang="en-US" dirty="0" smtClean="0"/>
              <a:t> every DML Creates a new version of the row.</a:t>
            </a:r>
          </a:p>
          <a:p>
            <a:r>
              <a:rPr lang="en-US" dirty="0" smtClean="0"/>
              <a:t>This </a:t>
            </a:r>
            <a:r>
              <a:rPr lang="en-US" dirty="0"/>
              <a:t>new concurrency control mechanism is built into the </a:t>
            </a:r>
            <a:r>
              <a:rPr lang="en-US" dirty="0" err="1"/>
              <a:t>Hekaton</a:t>
            </a:r>
            <a:r>
              <a:rPr lang="en-US" dirty="0"/>
              <a:t> data structures. It cannot be turned on or off</a:t>
            </a:r>
            <a:r>
              <a:rPr lang="en-US" dirty="0" smtClean="0"/>
              <a:t>.</a:t>
            </a:r>
            <a:endParaRPr lang="en-US" dirty="0"/>
          </a:p>
        </p:txBody>
      </p:sp>
      <p:sp>
        <p:nvSpPr>
          <p:cNvPr id="7" name="Freeform 6"/>
          <p:cNvSpPr/>
          <p:nvPr/>
        </p:nvSpPr>
        <p:spPr>
          <a:xfrm>
            <a:off x="9274985" y="1371680"/>
            <a:ext cx="2828369" cy="618705"/>
          </a:xfrm>
          <a:custGeom>
            <a:avLst/>
            <a:gdLst>
              <a:gd name="connsiteX0" fmla="*/ 0 w 2828369"/>
              <a:gd name="connsiteY0" fmla="*/ 103120 h 618705"/>
              <a:gd name="connsiteX1" fmla="*/ 103120 w 2828369"/>
              <a:gd name="connsiteY1" fmla="*/ 0 h 618705"/>
              <a:gd name="connsiteX2" fmla="*/ 2725249 w 2828369"/>
              <a:gd name="connsiteY2" fmla="*/ 0 h 618705"/>
              <a:gd name="connsiteX3" fmla="*/ 2828369 w 2828369"/>
              <a:gd name="connsiteY3" fmla="*/ 103120 h 618705"/>
              <a:gd name="connsiteX4" fmla="*/ 2828369 w 2828369"/>
              <a:gd name="connsiteY4" fmla="*/ 515585 h 618705"/>
              <a:gd name="connsiteX5" fmla="*/ 2725249 w 2828369"/>
              <a:gd name="connsiteY5" fmla="*/ 618705 h 618705"/>
              <a:gd name="connsiteX6" fmla="*/ 103120 w 2828369"/>
              <a:gd name="connsiteY6" fmla="*/ 618705 h 618705"/>
              <a:gd name="connsiteX7" fmla="*/ 0 w 2828369"/>
              <a:gd name="connsiteY7" fmla="*/ 515585 h 618705"/>
              <a:gd name="connsiteX8" fmla="*/ 0 w 2828369"/>
              <a:gd name="connsiteY8" fmla="*/ 103120 h 618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28369" h="618705">
                <a:moveTo>
                  <a:pt x="0" y="103120"/>
                </a:moveTo>
                <a:cubicBezTo>
                  <a:pt x="0" y="46168"/>
                  <a:pt x="46168" y="0"/>
                  <a:pt x="103120" y="0"/>
                </a:cubicBezTo>
                <a:lnTo>
                  <a:pt x="2725249" y="0"/>
                </a:lnTo>
                <a:cubicBezTo>
                  <a:pt x="2782201" y="0"/>
                  <a:pt x="2828369" y="46168"/>
                  <a:pt x="2828369" y="103120"/>
                </a:cubicBezTo>
                <a:lnTo>
                  <a:pt x="2828369" y="515585"/>
                </a:lnTo>
                <a:cubicBezTo>
                  <a:pt x="2828369" y="572537"/>
                  <a:pt x="2782201" y="618705"/>
                  <a:pt x="2725249" y="618705"/>
                </a:cubicBezTo>
                <a:lnTo>
                  <a:pt x="103120" y="618705"/>
                </a:lnTo>
                <a:cubicBezTo>
                  <a:pt x="46168" y="618705"/>
                  <a:pt x="0" y="572537"/>
                  <a:pt x="0" y="515585"/>
                </a:cubicBezTo>
                <a:lnTo>
                  <a:pt x="0" y="103120"/>
                </a:lnTo>
                <a:close/>
              </a:path>
            </a:pathLst>
          </a:custGeom>
        </p:spPr>
        <p:style>
          <a:lnRef idx="2">
            <a:schemeClr val="accent3">
              <a:shade val="80000"/>
              <a:hueOff val="0"/>
              <a:satOff val="0"/>
              <a:lumOff val="14319"/>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02593" tIns="102593" rIns="102593" bIns="102593" numCol="1" spcCol="1270" anchor="ctr" anchorCtr="0">
            <a:noAutofit/>
          </a:bodyPr>
          <a:lstStyle/>
          <a:p>
            <a:pPr lvl="0" algn="ctr" defTabSz="844550">
              <a:lnSpc>
                <a:spcPct val="90000"/>
              </a:lnSpc>
              <a:spcBef>
                <a:spcPct val="0"/>
              </a:spcBef>
              <a:spcAft>
                <a:spcPct val="35000"/>
              </a:spcAft>
            </a:pPr>
            <a:r>
              <a:rPr lang="en-US" sz="1900" kern="1200" dirty="0" smtClean="0"/>
              <a:t>Concurrency Locking</a:t>
            </a:r>
            <a:endParaRPr lang="en-US" sz="1900" kern="1200" dirty="0"/>
          </a:p>
        </p:txBody>
      </p:sp>
    </p:spTree>
    <p:extLst>
      <p:ext uri="{BB962C8B-B14F-4D97-AF65-F5344CB8AC3E}">
        <p14:creationId xmlns:p14="http://schemas.microsoft.com/office/powerpoint/2010/main" val="2246878983"/>
      </p:ext>
    </p:extLst>
  </p:cSld>
  <p:clrMapOvr>
    <a:masterClrMapping/>
  </p:clrMapOvr>
  <mc:AlternateContent xmlns:mc="http://schemas.openxmlformats.org/markup-compatibility/2006" xmlns:p14="http://schemas.microsoft.com/office/powerpoint/2010/main">
    <mc:Choice Requires="p14">
      <p:transition spd="slow" p14:dur="2000" advTm="100152"/>
    </mc:Choice>
    <mc:Fallback xmlns="">
      <p:transition spd="slow" advTm="100152"/>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4037231" y="2186460"/>
            <a:ext cx="6651938" cy="513706"/>
            <a:chOff x="5235541" y="2355394"/>
            <a:chExt cx="4124218" cy="318499"/>
          </a:xfrm>
        </p:grpSpPr>
        <p:sp>
          <p:nvSpPr>
            <p:cNvPr id="6" name="Rectangle 5"/>
            <p:cNvSpPr/>
            <p:nvPr/>
          </p:nvSpPr>
          <p:spPr>
            <a:xfrm>
              <a:off x="7277083" y="2355394"/>
              <a:ext cx="2082676" cy="318499"/>
            </a:xfrm>
            <a:prstGeom prst="rect">
              <a:avLst/>
            </a:prstGeom>
            <a:solidFill>
              <a:schemeClr val="bg1">
                <a:lumMod val="85000"/>
              </a:schemeClr>
            </a:solidFill>
            <a:ln w="381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latin typeface="Segoe UI" panose="020B0502040204020203" pitchFamily="34" charset="0"/>
                  <a:cs typeface="Segoe UI" panose="020B0502040204020203" pitchFamily="34" charset="0"/>
                </a:rPr>
                <a:t>Data</a:t>
              </a:r>
              <a:endParaRPr lang="en-US" dirty="0">
                <a:solidFill>
                  <a:schemeClr val="tx1"/>
                </a:solidFill>
                <a:latin typeface="Segoe UI" panose="020B0502040204020203" pitchFamily="34" charset="0"/>
                <a:cs typeface="Segoe UI" panose="020B0502040204020203" pitchFamily="34" charset="0"/>
              </a:endParaRPr>
            </a:p>
          </p:txBody>
        </p:sp>
        <p:sp>
          <p:nvSpPr>
            <p:cNvPr id="8" name="Rectangle 7"/>
            <p:cNvSpPr/>
            <p:nvPr/>
          </p:nvSpPr>
          <p:spPr>
            <a:xfrm>
              <a:off x="6256311" y="2355394"/>
              <a:ext cx="1020770" cy="318499"/>
            </a:xfrm>
            <a:prstGeom prst="rect">
              <a:avLst/>
            </a:prstGeom>
            <a:solidFill>
              <a:schemeClr val="bg1">
                <a:lumMod val="85000"/>
              </a:schemeClr>
            </a:solidFill>
            <a:ln w="381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200" b="1" dirty="0" err="1" smtClean="0">
                  <a:solidFill>
                    <a:prstClr val="white">
                      <a:lumMod val="50000"/>
                    </a:prstClr>
                  </a:solidFill>
                  <a:latin typeface="Segoe UI" panose="020B0502040204020203" pitchFamily="34" charset="0"/>
                  <a:cs typeface="Segoe UI" panose="020B0502040204020203" pitchFamily="34" charset="0"/>
                </a:rPr>
                <a:t>IdxA</a:t>
              </a:r>
              <a:r>
                <a:rPr lang="en-US" sz="1200" b="1" dirty="0" smtClean="0">
                  <a:solidFill>
                    <a:prstClr val="white">
                      <a:lumMod val="50000"/>
                    </a:prstClr>
                  </a:solidFill>
                  <a:latin typeface="Segoe UI" panose="020B0502040204020203" pitchFamily="34" charset="0"/>
                  <a:cs typeface="Segoe UI" panose="020B0502040204020203" pitchFamily="34" charset="0"/>
                </a:rPr>
                <a:t> pointer</a:t>
              </a:r>
              <a:endParaRPr lang="en-US" sz="1200" b="1" dirty="0">
                <a:solidFill>
                  <a:prstClr val="white">
                    <a:lumMod val="50000"/>
                  </a:prstClr>
                </a:solidFill>
                <a:latin typeface="Segoe UI" panose="020B0502040204020203" pitchFamily="34" charset="0"/>
                <a:cs typeface="Segoe UI" panose="020B0502040204020203" pitchFamily="34" charset="0"/>
              </a:endParaRPr>
            </a:p>
          </p:txBody>
        </p:sp>
        <p:sp>
          <p:nvSpPr>
            <p:cNvPr id="9" name="Rectangle 8"/>
            <p:cNvSpPr/>
            <p:nvPr/>
          </p:nvSpPr>
          <p:spPr>
            <a:xfrm>
              <a:off x="5235541" y="2355394"/>
              <a:ext cx="1020770" cy="318499"/>
            </a:xfrm>
            <a:prstGeom prst="rect">
              <a:avLst/>
            </a:prstGeom>
            <a:solidFill>
              <a:schemeClr val="bg1">
                <a:lumMod val="85000"/>
              </a:schemeClr>
            </a:solidFill>
            <a:ln w="381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200" b="1" dirty="0" err="1" smtClean="0">
                  <a:solidFill>
                    <a:srgbClr val="00B0F0"/>
                  </a:solidFill>
                  <a:latin typeface="Segoe UI" panose="020B0502040204020203" pitchFamily="34" charset="0"/>
                  <a:cs typeface="Segoe UI" panose="020B0502040204020203" pitchFamily="34" charset="0"/>
                </a:rPr>
                <a:t>IdxB</a:t>
              </a:r>
              <a:r>
                <a:rPr lang="en-US" sz="1200" b="1" dirty="0" smtClean="0">
                  <a:solidFill>
                    <a:srgbClr val="00B0F0"/>
                  </a:solidFill>
                  <a:latin typeface="Segoe UI" panose="020B0502040204020203" pitchFamily="34" charset="0"/>
                  <a:cs typeface="Segoe UI" panose="020B0502040204020203" pitchFamily="34" charset="0"/>
                </a:rPr>
                <a:t> pointer</a:t>
              </a:r>
              <a:endParaRPr lang="en-US" sz="1200" b="1" dirty="0">
                <a:solidFill>
                  <a:srgbClr val="00B0F0"/>
                </a:solidFill>
                <a:latin typeface="Segoe UI" panose="020B0502040204020203" pitchFamily="34" charset="0"/>
                <a:cs typeface="Segoe UI" panose="020B0502040204020203" pitchFamily="34" charset="0"/>
              </a:endParaRPr>
            </a:p>
          </p:txBody>
        </p:sp>
      </p:grpSp>
      <p:sp>
        <p:nvSpPr>
          <p:cNvPr id="11" name="Rectangle 10"/>
          <p:cNvSpPr/>
          <p:nvPr/>
        </p:nvSpPr>
        <p:spPr>
          <a:xfrm>
            <a:off x="744434" y="2186461"/>
            <a:ext cx="3292795" cy="513706"/>
          </a:xfrm>
          <a:prstGeom prst="rect">
            <a:avLst/>
          </a:prstGeom>
          <a:solidFill>
            <a:schemeClr val="bg1">
              <a:lumMod val="85000"/>
            </a:schemeClr>
          </a:solidFill>
          <a:ln w="381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dirty="0">
                <a:solidFill>
                  <a:schemeClr val="tx1"/>
                </a:solidFill>
                <a:latin typeface="Segoe UI" panose="020B0502040204020203" pitchFamily="34" charset="0"/>
                <a:cs typeface="Segoe UI" panose="020B0502040204020203" pitchFamily="34" charset="0"/>
              </a:rPr>
              <a:t>Header</a:t>
            </a:r>
          </a:p>
        </p:txBody>
      </p:sp>
      <p:sp>
        <p:nvSpPr>
          <p:cNvPr id="15" name="Rectangle 14"/>
          <p:cNvSpPr/>
          <p:nvPr/>
        </p:nvSpPr>
        <p:spPr>
          <a:xfrm>
            <a:off x="5683629" y="2950255"/>
            <a:ext cx="3292795" cy="513706"/>
          </a:xfrm>
          <a:prstGeom prst="rect">
            <a:avLst/>
          </a:prstGeom>
          <a:solidFill>
            <a:schemeClr val="bg1">
              <a:lumMod val="85000"/>
            </a:schemeClr>
          </a:solidFill>
          <a:ln w="381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dirty="0" smtClean="0">
                <a:solidFill>
                  <a:schemeClr val="tx1"/>
                </a:solidFill>
                <a:latin typeface="Segoe UI" panose="020B0502040204020203" pitchFamily="34" charset="0"/>
                <a:cs typeface="Segoe UI" panose="020B0502040204020203" pitchFamily="34" charset="0"/>
              </a:rPr>
              <a:t>End timestamp</a:t>
            </a:r>
            <a:endParaRPr lang="en-US" dirty="0">
              <a:solidFill>
                <a:schemeClr val="tx1"/>
              </a:solidFill>
              <a:latin typeface="Segoe UI" panose="020B0502040204020203" pitchFamily="34" charset="0"/>
              <a:cs typeface="Segoe UI" panose="020B0502040204020203" pitchFamily="34" charset="0"/>
            </a:endParaRPr>
          </a:p>
        </p:txBody>
      </p:sp>
      <p:sp>
        <p:nvSpPr>
          <p:cNvPr id="16" name="Rectangle 15"/>
          <p:cNvSpPr/>
          <p:nvPr/>
        </p:nvSpPr>
        <p:spPr>
          <a:xfrm>
            <a:off x="2390833" y="2950255"/>
            <a:ext cx="3292795" cy="513706"/>
          </a:xfrm>
          <a:prstGeom prst="rect">
            <a:avLst/>
          </a:prstGeom>
          <a:solidFill>
            <a:schemeClr val="bg1">
              <a:lumMod val="85000"/>
            </a:schemeClr>
          </a:solidFill>
          <a:ln w="381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dirty="0" smtClean="0">
                <a:solidFill>
                  <a:schemeClr val="tx1"/>
                </a:solidFill>
                <a:latin typeface="Segoe UI" panose="020B0502040204020203" pitchFamily="34" charset="0"/>
                <a:cs typeface="Segoe UI" panose="020B0502040204020203" pitchFamily="34" charset="0"/>
              </a:rPr>
              <a:t>Start timestamp</a:t>
            </a:r>
            <a:endParaRPr lang="en-US" dirty="0">
              <a:solidFill>
                <a:schemeClr val="tx1"/>
              </a:solidFill>
              <a:latin typeface="Segoe UI" panose="020B0502040204020203" pitchFamily="34" charset="0"/>
              <a:cs typeface="Segoe UI" panose="020B0502040204020203" pitchFamily="34" charset="0"/>
            </a:endParaRPr>
          </a:p>
        </p:txBody>
      </p:sp>
      <p:cxnSp>
        <p:nvCxnSpPr>
          <p:cNvPr id="18" name="Straight Arrow Connector 17"/>
          <p:cNvCxnSpPr>
            <a:stCxn id="11" idx="2"/>
            <a:endCxn id="16" idx="0"/>
          </p:cNvCxnSpPr>
          <p:nvPr/>
        </p:nvCxnSpPr>
        <p:spPr>
          <a:xfrm>
            <a:off x="2390832" y="2700167"/>
            <a:ext cx="1646399" cy="250088"/>
          </a:xfrm>
          <a:prstGeom prst="straightConnector1">
            <a:avLst/>
          </a:prstGeom>
          <a:ln w="28575">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0" y="3770616"/>
            <a:ext cx="12192000" cy="0"/>
          </a:xfrm>
          <a:prstGeom prst="line">
            <a:avLst/>
          </a:prstGeom>
          <a:ln w="19050">
            <a:solidFill>
              <a:schemeClr val="bg2">
                <a:lumMod val="75000"/>
              </a:schemeClr>
            </a:solidFill>
            <a:prstDash val="lgDash"/>
          </a:ln>
        </p:spPr>
        <p:style>
          <a:lnRef idx="1">
            <a:schemeClr val="accent1"/>
          </a:lnRef>
          <a:fillRef idx="0">
            <a:schemeClr val="accent1"/>
          </a:fillRef>
          <a:effectRef idx="0">
            <a:schemeClr val="accent1"/>
          </a:effectRef>
          <a:fontRef idx="minor">
            <a:schemeClr val="tx1"/>
          </a:fontRef>
        </p:style>
      </p:cxnSp>
      <p:grpSp>
        <p:nvGrpSpPr>
          <p:cNvPr id="25" name="Group 24"/>
          <p:cNvGrpSpPr/>
          <p:nvPr/>
        </p:nvGrpSpPr>
        <p:grpSpPr>
          <a:xfrm>
            <a:off x="9284640" y="1381335"/>
            <a:ext cx="2828369" cy="618705"/>
            <a:chOff x="5350259" y="3332754"/>
            <a:chExt cx="2828369" cy="618705"/>
          </a:xfrm>
          <a:solidFill>
            <a:schemeClr val="bg2"/>
          </a:solidFill>
        </p:grpSpPr>
        <p:sp>
          <p:nvSpPr>
            <p:cNvPr id="26" name="Rounded Rectangle 12"/>
            <p:cNvSpPr/>
            <p:nvPr/>
          </p:nvSpPr>
          <p:spPr>
            <a:xfrm>
              <a:off x="5350259" y="3332754"/>
              <a:ext cx="2828369" cy="618705"/>
            </a:xfrm>
            <a:prstGeom prst="rect">
              <a:avLst/>
            </a:prstGeom>
            <a:grpFill/>
          </p:spPr>
          <p:style>
            <a:lnRef idx="2">
              <a:schemeClr val="accent3">
                <a:shade val="80000"/>
                <a:hueOff val="0"/>
                <a:satOff val="0"/>
                <a:lumOff val="19092"/>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27" name="Rounded Rectangle 4"/>
            <p:cNvSpPr/>
            <p:nvPr/>
          </p:nvSpPr>
          <p:spPr>
            <a:xfrm>
              <a:off x="5380462" y="3362957"/>
              <a:ext cx="2767963" cy="558299"/>
            </a:xfrm>
            <a:prstGeom prst="rect">
              <a:avLst/>
            </a:prstGeom>
            <a:grpFill/>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72390" tIns="72390" rIns="72390" bIns="72390" numCol="1" spcCol="1270" anchor="ctr" anchorCtr="0">
              <a:noAutofit/>
            </a:bodyPr>
            <a:lstStyle/>
            <a:p>
              <a:pPr lvl="0" algn="ctr" defTabSz="800100">
                <a:lnSpc>
                  <a:spcPct val="90000"/>
                </a:lnSpc>
                <a:spcBef>
                  <a:spcPct val="0"/>
                </a:spcBef>
                <a:spcAft>
                  <a:spcPct val="35000"/>
                </a:spcAft>
              </a:pPr>
              <a:r>
                <a:rPr lang="en-US" dirty="0">
                  <a:latin typeface="Segoe UI" panose="020B0502040204020203" pitchFamily="34" charset="0"/>
                  <a:cs typeface="Segoe UI" panose="020B0502040204020203" pitchFamily="34" charset="0"/>
                </a:rPr>
                <a:t>Concurrency Locking</a:t>
              </a:r>
            </a:p>
          </p:txBody>
        </p:sp>
      </p:grpSp>
      <p:sp>
        <p:nvSpPr>
          <p:cNvPr id="28" name="Title 1"/>
          <p:cNvSpPr txBox="1">
            <a:spLocks/>
          </p:cNvSpPr>
          <p:nvPr/>
        </p:nvSpPr>
        <p:spPr>
          <a:xfrm>
            <a:off x="274639" y="264964"/>
            <a:ext cx="9143999" cy="1097302"/>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3600" b="0" kern="1200" cap="none" spc="-102" baseline="0">
                <a:ln w="3175">
                  <a:noFill/>
                </a:ln>
                <a:solidFill>
                  <a:schemeClr val="accent1"/>
                </a:solidFill>
                <a:effectLst/>
                <a:latin typeface="+mj-lt"/>
                <a:ea typeface="+mn-ea"/>
                <a:cs typeface="Segoe UI" pitchFamily="34" charset="0"/>
              </a:defRPr>
            </a:lvl1pPr>
          </a:lstStyle>
          <a:p>
            <a:pPr lvl="0"/>
            <a:r>
              <a:rPr lang="en-US" sz="4700" dirty="0" smtClean="0">
                <a:solidFill>
                  <a:schemeClr val="tx2"/>
                </a:solidFill>
                <a:latin typeface="Segoe UI Light" panose="020B0502040204020203" pitchFamily="34" charset="0"/>
                <a:ea typeface="+mj-ea"/>
                <a:cs typeface="Segoe UI Light" panose="020B0502040204020203" pitchFamily="34" charset="0"/>
              </a:rPr>
              <a:t>Multi </a:t>
            </a:r>
            <a:r>
              <a:rPr lang="en-US" sz="4700" dirty="0">
                <a:solidFill>
                  <a:schemeClr val="tx2"/>
                </a:solidFill>
                <a:latin typeface="Segoe UI Light" panose="020B0502040204020203" pitchFamily="34" charset="0"/>
                <a:ea typeface="+mj-ea"/>
                <a:cs typeface="Segoe UI Light" panose="020B0502040204020203" pitchFamily="34" charset="0"/>
              </a:rPr>
              <a:t>version</a:t>
            </a:r>
          </a:p>
        </p:txBody>
      </p:sp>
      <p:sp>
        <p:nvSpPr>
          <p:cNvPr id="29" name="TextBox 28"/>
          <p:cNvSpPr txBox="1"/>
          <p:nvPr/>
        </p:nvSpPr>
        <p:spPr>
          <a:xfrm>
            <a:off x="4777483" y="1690688"/>
            <a:ext cx="2876764" cy="369870"/>
          </a:xfrm>
          <a:prstGeom prst="rect">
            <a:avLst/>
          </a:prstGeom>
          <a:noFill/>
        </p:spPr>
        <p:txBody>
          <a:bodyPr wrap="square" rtlCol="0">
            <a:spAutoFit/>
          </a:bodyPr>
          <a:lstStyle/>
          <a:p>
            <a:pPr algn="ctr"/>
            <a:r>
              <a:rPr lang="en-US" dirty="0" smtClean="0">
                <a:latin typeface="Segoe UI Light" panose="020B0502040204020203" pitchFamily="34" charset="0"/>
                <a:cs typeface="Segoe UI Light" panose="020B0502040204020203" pitchFamily="34" charset="0"/>
              </a:rPr>
              <a:t>Row</a:t>
            </a:r>
            <a:endParaRPr lang="en-US" dirty="0">
              <a:latin typeface="Segoe UI Light" panose="020B0502040204020203" pitchFamily="34" charset="0"/>
              <a:cs typeface="Segoe UI Light" panose="020B0502040204020203" pitchFamily="34" charset="0"/>
            </a:endParaRPr>
          </a:p>
        </p:txBody>
      </p:sp>
    </p:spTree>
    <p:custDataLst>
      <p:tags r:id="rId1"/>
    </p:custDataLst>
    <p:extLst>
      <p:ext uri="{BB962C8B-B14F-4D97-AF65-F5344CB8AC3E}">
        <p14:creationId xmlns:p14="http://schemas.microsoft.com/office/powerpoint/2010/main" val="2498297678"/>
      </p:ext>
    </p:extLst>
  </p:cSld>
  <p:clrMapOvr>
    <a:masterClrMapping/>
  </p:clrMapOvr>
  <mc:AlternateContent xmlns:mc="http://schemas.openxmlformats.org/markup-compatibility/2006" xmlns:p14="http://schemas.microsoft.com/office/powerpoint/2010/main">
    <mc:Choice Requires="p14">
      <p:transition spd="slow" p14:dur="2000" advTm="72976"/>
    </mc:Choice>
    <mc:Fallback xmlns="">
      <p:transition spd="slow" advTm="7297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500"/>
                                        <p:tgtEl>
                                          <p:spTgt spid="18"/>
                                        </p:tgtEl>
                                      </p:cBhvr>
                                    </p:animEffect>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1000"/>
                                        <p:tgtEl>
                                          <p:spTgt spid="15"/>
                                        </p:tgtEl>
                                      </p:cBhvr>
                                    </p:animEffect>
                                    <p:anim calcmode="lin" valueType="num">
                                      <p:cBhvr>
                                        <p:cTn id="19" dur="1000" fill="hold"/>
                                        <p:tgtEl>
                                          <p:spTgt spid="15"/>
                                        </p:tgtEl>
                                        <p:attrNameLst>
                                          <p:attrName>ppt_x</p:attrName>
                                        </p:attrNameLst>
                                      </p:cBhvr>
                                      <p:tavLst>
                                        <p:tav tm="0">
                                          <p:val>
                                            <p:strVal val="#ppt_x"/>
                                          </p:val>
                                        </p:tav>
                                        <p:tav tm="100000">
                                          <p:val>
                                            <p:strVal val="#ppt_x"/>
                                          </p:val>
                                        </p:tav>
                                      </p:tavLst>
                                    </p:anim>
                                    <p:anim calcmode="lin" valueType="num">
                                      <p:cBhvr>
                                        <p:cTn id="20" dur="1000" fill="hold"/>
                                        <p:tgtEl>
                                          <p:spTgt spid="15"/>
                                        </p:tgtEl>
                                        <p:attrNameLst>
                                          <p:attrName>ppt_y</p:attrName>
                                        </p:attrNameLst>
                                      </p:cBhvr>
                                      <p:tavLst>
                                        <p:tav tm="0">
                                          <p:val>
                                            <p:strVal val="#ppt_y+.1"/>
                                          </p:val>
                                        </p:tav>
                                        <p:tav tm="100000">
                                          <p:val>
                                            <p:strVal val="#ppt_y"/>
                                          </p:val>
                                        </p:tav>
                                      </p:tavLst>
                                    </p:anim>
                                  </p:childTnLst>
                                </p:cTn>
                              </p:par>
                              <p:par>
                                <p:cTn id="21" presetID="42" presetClass="entr"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1000"/>
                                        <p:tgtEl>
                                          <p:spTgt spid="16"/>
                                        </p:tgtEl>
                                      </p:cBhvr>
                                    </p:animEffect>
                                    <p:anim calcmode="lin" valueType="num">
                                      <p:cBhvr>
                                        <p:cTn id="24" dur="1000" fill="hold"/>
                                        <p:tgtEl>
                                          <p:spTgt spid="16"/>
                                        </p:tgtEl>
                                        <p:attrNameLst>
                                          <p:attrName>ppt_x</p:attrName>
                                        </p:attrNameLst>
                                      </p:cBhvr>
                                      <p:tavLst>
                                        <p:tav tm="0">
                                          <p:val>
                                            <p:strVal val="#ppt_x"/>
                                          </p:val>
                                        </p:tav>
                                        <p:tav tm="100000">
                                          <p:val>
                                            <p:strVal val="#ppt_x"/>
                                          </p:val>
                                        </p:tav>
                                      </p:tavLst>
                                    </p:anim>
                                    <p:anim calcmode="lin" valueType="num">
                                      <p:cBhvr>
                                        <p:cTn id="25"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42" presetClass="entr" presetSubtype="0" fill="hold" nodeType="clickEffect">
                                  <p:stCondLst>
                                    <p:cond delay="0"/>
                                  </p:stCondLst>
                                  <p:childTnLst>
                                    <p:set>
                                      <p:cBhvr>
                                        <p:cTn id="29" dur="1" fill="hold">
                                          <p:stCondLst>
                                            <p:cond delay="0"/>
                                          </p:stCondLst>
                                        </p:cTn>
                                        <p:tgtEl>
                                          <p:spTgt spid="50"/>
                                        </p:tgtEl>
                                        <p:attrNameLst>
                                          <p:attrName>style.visibility</p:attrName>
                                        </p:attrNameLst>
                                      </p:cBhvr>
                                      <p:to>
                                        <p:strVal val="visible"/>
                                      </p:to>
                                    </p:set>
                                    <p:animEffect transition="in" filter="fade">
                                      <p:cBhvr>
                                        <p:cTn id="30" dur="1000"/>
                                        <p:tgtEl>
                                          <p:spTgt spid="50"/>
                                        </p:tgtEl>
                                      </p:cBhvr>
                                    </p:animEffect>
                                    <p:anim calcmode="lin" valueType="num">
                                      <p:cBhvr>
                                        <p:cTn id="31" dur="1000" fill="hold"/>
                                        <p:tgtEl>
                                          <p:spTgt spid="50"/>
                                        </p:tgtEl>
                                        <p:attrNameLst>
                                          <p:attrName>ppt_x</p:attrName>
                                        </p:attrNameLst>
                                      </p:cBhvr>
                                      <p:tavLst>
                                        <p:tav tm="0">
                                          <p:val>
                                            <p:strVal val="#ppt_x"/>
                                          </p:val>
                                        </p:tav>
                                        <p:tav tm="100000">
                                          <p:val>
                                            <p:strVal val="#ppt_x"/>
                                          </p:val>
                                        </p:tav>
                                      </p:tavLst>
                                    </p:anim>
                                    <p:anim calcmode="lin" valueType="num">
                                      <p:cBhvr>
                                        <p:cTn id="32" dur="1000" fill="hold"/>
                                        <p:tgtEl>
                                          <p:spTgt spid="5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5" grpId="0" animBg="1"/>
      <p:bldP spid="16"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4037231" y="2186460"/>
            <a:ext cx="6651938" cy="513706"/>
            <a:chOff x="5235541" y="2355394"/>
            <a:chExt cx="4124218" cy="318499"/>
          </a:xfrm>
        </p:grpSpPr>
        <p:sp>
          <p:nvSpPr>
            <p:cNvPr id="6" name="Rectangle 5"/>
            <p:cNvSpPr/>
            <p:nvPr/>
          </p:nvSpPr>
          <p:spPr>
            <a:xfrm>
              <a:off x="7277083" y="2355394"/>
              <a:ext cx="2082676" cy="318499"/>
            </a:xfrm>
            <a:prstGeom prst="rect">
              <a:avLst/>
            </a:prstGeom>
            <a:solidFill>
              <a:schemeClr val="bg1">
                <a:lumMod val="85000"/>
              </a:schemeClr>
            </a:solidFill>
            <a:ln w="381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latin typeface="Segoe UI" panose="020B0502040204020203" pitchFamily="34" charset="0"/>
                  <a:cs typeface="Segoe UI" panose="020B0502040204020203" pitchFamily="34" charset="0"/>
                </a:rPr>
                <a:t>Data</a:t>
              </a:r>
              <a:endParaRPr lang="en-US" dirty="0">
                <a:solidFill>
                  <a:schemeClr val="tx1"/>
                </a:solidFill>
                <a:latin typeface="Segoe UI" panose="020B0502040204020203" pitchFamily="34" charset="0"/>
                <a:cs typeface="Segoe UI" panose="020B0502040204020203" pitchFamily="34" charset="0"/>
              </a:endParaRPr>
            </a:p>
          </p:txBody>
        </p:sp>
        <p:sp>
          <p:nvSpPr>
            <p:cNvPr id="8" name="Rectangle 7"/>
            <p:cNvSpPr/>
            <p:nvPr/>
          </p:nvSpPr>
          <p:spPr>
            <a:xfrm>
              <a:off x="6256311" y="2355394"/>
              <a:ext cx="1020770" cy="318499"/>
            </a:xfrm>
            <a:prstGeom prst="rect">
              <a:avLst/>
            </a:prstGeom>
            <a:solidFill>
              <a:schemeClr val="bg1">
                <a:lumMod val="85000"/>
              </a:schemeClr>
            </a:solidFill>
            <a:ln w="381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200" b="1" dirty="0" err="1" smtClean="0">
                  <a:solidFill>
                    <a:prstClr val="white">
                      <a:lumMod val="50000"/>
                    </a:prstClr>
                  </a:solidFill>
                  <a:latin typeface="Segoe UI" panose="020B0502040204020203" pitchFamily="34" charset="0"/>
                  <a:cs typeface="Segoe UI" panose="020B0502040204020203" pitchFamily="34" charset="0"/>
                </a:rPr>
                <a:t>IdxA</a:t>
              </a:r>
              <a:r>
                <a:rPr lang="en-US" sz="1200" b="1" dirty="0" smtClean="0">
                  <a:solidFill>
                    <a:prstClr val="white">
                      <a:lumMod val="50000"/>
                    </a:prstClr>
                  </a:solidFill>
                  <a:latin typeface="Segoe UI" panose="020B0502040204020203" pitchFamily="34" charset="0"/>
                  <a:cs typeface="Segoe UI" panose="020B0502040204020203" pitchFamily="34" charset="0"/>
                </a:rPr>
                <a:t> pointer</a:t>
              </a:r>
              <a:endParaRPr lang="en-US" sz="1200" b="1" dirty="0">
                <a:solidFill>
                  <a:prstClr val="white">
                    <a:lumMod val="50000"/>
                  </a:prstClr>
                </a:solidFill>
                <a:latin typeface="Segoe UI" panose="020B0502040204020203" pitchFamily="34" charset="0"/>
                <a:cs typeface="Segoe UI" panose="020B0502040204020203" pitchFamily="34" charset="0"/>
              </a:endParaRPr>
            </a:p>
          </p:txBody>
        </p:sp>
        <p:sp>
          <p:nvSpPr>
            <p:cNvPr id="9" name="Rectangle 8"/>
            <p:cNvSpPr/>
            <p:nvPr/>
          </p:nvSpPr>
          <p:spPr>
            <a:xfrm>
              <a:off x="5235541" y="2355394"/>
              <a:ext cx="1020770" cy="318499"/>
            </a:xfrm>
            <a:prstGeom prst="rect">
              <a:avLst/>
            </a:prstGeom>
            <a:solidFill>
              <a:schemeClr val="bg1">
                <a:lumMod val="85000"/>
              </a:schemeClr>
            </a:solidFill>
            <a:ln w="381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200" b="1" dirty="0" err="1" smtClean="0">
                  <a:solidFill>
                    <a:srgbClr val="00B0F0"/>
                  </a:solidFill>
                  <a:latin typeface="Segoe UI" panose="020B0502040204020203" pitchFamily="34" charset="0"/>
                  <a:cs typeface="Segoe UI" panose="020B0502040204020203" pitchFamily="34" charset="0"/>
                </a:rPr>
                <a:t>IdxB</a:t>
              </a:r>
              <a:r>
                <a:rPr lang="en-US" sz="1200" b="1" dirty="0" smtClean="0">
                  <a:solidFill>
                    <a:srgbClr val="00B0F0"/>
                  </a:solidFill>
                  <a:latin typeface="Segoe UI" panose="020B0502040204020203" pitchFamily="34" charset="0"/>
                  <a:cs typeface="Segoe UI" panose="020B0502040204020203" pitchFamily="34" charset="0"/>
                </a:rPr>
                <a:t> pointer</a:t>
              </a:r>
              <a:endParaRPr lang="en-US" sz="1200" b="1" dirty="0">
                <a:solidFill>
                  <a:srgbClr val="00B0F0"/>
                </a:solidFill>
                <a:latin typeface="Segoe UI" panose="020B0502040204020203" pitchFamily="34" charset="0"/>
                <a:cs typeface="Segoe UI" panose="020B0502040204020203" pitchFamily="34" charset="0"/>
              </a:endParaRPr>
            </a:p>
          </p:txBody>
        </p:sp>
      </p:grpSp>
      <p:sp>
        <p:nvSpPr>
          <p:cNvPr id="11" name="Rectangle 10"/>
          <p:cNvSpPr/>
          <p:nvPr/>
        </p:nvSpPr>
        <p:spPr>
          <a:xfrm>
            <a:off x="744434" y="2186461"/>
            <a:ext cx="3292795" cy="513706"/>
          </a:xfrm>
          <a:prstGeom prst="rect">
            <a:avLst/>
          </a:prstGeom>
          <a:solidFill>
            <a:schemeClr val="bg1">
              <a:lumMod val="85000"/>
            </a:schemeClr>
          </a:solidFill>
          <a:ln w="381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dirty="0">
                <a:solidFill>
                  <a:schemeClr val="tx1"/>
                </a:solidFill>
                <a:latin typeface="Segoe UI" panose="020B0502040204020203" pitchFamily="34" charset="0"/>
                <a:cs typeface="Segoe UI" panose="020B0502040204020203" pitchFamily="34" charset="0"/>
              </a:rPr>
              <a:t>Header</a:t>
            </a:r>
          </a:p>
        </p:txBody>
      </p:sp>
      <p:sp>
        <p:nvSpPr>
          <p:cNvPr id="15" name="Rectangle 14"/>
          <p:cNvSpPr/>
          <p:nvPr/>
        </p:nvSpPr>
        <p:spPr>
          <a:xfrm>
            <a:off x="5683629" y="2950255"/>
            <a:ext cx="3292795" cy="513706"/>
          </a:xfrm>
          <a:prstGeom prst="rect">
            <a:avLst/>
          </a:prstGeom>
          <a:solidFill>
            <a:schemeClr val="bg1">
              <a:lumMod val="85000"/>
            </a:schemeClr>
          </a:solidFill>
          <a:ln w="381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dirty="0" smtClean="0">
                <a:solidFill>
                  <a:schemeClr val="tx1"/>
                </a:solidFill>
                <a:latin typeface="Segoe UI" panose="020B0502040204020203" pitchFamily="34" charset="0"/>
                <a:cs typeface="Segoe UI" panose="020B0502040204020203" pitchFamily="34" charset="0"/>
              </a:rPr>
              <a:t>End timestamp</a:t>
            </a:r>
            <a:endParaRPr lang="en-US" dirty="0">
              <a:solidFill>
                <a:schemeClr val="tx1"/>
              </a:solidFill>
              <a:latin typeface="Segoe UI" panose="020B0502040204020203" pitchFamily="34" charset="0"/>
              <a:cs typeface="Segoe UI" panose="020B0502040204020203" pitchFamily="34" charset="0"/>
            </a:endParaRPr>
          </a:p>
        </p:txBody>
      </p:sp>
      <p:sp>
        <p:nvSpPr>
          <p:cNvPr id="16" name="Rectangle 15"/>
          <p:cNvSpPr/>
          <p:nvPr/>
        </p:nvSpPr>
        <p:spPr>
          <a:xfrm>
            <a:off x="2390833" y="2950255"/>
            <a:ext cx="3292795" cy="513706"/>
          </a:xfrm>
          <a:prstGeom prst="rect">
            <a:avLst/>
          </a:prstGeom>
          <a:solidFill>
            <a:schemeClr val="bg1">
              <a:lumMod val="85000"/>
            </a:schemeClr>
          </a:solidFill>
          <a:ln w="381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dirty="0" smtClean="0">
                <a:solidFill>
                  <a:schemeClr val="tx1"/>
                </a:solidFill>
                <a:latin typeface="Segoe UI" panose="020B0502040204020203" pitchFamily="34" charset="0"/>
                <a:cs typeface="Segoe UI" panose="020B0502040204020203" pitchFamily="34" charset="0"/>
              </a:rPr>
              <a:t>Start timestamp</a:t>
            </a:r>
            <a:endParaRPr lang="en-US" dirty="0">
              <a:solidFill>
                <a:schemeClr val="tx1"/>
              </a:solidFill>
              <a:latin typeface="Segoe UI" panose="020B0502040204020203" pitchFamily="34" charset="0"/>
              <a:cs typeface="Segoe UI" panose="020B0502040204020203" pitchFamily="34" charset="0"/>
            </a:endParaRPr>
          </a:p>
        </p:txBody>
      </p:sp>
      <p:cxnSp>
        <p:nvCxnSpPr>
          <p:cNvPr id="18" name="Straight Arrow Connector 17"/>
          <p:cNvCxnSpPr>
            <a:stCxn id="11" idx="2"/>
            <a:endCxn id="16" idx="0"/>
          </p:cNvCxnSpPr>
          <p:nvPr/>
        </p:nvCxnSpPr>
        <p:spPr>
          <a:xfrm>
            <a:off x="2390832" y="2700167"/>
            <a:ext cx="1646399" cy="250088"/>
          </a:xfrm>
          <a:prstGeom prst="straightConnector1">
            <a:avLst/>
          </a:prstGeom>
          <a:ln w="28575">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37" name="Group 36"/>
          <p:cNvGrpSpPr/>
          <p:nvPr/>
        </p:nvGrpSpPr>
        <p:grpSpPr>
          <a:xfrm>
            <a:off x="475593" y="4132815"/>
            <a:ext cx="9944735" cy="513707"/>
            <a:chOff x="475593" y="4132815"/>
            <a:chExt cx="9944735" cy="513707"/>
          </a:xfrm>
        </p:grpSpPr>
        <p:grpSp>
          <p:nvGrpSpPr>
            <p:cNvPr id="20" name="Group 19"/>
            <p:cNvGrpSpPr/>
            <p:nvPr/>
          </p:nvGrpSpPr>
          <p:grpSpPr>
            <a:xfrm>
              <a:off x="3768390" y="4132815"/>
              <a:ext cx="6651938" cy="513706"/>
              <a:chOff x="5235541" y="2355394"/>
              <a:chExt cx="4124218" cy="318499"/>
            </a:xfrm>
          </p:grpSpPr>
          <p:sp>
            <p:nvSpPr>
              <p:cNvPr id="21" name="Rectangle 20"/>
              <p:cNvSpPr/>
              <p:nvPr/>
            </p:nvSpPr>
            <p:spPr>
              <a:xfrm>
                <a:off x="7277083" y="2355394"/>
                <a:ext cx="2082676" cy="318499"/>
              </a:xfrm>
              <a:prstGeom prst="rect">
                <a:avLst/>
              </a:prstGeom>
              <a:solidFill>
                <a:schemeClr val="bg1">
                  <a:lumMod val="85000"/>
                </a:schemeClr>
              </a:solidFill>
              <a:ln w="381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latin typeface="Segoe UI" panose="020B0502040204020203" pitchFamily="34" charset="0"/>
                    <a:cs typeface="Segoe UI" panose="020B0502040204020203" pitchFamily="34" charset="0"/>
                  </a:rPr>
                  <a:t>Marty</a:t>
                </a:r>
                <a:endParaRPr lang="en-US" dirty="0">
                  <a:solidFill>
                    <a:schemeClr val="tx1"/>
                  </a:solidFill>
                  <a:latin typeface="Segoe UI" panose="020B0502040204020203" pitchFamily="34" charset="0"/>
                  <a:cs typeface="Segoe UI" panose="020B0502040204020203" pitchFamily="34" charset="0"/>
                </a:endParaRPr>
              </a:p>
            </p:txBody>
          </p:sp>
          <p:sp>
            <p:nvSpPr>
              <p:cNvPr id="22" name="Rectangle 21"/>
              <p:cNvSpPr/>
              <p:nvPr/>
            </p:nvSpPr>
            <p:spPr>
              <a:xfrm>
                <a:off x="6256311" y="2355394"/>
                <a:ext cx="1020770" cy="318499"/>
              </a:xfrm>
              <a:prstGeom prst="rect">
                <a:avLst/>
              </a:prstGeom>
              <a:solidFill>
                <a:schemeClr val="bg1">
                  <a:lumMod val="85000"/>
                </a:schemeClr>
              </a:solidFill>
              <a:ln w="381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200" b="1" dirty="0" err="1" smtClean="0">
                    <a:solidFill>
                      <a:prstClr val="white">
                        <a:lumMod val="50000"/>
                      </a:prstClr>
                    </a:solidFill>
                    <a:latin typeface="Segoe UI" panose="020B0502040204020203" pitchFamily="34" charset="0"/>
                    <a:cs typeface="Segoe UI" panose="020B0502040204020203" pitchFamily="34" charset="0"/>
                  </a:rPr>
                  <a:t>IdxA</a:t>
                </a:r>
                <a:r>
                  <a:rPr lang="en-US" sz="1200" b="1" dirty="0" smtClean="0">
                    <a:solidFill>
                      <a:prstClr val="white">
                        <a:lumMod val="50000"/>
                      </a:prstClr>
                    </a:solidFill>
                    <a:latin typeface="Segoe UI" panose="020B0502040204020203" pitchFamily="34" charset="0"/>
                    <a:cs typeface="Segoe UI" panose="020B0502040204020203" pitchFamily="34" charset="0"/>
                  </a:rPr>
                  <a:t> pointer</a:t>
                </a:r>
                <a:endParaRPr lang="en-US" sz="1200" b="1" dirty="0">
                  <a:solidFill>
                    <a:prstClr val="white">
                      <a:lumMod val="50000"/>
                    </a:prstClr>
                  </a:solidFill>
                  <a:latin typeface="Segoe UI" panose="020B0502040204020203" pitchFamily="34" charset="0"/>
                  <a:cs typeface="Segoe UI" panose="020B0502040204020203" pitchFamily="34" charset="0"/>
                </a:endParaRPr>
              </a:p>
            </p:txBody>
          </p:sp>
          <p:sp>
            <p:nvSpPr>
              <p:cNvPr id="23" name="Rectangle 22"/>
              <p:cNvSpPr/>
              <p:nvPr/>
            </p:nvSpPr>
            <p:spPr>
              <a:xfrm>
                <a:off x="5235541" y="2355394"/>
                <a:ext cx="1020770" cy="318499"/>
              </a:xfrm>
              <a:prstGeom prst="rect">
                <a:avLst/>
              </a:prstGeom>
              <a:solidFill>
                <a:schemeClr val="bg1">
                  <a:lumMod val="85000"/>
                </a:schemeClr>
              </a:solidFill>
              <a:ln w="381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200" b="1" dirty="0" err="1" smtClean="0">
                    <a:solidFill>
                      <a:srgbClr val="00B0F0"/>
                    </a:solidFill>
                    <a:latin typeface="Segoe UI" panose="020B0502040204020203" pitchFamily="34" charset="0"/>
                    <a:cs typeface="Segoe UI" panose="020B0502040204020203" pitchFamily="34" charset="0"/>
                  </a:rPr>
                  <a:t>IdxB</a:t>
                </a:r>
                <a:r>
                  <a:rPr lang="en-US" sz="1200" b="1" dirty="0" smtClean="0">
                    <a:solidFill>
                      <a:srgbClr val="00B0F0"/>
                    </a:solidFill>
                    <a:latin typeface="Segoe UI" panose="020B0502040204020203" pitchFamily="34" charset="0"/>
                    <a:cs typeface="Segoe UI" panose="020B0502040204020203" pitchFamily="34" charset="0"/>
                  </a:rPr>
                  <a:t> pointer</a:t>
                </a:r>
                <a:endParaRPr lang="en-US" sz="1200" b="1" dirty="0">
                  <a:solidFill>
                    <a:srgbClr val="00B0F0"/>
                  </a:solidFill>
                  <a:latin typeface="Segoe UI" panose="020B0502040204020203" pitchFamily="34" charset="0"/>
                  <a:cs typeface="Segoe UI" panose="020B0502040204020203" pitchFamily="34" charset="0"/>
                </a:endParaRPr>
              </a:p>
            </p:txBody>
          </p:sp>
        </p:grpSp>
        <p:sp>
          <p:nvSpPr>
            <p:cNvPr id="24" name="Rectangle 23"/>
            <p:cNvSpPr/>
            <p:nvPr/>
          </p:nvSpPr>
          <p:spPr>
            <a:xfrm>
              <a:off x="475593" y="4132816"/>
              <a:ext cx="3292795" cy="513706"/>
            </a:xfrm>
            <a:prstGeom prst="rect">
              <a:avLst/>
            </a:prstGeom>
            <a:solidFill>
              <a:schemeClr val="bg1">
                <a:lumMod val="85000"/>
              </a:schemeClr>
            </a:solidFill>
            <a:ln w="381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dirty="0">
                  <a:solidFill>
                    <a:schemeClr val="tx1"/>
                  </a:solidFill>
                  <a:latin typeface="Segoe UI" panose="020B0502040204020203" pitchFamily="34" charset="0"/>
                  <a:cs typeface="Segoe UI" panose="020B0502040204020203" pitchFamily="34" charset="0"/>
                </a:rPr>
                <a:t>1, ∞</a:t>
              </a:r>
            </a:p>
          </p:txBody>
        </p:sp>
      </p:grpSp>
      <p:sp>
        <p:nvSpPr>
          <p:cNvPr id="36" name="TextBox 35"/>
          <p:cNvSpPr txBox="1"/>
          <p:nvPr/>
        </p:nvSpPr>
        <p:spPr>
          <a:xfrm>
            <a:off x="10911155" y="4744918"/>
            <a:ext cx="534256" cy="707886"/>
          </a:xfrm>
          <a:prstGeom prst="rect">
            <a:avLst/>
          </a:prstGeom>
          <a:noFill/>
        </p:spPr>
        <p:txBody>
          <a:bodyPr wrap="square" rtlCol="0">
            <a:spAutoFit/>
          </a:bodyPr>
          <a:lstStyle/>
          <a:p>
            <a:pPr algn="ctr"/>
            <a:r>
              <a:rPr lang="en-US" sz="4000" dirty="0" smtClean="0"/>
              <a:t>①</a:t>
            </a:r>
            <a:endParaRPr lang="en-US" sz="4000" dirty="0"/>
          </a:p>
        </p:txBody>
      </p:sp>
      <p:cxnSp>
        <p:nvCxnSpPr>
          <p:cNvPr id="50" name="Straight Connector 49"/>
          <p:cNvCxnSpPr/>
          <p:nvPr/>
        </p:nvCxnSpPr>
        <p:spPr>
          <a:xfrm>
            <a:off x="0" y="3770616"/>
            <a:ext cx="12192000" cy="0"/>
          </a:xfrm>
          <a:prstGeom prst="line">
            <a:avLst/>
          </a:prstGeom>
          <a:ln w="19050">
            <a:solidFill>
              <a:schemeClr val="bg2">
                <a:lumMod val="75000"/>
              </a:schemeClr>
            </a:solidFill>
            <a:prstDash val="lgDash"/>
          </a:ln>
        </p:spPr>
        <p:style>
          <a:lnRef idx="1">
            <a:schemeClr val="accent1"/>
          </a:lnRef>
          <a:fillRef idx="0">
            <a:schemeClr val="accent1"/>
          </a:fillRef>
          <a:effectRef idx="0">
            <a:schemeClr val="accent1"/>
          </a:effectRef>
          <a:fontRef idx="minor">
            <a:schemeClr val="tx1"/>
          </a:fontRef>
        </p:style>
      </p:cxnSp>
      <p:grpSp>
        <p:nvGrpSpPr>
          <p:cNvPr id="25" name="Group 24"/>
          <p:cNvGrpSpPr/>
          <p:nvPr/>
        </p:nvGrpSpPr>
        <p:grpSpPr>
          <a:xfrm>
            <a:off x="9284640" y="1381335"/>
            <a:ext cx="2828369" cy="618705"/>
            <a:chOff x="5350259" y="3332754"/>
            <a:chExt cx="2828369" cy="618705"/>
          </a:xfrm>
          <a:solidFill>
            <a:schemeClr val="bg2"/>
          </a:solidFill>
        </p:grpSpPr>
        <p:sp>
          <p:nvSpPr>
            <p:cNvPr id="26" name="Rounded Rectangle 12"/>
            <p:cNvSpPr/>
            <p:nvPr/>
          </p:nvSpPr>
          <p:spPr>
            <a:xfrm>
              <a:off x="5350259" y="3332754"/>
              <a:ext cx="2828369" cy="618705"/>
            </a:xfrm>
            <a:prstGeom prst="rect">
              <a:avLst/>
            </a:prstGeom>
            <a:grpFill/>
          </p:spPr>
          <p:style>
            <a:lnRef idx="2">
              <a:schemeClr val="accent3">
                <a:shade val="80000"/>
                <a:hueOff val="0"/>
                <a:satOff val="0"/>
                <a:lumOff val="19092"/>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27" name="Rounded Rectangle 4"/>
            <p:cNvSpPr/>
            <p:nvPr/>
          </p:nvSpPr>
          <p:spPr>
            <a:xfrm>
              <a:off x="5380462" y="3362957"/>
              <a:ext cx="2767963" cy="558299"/>
            </a:xfrm>
            <a:prstGeom prst="rect">
              <a:avLst/>
            </a:prstGeom>
            <a:grpFill/>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72390" tIns="72390" rIns="72390" bIns="72390" numCol="1" spcCol="1270" anchor="ctr" anchorCtr="0">
              <a:noAutofit/>
            </a:bodyPr>
            <a:lstStyle/>
            <a:p>
              <a:pPr lvl="0" algn="ctr" defTabSz="800100">
                <a:lnSpc>
                  <a:spcPct val="90000"/>
                </a:lnSpc>
                <a:spcBef>
                  <a:spcPct val="0"/>
                </a:spcBef>
                <a:spcAft>
                  <a:spcPct val="35000"/>
                </a:spcAft>
              </a:pPr>
              <a:r>
                <a:rPr lang="en-US" dirty="0">
                  <a:latin typeface="Segoe UI" panose="020B0502040204020203" pitchFamily="34" charset="0"/>
                  <a:cs typeface="Segoe UI" panose="020B0502040204020203" pitchFamily="34" charset="0"/>
                </a:rPr>
                <a:t>Concurrency Locking</a:t>
              </a:r>
            </a:p>
          </p:txBody>
        </p:sp>
      </p:grpSp>
      <p:sp>
        <p:nvSpPr>
          <p:cNvPr id="28" name="Title 1"/>
          <p:cNvSpPr txBox="1">
            <a:spLocks/>
          </p:cNvSpPr>
          <p:nvPr/>
        </p:nvSpPr>
        <p:spPr>
          <a:xfrm>
            <a:off x="274639" y="264964"/>
            <a:ext cx="9143999" cy="1097302"/>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3600" b="0" kern="1200" cap="none" spc="-102" baseline="0">
                <a:ln w="3175">
                  <a:noFill/>
                </a:ln>
                <a:solidFill>
                  <a:schemeClr val="accent1"/>
                </a:solidFill>
                <a:effectLst/>
                <a:latin typeface="+mj-lt"/>
                <a:ea typeface="+mn-ea"/>
                <a:cs typeface="Segoe UI" pitchFamily="34" charset="0"/>
              </a:defRPr>
            </a:lvl1pPr>
          </a:lstStyle>
          <a:p>
            <a:pPr lvl="0"/>
            <a:r>
              <a:rPr lang="en-US" sz="4700" dirty="0" smtClean="0">
                <a:solidFill>
                  <a:schemeClr val="tx2"/>
                </a:solidFill>
                <a:latin typeface="Segoe UI Light" panose="020B0502040204020203" pitchFamily="34" charset="0"/>
                <a:ea typeface="+mj-ea"/>
                <a:cs typeface="Segoe UI Light" panose="020B0502040204020203" pitchFamily="34" charset="0"/>
              </a:rPr>
              <a:t>Multi </a:t>
            </a:r>
            <a:r>
              <a:rPr lang="en-US" sz="4700" dirty="0">
                <a:solidFill>
                  <a:schemeClr val="tx2"/>
                </a:solidFill>
                <a:latin typeface="Segoe UI Light" panose="020B0502040204020203" pitchFamily="34" charset="0"/>
                <a:ea typeface="+mj-ea"/>
                <a:cs typeface="Segoe UI Light" panose="020B0502040204020203" pitchFamily="34" charset="0"/>
              </a:rPr>
              <a:t>version</a:t>
            </a:r>
          </a:p>
        </p:txBody>
      </p:sp>
      <p:sp>
        <p:nvSpPr>
          <p:cNvPr id="29" name="TextBox 28"/>
          <p:cNvSpPr txBox="1"/>
          <p:nvPr/>
        </p:nvSpPr>
        <p:spPr>
          <a:xfrm>
            <a:off x="4777483" y="1690688"/>
            <a:ext cx="2876764" cy="369870"/>
          </a:xfrm>
          <a:prstGeom prst="rect">
            <a:avLst/>
          </a:prstGeom>
          <a:noFill/>
        </p:spPr>
        <p:txBody>
          <a:bodyPr wrap="square" rtlCol="0">
            <a:spAutoFit/>
          </a:bodyPr>
          <a:lstStyle/>
          <a:p>
            <a:pPr algn="ctr"/>
            <a:r>
              <a:rPr lang="en-US" dirty="0" smtClean="0">
                <a:latin typeface="Segoe UI Light" panose="020B0502040204020203" pitchFamily="34" charset="0"/>
                <a:cs typeface="Segoe UI Light" panose="020B0502040204020203" pitchFamily="34" charset="0"/>
              </a:rPr>
              <a:t>Row</a:t>
            </a:r>
            <a:endParaRPr lang="en-US" dirty="0">
              <a:latin typeface="Segoe UI Light" panose="020B0502040204020203" pitchFamily="34" charset="0"/>
              <a:cs typeface="Segoe UI Light" panose="020B0502040204020203" pitchFamily="34" charset="0"/>
            </a:endParaRPr>
          </a:p>
        </p:txBody>
      </p:sp>
      <p:sp>
        <p:nvSpPr>
          <p:cNvPr id="30" name="Rectangle 29"/>
          <p:cNvSpPr/>
          <p:nvPr/>
        </p:nvSpPr>
        <p:spPr>
          <a:xfrm>
            <a:off x="508250" y="3059352"/>
            <a:ext cx="9912078" cy="602166"/>
          </a:xfrm>
          <a:prstGeom prst="rect">
            <a:avLst/>
          </a:prstGeom>
          <a:solidFill>
            <a:srgbClr val="DF4F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dirty="0" smtClean="0">
                <a:latin typeface="Segoe UI Light" panose="020B0502040204020203" pitchFamily="34" charset="0"/>
                <a:cs typeface="Segoe UI Light" panose="020B0502040204020203" pitchFamily="34" charset="0"/>
              </a:rPr>
              <a:t>Optimistic Multi-Version Concurrency control - Example</a:t>
            </a:r>
            <a:endParaRPr lang="en-US" sz="2800" dirty="0">
              <a:latin typeface="Segoe UI Light" panose="020B0502040204020203" pitchFamily="34" charset="0"/>
              <a:cs typeface="Segoe UI Light" panose="020B0502040204020203" pitchFamily="34" charset="0"/>
            </a:endParaRPr>
          </a:p>
        </p:txBody>
      </p:sp>
    </p:spTree>
    <p:custDataLst>
      <p:tags r:id="rId1"/>
    </p:custDataLst>
    <p:extLst>
      <p:ext uri="{BB962C8B-B14F-4D97-AF65-F5344CB8AC3E}">
        <p14:creationId xmlns:p14="http://schemas.microsoft.com/office/powerpoint/2010/main" val="3938563972"/>
      </p:ext>
    </p:extLst>
  </p:cSld>
  <p:clrMapOvr>
    <a:masterClrMapping/>
  </p:clrMapOvr>
  <mc:AlternateContent xmlns:mc="http://schemas.openxmlformats.org/markup-compatibility/2006" xmlns:p14="http://schemas.microsoft.com/office/powerpoint/2010/main">
    <mc:Choice Requires="p14">
      <p:transition spd="slow" p14:dur="2000" advTm="72976"/>
    </mc:Choice>
    <mc:Fallback xmlns="">
      <p:transition spd="slow" advTm="7297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11"/>
                                        </p:tgtEl>
                                      </p:cBhvr>
                                    </p:animEffect>
                                    <p:set>
                                      <p:cBhvr>
                                        <p:cTn id="7" dur="1" fill="hold">
                                          <p:stCondLst>
                                            <p:cond delay="499"/>
                                          </p:stCondLst>
                                        </p:cTn>
                                        <p:tgtEl>
                                          <p:spTgt spid="11"/>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15"/>
                                        </p:tgtEl>
                                      </p:cBhvr>
                                    </p:animEffect>
                                    <p:set>
                                      <p:cBhvr>
                                        <p:cTn id="10" dur="1" fill="hold">
                                          <p:stCondLst>
                                            <p:cond delay="499"/>
                                          </p:stCondLst>
                                        </p:cTn>
                                        <p:tgtEl>
                                          <p:spTgt spid="15"/>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16"/>
                                        </p:tgtEl>
                                      </p:cBhvr>
                                    </p:animEffect>
                                    <p:set>
                                      <p:cBhvr>
                                        <p:cTn id="13" dur="1" fill="hold">
                                          <p:stCondLst>
                                            <p:cond delay="499"/>
                                          </p:stCondLst>
                                        </p:cTn>
                                        <p:tgtEl>
                                          <p:spTgt spid="16"/>
                                        </p:tgtEl>
                                        <p:attrNameLst>
                                          <p:attrName>style.visibility</p:attrName>
                                        </p:attrNameLst>
                                      </p:cBhvr>
                                      <p:to>
                                        <p:strVal val="hidden"/>
                                      </p:to>
                                    </p:set>
                                  </p:childTnLst>
                                </p:cTn>
                              </p:par>
                              <p:par>
                                <p:cTn id="14" presetID="10" presetClass="exit" presetSubtype="0" fill="hold" nodeType="withEffect">
                                  <p:stCondLst>
                                    <p:cond delay="0"/>
                                  </p:stCondLst>
                                  <p:childTnLst>
                                    <p:animEffect transition="out" filter="fade">
                                      <p:cBhvr>
                                        <p:cTn id="15" dur="500"/>
                                        <p:tgtEl>
                                          <p:spTgt spid="18"/>
                                        </p:tgtEl>
                                      </p:cBhvr>
                                    </p:animEffect>
                                    <p:set>
                                      <p:cBhvr>
                                        <p:cTn id="16" dur="1" fill="hold">
                                          <p:stCondLst>
                                            <p:cond delay="499"/>
                                          </p:stCondLst>
                                        </p:cTn>
                                        <p:tgtEl>
                                          <p:spTgt spid="18"/>
                                        </p:tgtEl>
                                        <p:attrNameLst>
                                          <p:attrName>style.visibility</p:attrName>
                                        </p:attrNameLst>
                                      </p:cBhvr>
                                      <p:to>
                                        <p:strVal val="hidden"/>
                                      </p:to>
                                    </p:set>
                                  </p:childTnLst>
                                </p:cTn>
                              </p:par>
                              <p:par>
                                <p:cTn id="17" presetID="10" presetClass="exit" presetSubtype="0" fill="hold" grpId="0" nodeType="withEffect">
                                  <p:stCondLst>
                                    <p:cond delay="0"/>
                                  </p:stCondLst>
                                  <p:childTnLst>
                                    <p:animEffect transition="out" filter="fade">
                                      <p:cBhvr>
                                        <p:cTn id="18" dur="500"/>
                                        <p:tgtEl>
                                          <p:spTgt spid="29"/>
                                        </p:tgtEl>
                                      </p:cBhvr>
                                    </p:animEffect>
                                    <p:set>
                                      <p:cBhvr>
                                        <p:cTn id="19" dur="1" fill="hold">
                                          <p:stCondLst>
                                            <p:cond delay="499"/>
                                          </p:stCondLst>
                                        </p:cTn>
                                        <p:tgtEl>
                                          <p:spTgt spid="29"/>
                                        </p:tgtEl>
                                        <p:attrNameLst>
                                          <p:attrName>style.visibility</p:attrName>
                                        </p:attrNameLst>
                                      </p:cBhvr>
                                      <p:to>
                                        <p:strVal val="hidden"/>
                                      </p:to>
                                    </p:set>
                                  </p:childTnLst>
                                </p:cTn>
                              </p:par>
                              <p:par>
                                <p:cTn id="20" presetID="10" presetClass="exit" presetSubtype="0" fill="hold" nodeType="withEffect">
                                  <p:stCondLst>
                                    <p:cond delay="0"/>
                                  </p:stCondLst>
                                  <p:childTnLst>
                                    <p:animEffect transition="out" filter="fade">
                                      <p:cBhvr>
                                        <p:cTn id="21" dur="500"/>
                                        <p:tgtEl>
                                          <p:spTgt spid="4"/>
                                        </p:tgtEl>
                                      </p:cBhvr>
                                    </p:animEffect>
                                    <p:set>
                                      <p:cBhvr>
                                        <p:cTn id="22" dur="1" fill="hold">
                                          <p:stCondLst>
                                            <p:cond delay="499"/>
                                          </p:stCondLst>
                                        </p:cTn>
                                        <p:tgtEl>
                                          <p:spTgt spid="4"/>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30"/>
                                        </p:tgtEl>
                                        <p:attrNameLst>
                                          <p:attrName>style.visibility</p:attrName>
                                        </p:attrNameLst>
                                      </p:cBhvr>
                                      <p:to>
                                        <p:strVal val="visible"/>
                                      </p:to>
                                    </p:set>
                                    <p:anim calcmode="lin" valueType="num">
                                      <p:cBhvr additive="base">
                                        <p:cTn id="27" dur="500" fill="hold"/>
                                        <p:tgtEl>
                                          <p:spTgt spid="30"/>
                                        </p:tgtEl>
                                        <p:attrNameLst>
                                          <p:attrName>ppt_x</p:attrName>
                                        </p:attrNameLst>
                                      </p:cBhvr>
                                      <p:tavLst>
                                        <p:tav tm="0">
                                          <p:val>
                                            <p:strVal val="#ppt_x"/>
                                          </p:val>
                                        </p:tav>
                                        <p:tav tm="100000">
                                          <p:val>
                                            <p:strVal val="#ppt_x"/>
                                          </p:val>
                                        </p:tav>
                                      </p:tavLst>
                                    </p:anim>
                                    <p:anim calcmode="lin" valueType="num">
                                      <p:cBhvr additive="base">
                                        <p:cTn id="28"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7"/>
                                        </p:tgtEl>
                                        <p:attrNameLst>
                                          <p:attrName>style.visibility</p:attrName>
                                        </p:attrNameLst>
                                      </p:cBhvr>
                                      <p:to>
                                        <p:strVal val="visible"/>
                                      </p:to>
                                    </p:set>
                                    <p:anim calcmode="lin" valueType="num">
                                      <p:cBhvr additive="base">
                                        <p:cTn id="37" dur="500" fill="hold"/>
                                        <p:tgtEl>
                                          <p:spTgt spid="37"/>
                                        </p:tgtEl>
                                        <p:attrNameLst>
                                          <p:attrName>ppt_x</p:attrName>
                                        </p:attrNameLst>
                                      </p:cBhvr>
                                      <p:tavLst>
                                        <p:tav tm="0">
                                          <p:val>
                                            <p:strVal val="#ppt_x"/>
                                          </p:val>
                                        </p:tav>
                                        <p:tav tm="100000">
                                          <p:val>
                                            <p:strVal val="#ppt_x"/>
                                          </p:val>
                                        </p:tav>
                                      </p:tavLst>
                                    </p:anim>
                                    <p:anim calcmode="lin" valueType="num">
                                      <p:cBhvr additive="base">
                                        <p:cTn id="38"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5" grpId="0" animBg="1"/>
      <p:bldP spid="16" grpId="0" animBg="1"/>
      <p:bldP spid="36" grpId="0"/>
      <p:bldP spid="29" grpId="0"/>
      <p:bldP spid="30"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Group 36"/>
          <p:cNvGrpSpPr/>
          <p:nvPr/>
        </p:nvGrpSpPr>
        <p:grpSpPr>
          <a:xfrm>
            <a:off x="475593" y="4132815"/>
            <a:ext cx="9944735" cy="513707"/>
            <a:chOff x="475593" y="4132815"/>
            <a:chExt cx="9944735" cy="513707"/>
          </a:xfrm>
        </p:grpSpPr>
        <p:grpSp>
          <p:nvGrpSpPr>
            <p:cNvPr id="20" name="Group 19"/>
            <p:cNvGrpSpPr/>
            <p:nvPr/>
          </p:nvGrpSpPr>
          <p:grpSpPr>
            <a:xfrm>
              <a:off x="3768390" y="4132815"/>
              <a:ext cx="6651938" cy="513706"/>
              <a:chOff x="5235541" y="2355394"/>
              <a:chExt cx="4124218" cy="318499"/>
            </a:xfrm>
          </p:grpSpPr>
          <p:sp>
            <p:nvSpPr>
              <p:cNvPr id="21" name="Rectangle 20"/>
              <p:cNvSpPr/>
              <p:nvPr/>
            </p:nvSpPr>
            <p:spPr>
              <a:xfrm>
                <a:off x="7277083" y="2355394"/>
                <a:ext cx="2082676" cy="318499"/>
              </a:xfrm>
              <a:prstGeom prst="rect">
                <a:avLst/>
              </a:prstGeom>
              <a:solidFill>
                <a:schemeClr val="bg1">
                  <a:lumMod val="85000"/>
                </a:schemeClr>
              </a:solidFill>
              <a:ln w="381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Segoe UI" panose="020B0502040204020203" pitchFamily="34" charset="0"/>
                    <a:cs typeface="Segoe UI" panose="020B0502040204020203" pitchFamily="34" charset="0"/>
                  </a:rPr>
                  <a:t>Marty</a:t>
                </a:r>
              </a:p>
            </p:txBody>
          </p:sp>
          <p:sp>
            <p:nvSpPr>
              <p:cNvPr id="22" name="Rectangle 21"/>
              <p:cNvSpPr/>
              <p:nvPr/>
            </p:nvSpPr>
            <p:spPr>
              <a:xfrm>
                <a:off x="6256311" y="2355394"/>
                <a:ext cx="1020770" cy="318499"/>
              </a:xfrm>
              <a:prstGeom prst="rect">
                <a:avLst/>
              </a:prstGeom>
              <a:solidFill>
                <a:schemeClr val="bg1">
                  <a:lumMod val="85000"/>
                </a:schemeClr>
              </a:solidFill>
              <a:ln w="381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200" b="1" dirty="0" err="1" smtClean="0">
                    <a:solidFill>
                      <a:prstClr val="white">
                        <a:lumMod val="50000"/>
                      </a:prstClr>
                    </a:solidFill>
                    <a:latin typeface="Segoe UI" panose="020B0502040204020203" pitchFamily="34" charset="0"/>
                    <a:cs typeface="Segoe UI" panose="020B0502040204020203" pitchFamily="34" charset="0"/>
                  </a:rPr>
                  <a:t>IdxA</a:t>
                </a:r>
                <a:r>
                  <a:rPr lang="en-US" sz="1200" b="1" dirty="0" smtClean="0">
                    <a:solidFill>
                      <a:prstClr val="white">
                        <a:lumMod val="50000"/>
                      </a:prstClr>
                    </a:solidFill>
                    <a:latin typeface="Segoe UI" panose="020B0502040204020203" pitchFamily="34" charset="0"/>
                    <a:cs typeface="Segoe UI" panose="020B0502040204020203" pitchFamily="34" charset="0"/>
                  </a:rPr>
                  <a:t> pointer</a:t>
                </a:r>
                <a:endParaRPr lang="en-US" sz="1200" b="1" dirty="0">
                  <a:solidFill>
                    <a:prstClr val="white">
                      <a:lumMod val="50000"/>
                    </a:prstClr>
                  </a:solidFill>
                  <a:latin typeface="Segoe UI" panose="020B0502040204020203" pitchFamily="34" charset="0"/>
                  <a:cs typeface="Segoe UI" panose="020B0502040204020203" pitchFamily="34" charset="0"/>
                </a:endParaRPr>
              </a:p>
            </p:txBody>
          </p:sp>
          <p:sp>
            <p:nvSpPr>
              <p:cNvPr id="23" name="Rectangle 22"/>
              <p:cNvSpPr/>
              <p:nvPr/>
            </p:nvSpPr>
            <p:spPr>
              <a:xfrm>
                <a:off x="5235541" y="2355394"/>
                <a:ext cx="1020770" cy="318499"/>
              </a:xfrm>
              <a:prstGeom prst="rect">
                <a:avLst/>
              </a:prstGeom>
              <a:solidFill>
                <a:schemeClr val="bg1">
                  <a:lumMod val="85000"/>
                </a:schemeClr>
              </a:solidFill>
              <a:ln w="381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200" b="1" dirty="0" err="1" smtClean="0">
                    <a:solidFill>
                      <a:srgbClr val="00B0F0"/>
                    </a:solidFill>
                    <a:latin typeface="Segoe UI" panose="020B0502040204020203" pitchFamily="34" charset="0"/>
                    <a:cs typeface="Segoe UI" panose="020B0502040204020203" pitchFamily="34" charset="0"/>
                  </a:rPr>
                  <a:t>IdxB</a:t>
                </a:r>
                <a:r>
                  <a:rPr lang="en-US" sz="1200" b="1" dirty="0" smtClean="0">
                    <a:solidFill>
                      <a:srgbClr val="00B0F0"/>
                    </a:solidFill>
                    <a:latin typeface="Segoe UI" panose="020B0502040204020203" pitchFamily="34" charset="0"/>
                    <a:cs typeface="Segoe UI" panose="020B0502040204020203" pitchFamily="34" charset="0"/>
                  </a:rPr>
                  <a:t> pointer</a:t>
                </a:r>
                <a:endParaRPr lang="en-US" sz="1200" b="1" dirty="0">
                  <a:solidFill>
                    <a:srgbClr val="00B0F0"/>
                  </a:solidFill>
                  <a:latin typeface="Segoe UI" panose="020B0502040204020203" pitchFamily="34" charset="0"/>
                  <a:cs typeface="Segoe UI" panose="020B0502040204020203" pitchFamily="34" charset="0"/>
                </a:endParaRPr>
              </a:p>
            </p:txBody>
          </p:sp>
        </p:grpSp>
        <p:sp>
          <p:nvSpPr>
            <p:cNvPr id="24" name="Rectangle 23"/>
            <p:cNvSpPr/>
            <p:nvPr/>
          </p:nvSpPr>
          <p:spPr>
            <a:xfrm>
              <a:off x="475593" y="4132816"/>
              <a:ext cx="3292795" cy="513706"/>
            </a:xfrm>
            <a:prstGeom prst="rect">
              <a:avLst/>
            </a:prstGeom>
            <a:solidFill>
              <a:schemeClr val="bg1">
                <a:lumMod val="85000"/>
              </a:schemeClr>
            </a:solidFill>
            <a:ln w="381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dirty="0">
                  <a:solidFill>
                    <a:schemeClr val="tx1"/>
                  </a:solidFill>
                  <a:latin typeface="Segoe UI" panose="020B0502040204020203" pitchFamily="34" charset="0"/>
                  <a:cs typeface="Segoe UI" panose="020B0502040204020203" pitchFamily="34" charset="0"/>
                </a:rPr>
                <a:t>1, ∞</a:t>
              </a:r>
            </a:p>
          </p:txBody>
        </p:sp>
      </p:grpSp>
      <p:sp>
        <p:nvSpPr>
          <p:cNvPr id="36" name="TextBox 35"/>
          <p:cNvSpPr txBox="1"/>
          <p:nvPr/>
        </p:nvSpPr>
        <p:spPr>
          <a:xfrm>
            <a:off x="10911155" y="4744918"/>
            <a:ext cx="534256" cy="707886"/>
          </a:xfrm>
          <a:prstGeom prst="rect">
            <a:avLst/>
          </a:prstGeom>
          <a:noFill/>
        </p:spPr>
        <p:txBody>
          <a:bodyPr wrap="square" rtlCol="0">
            <a:spAutoFit/>
          </a:bodyPr>
          <a:lstStyle/>
          <a:p>
            <a:pPr algn="ctr"/>
            <a:r>
              <a:rPr lang="en-US" sz="4000" dirty="0">
                <a:latin typeface="Calibri" panose="020F0502020204030204" pitchFamily="34" charset="0"/>
              </a:rPr>
              <a:t>②</a:t>
            </a:r>
            <a:endParaRPr lang="en-US" sz="4000" dirty="0"/>
          </a:p>
        </p:txBody>
      </p:sp>
      <p:cxnSp>
        <p:nvCxnSpPr>
          <p:cNvPr id="56" name="Straight Connector 55"/>
          <p:cNvCxnSpPr/>
          <p:nvPr/>
        </p:nvCxnSpPr>
        <p:spPr>
          <a:xfrm>
            <a:off x="0" y="3770616"/>
            <a:ext cx="12192000" cy="0"/>
          </a:xfrm>
          <a:prstGeom prst="line">
            <a:avLst/>
          </a:prstGeom>
          <a:ln w="19050">
            <a:solidFill>
              <a:schemeClr val="bg2">
                <a:lumMod val="75000"/>
              </a:schemeClr>
            </a:solidFill>
            <a:prstDash val="lgDash"/>
          </a:ln>
        </p:spPr>
        <p:style>
          <a:lnRef idx="1">
            <a:schemeClr val="accent1"/>
          </a:lnRef>
          <a:fillRef idx="0">
            <a:schemeClr val="accent1"/>
          </a:fillRef>
          <a:effectRef idx="0">
            <a:schemeClr val="accent1"/>
          </a:effectRef>
          <a:fontRef idx="minor">
            <a:schemeClr val="tx1"/>
          </a:fontRef>
        </p:style>
      </p:cxnSp>
      <p:grpSp>
        <p:nvGrpSpPr>
          <p:cNvPr id="25" name="Group 24"/>
          <p:cNvGrpSpPr/>
          <p:nvPr/>
        </p:nvGrpSpPr>
        <p:grpSpPr>
          <a:xfrm>
            <a:off x="9284640" y="1381335"/>
            <a:ext cx="2828369" cy="618705"/>
            <a:chOff x="5350259" y="3332754"/>
            <a:chExt cx="2828369" cy="618705"/>
          </a:xfrm>
          <a:solidFill>
            <a:schemeClr val="bg2"/>
          </a:solidFill>
        </p:grpSpPr>
        <p:sp>
          <p:nvSpPr>
            <p:cNvPr id="26" name="Rounded Rectangle 12"/>
            <p:cNvSpPr/>
            <p:nvPr/>
          </p:nvSpPr>
          <p:spPr>
            <a:xfrm>
              <a:off x="5350259" y="3332754"/>
              <a:ext cx="2828369" cy="618705"/>
            </a:xfrm>
            <a:prstGeom prst="rect">
              <a:avLst/>
            </a:prstGeom>
            <a:grpFill/>
          </p:spPr>
          <p:style>
            <a:lnRef idx="2">
              <a:schemeClr val="accent3">
                <a:shade val="80000"/>
                <a:hueOff val="0"/>
                <a:satOff val="0"/>
                <a:lumOff val="19092"/>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27" name="Rounded Rectangle 4"/>
            <p:cNvSpPr/>
            <p:nvPr/>
          </p:nvSpPr>
          <p:spPr>
            <a:xfrm>
              <a:off x="5380462" y="3362957"/>
              <a:ext cx="2767963" cy="558299"/>
            </a:xfrm>
            <a:prstGeom prst="rect">
              <a:avLst/>
            </a:prstGeom>
            <a:grpFill/>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72390" tIns="72390" rIns="72390" bIns="72390" numCol="1" spcCol="1270" anchor="ctr" anchorCtr="0">
              <a:noAutofit/>
            </a:bodyPr>
            <a:lstStyle/>
            <a:p>
              <a:pPr lvl="0" algn="ctr" defTabSz="800100">
                <a:lnSpc>
                  <a:spcPct val="90000"/>
                </a:lnSpc>
                <a:spcBef>
                  <a:spcPct val="0"/>
                </a:spcBef>
                <a:spcAft>
                  <a:spcPct val="35000"/>
                </a:spcAft>
              </a:pPr>
              <a:r>
                <a:rPr lang="en-US" dirty="0">
                  <a:latin typeface="Segoe UI" panose="020B0502040204020203" pitchFamily="34" charset="0"/>
                  <a:cs typeface="Segoe UI" panose="020B0502040204020203" pitchFamily="34" charset="0"/>
                </a:rPr>
                <a:t>Concurrency Locking</a:t>
              </a:r>
            </a:p>
          </p:txBody>
        </p:sp>
      </p:grpSp>
      <p:sp>
        <p:nvSpPr>
          <p:cNvPr id="28" name="Title 1"/>
          <p:cNvSpPr txBox="1">
            <a:spLocks/>
          </p:cNvSpPr>
          <p:nvPr/>
        </p:nvSpPr>
        <p:spPr>
          <a:xfrm>
            <a:off x="274639" y="264964"/>
            <a:ext cx="9143999" cy="1097302"/>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3600" b="0" kern="1200" cap="none" spc="-102" baseline="0">
                <a:ln w="3175">
                  <a:noFill/>
                </a:ln>
                <a:solidFill>
                  <a:schemeClr val="accent1"/>
                </a:solidFill>
                <a:effectLst/>
                <a:latin typeface="+mj-lt"/>
                <a:ea typeface="+mn-ea"/>
                <a:cs typeface="Segoe UI" pitchFamily="34" charset="0"/>
              </a:defRPr>
            </a:lvl1pPr>
          </a:lstStyle>
          <a:p>
            <a:pPr lvl="0"/>
            <a:r>
              <a:rPr lang="en-US" sz="4700" dirty="0" smtClean="0">
                <a:solidFill>
                  <a:schemeClr val="tx2"/>
                </a:solidFill>
                <a:latin typeface="Segoe UI Light" panose="020B0502040204020203" pitchFamily="34" charset="0"/>
                <a:ea typeface="+mj-ea"/>
                <a:cs typeface="Segoe UI Light" panose="020B0502040204020203" pitchFamily="34" charset="0"/>
              </a:rPr>
              <a:t>Multi </a:t>
            </a:r>
            <a:r>
              <a:rPr lang="en-US" sz="4700" dirty="0">
                <a:solidFill>
                  <a:schemeClr val="tx2"/>
                </a:solidFill>
                <a:latin typeface="Segoe UI Light" panose="020B0502040204020203" pitchFamily="34" charset="0"/>
                <a:ea typeface="+mj-ea"/>
                <a:cs typeface="Segoe UI Light" panose="020B0502040204020203" pitchFamily="34" charset="0"/>
              </a:rPr>
              <a:t>version</a:t>
            </a:r>
          </a:p>
        </p:txBody>
      </p:sp>
      <p:sp>
        <p:nvSpPr>
          <p:cNvPr id="31" name="Rectangle 30"/>
          <p:cNvSpPr/>
          <p:nvPr/>
        </p:nvSpPr>
        <p:spPr>
          <a:xfrm>
            <a:off x="508250" y="3059352"/>
            <a:ext cx="9912078" cy="602166"/>
          </a:xfrm>
          <a:prstGeom prst="rect">
            <a:avLst/>
          </a:prstGeom>
          <a:solidFill>
            <a:srgbClr val="DF4F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dirty="0" smtClean="0">
                <a:latin typeface="Segoe UI Light" panose="020B0502040204020203" pitchFamily="34" charset="0"/>
                <a:cs typeface="Segoe UI Light" panose="020B0502040204020203" pitchFamily="34" charset="0"/>
              </a:rPr>
              <a:t>Optimistic Multi-Version Concurrency control - Example</a:t>
            </a:r>
            <a:endParaRPr lang="en-US" sz="28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43297000"/>
      </p:ext>
    </p:extLst>
  </p:cSld>
  <p:clrMapOvr>
    <a:masterClrMapping/>
  </p:clrMapOvr>
  <mc:AlternateContent xmlns:mc="http://schemas.openxmlformats.org/markup-compatibility/2006" xmlns:p14="http://schemas.microsoft.com/office/powerpoint/2010/main">
    <mc:Choice Requires="p14">
      <p:transition spd="slow" p14:dur="2000" advTm="913"/>
    </mc:Choice>
    <mc:Fallback xmlns="">
      <p:transition spd="slow" advTm="913"/>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Group 36"/>
          <p:cNvGrpSpPr/>
          <p:nvPr/>
        </p:nvGrpSpPr>
        <p:grpSpPr>
          <a:xfrm>
            <a:off x="475593" y="4132815"/>
            <a:ext cx="9944735" cy="513706"/>
            <a:chOff x="475593" y="4132815"/>
            <a:chExt cx="9944735" cy="513706"/>
          </a:xfrm>
        </p:grpSpPr>
        <p:grpSp>
          <p:nvGrpSpPr>
            <p:cNvPr id="20" name="Group 19"/>
            <p:cNvGrpSpPr/>
            <p:nvPr/>
          </p:nvGrpSpPr>
          <p:grpSpPr>
            <a:xfrm>
              <a:off x="3768390" y="4132815"/>
              <a:ext cx="6651938" cy="513706"/>
              <a:chOff x="5235541" y="2355394"/>
              <a:chExt cx="4124218" cy="318499"/>
            </a:xfrm>
          </p:grpSpPr>
          <p:sp>
            <p:nvSpPr>
              <p:cNvPr id="21" name="Rectangle 20"/>
              <p:cNvSpPr/>
              <p:nvPr/>
            </p:nvSpPr>
            <p:spPr>
              <a:xfrm>
                <a:off x="7277083" y="2355394"/>
                <a:ext cx="2082676" cy="318499"/>
              </a:xfrm>
              <a:prstGeom prst="rect">
                <a:avLst/>
              </a:prstGeom>
              <a:solidFill>
                <a:schemeClr val="bg1">
                  <a:lumMod val="85000"/>
                </a:schemeClr>
              </a:solidFill>
              <a:ln w="381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Segoe UI" panose="020B0502040204020203" pitchFamily="34" charset="0"/>
                    <a:cs typeface="Segoe UI" panose="020B0502040204020203" pitchFamily="34" charset="0"/>
                  </a:rPr>
                  <a:t>Marty</a:t>
                </a:r>
              </a:p>
            </p:txBody>
          </p:sp>
          <p:sp>
            <p:nvSpPr>
              <p:cNvPr id="22" name="Rectangle 21"/>
              <p:cNvSpPr/>
              <p:nvPr/>
            </p:nvSpPr>
            <p:spPr>
              <a:xfrm>
                <a:off x="6256311" y="2355394"/>
                <a:ext cx="1020770" cy="318499"/>
              </a:xfrm>
              <a:prstGeom prst="rect">
                <a:avLst/>
              </a:prstGeom>
              <a:solidFill>
                <a:schemeClr val="bg1">
                  <a:lumMod val="85000"/>
                </a:schemeClr>
              </a:solidFill>
              <a:ln w="381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200" b="1" dirty="0" err="1" smtClean="0">
                    <a:solidFill>
                      <a:prstClr val="white">
                        <a:lumMod val="50000"/>
                      </a:prstClr>
                    </a:solidFill>
                    <a:latin typeface="Segoe UI" panose="020B0502040204020203" pitchFamily="34" charset="0"/>
                    <a:cs typeface="Segoe UI" panose="020B0502040204020203" pitchFamily="34" charset="0"/>
                  </a:rPr>
                  <a:t>IdxA</a:t>
                </a:r>
                <a:r>
                  <a:rPr lang="en-US" sz="1200" b="1" dirty="0" smtClean="0">
                    <a:solidFill>
                      <a:prstClr val="white">
                        <a:lumMod val="50000"/>
                      </a:prstClr>
                    </a:solidFill>
                    <a:latin typeface="Segoe UI" panose="020B0502040204020203" pitchFamily="34" charset="0"/>
                    <a:cs typeface="Segoe UI" panose="020B0502040204020203" pitchFamily="34" charset="0"/>
                  </a:rPr>
                  <a:t> pointer</a:t>
                </a:r>
                <a:endParaRPr lang="en-US" sz="1200" b="1" dirty="0">
                  <a:solidFill>
                    <a:prstClr val="white">
                      <a:lumMod val="50000"/>
                    </a:prstClr>
                  </a:solidFill>
                  <a:latin typeface="Segoe UI" panose="020B0502040204020203" pitchFamily="34" charset="0"/>
                  <a:cs typeface="Segoe UI" panose="020B0502040204020203" pitchFamily="34" charset="0"/>
                </a:endParaRPr>
              </a:p>
            </p:txBody>
          </p:sp>
          <p:sp>
            <p:nvSpPr>
              <p:cNvPr id="23" name="Rectangle 22"/>
              <p:cNvSpPr/>
              <p:nvPr/>
            </p:nvSpPr>
            <p:spPr>
              <a:xfrm>
                <a:off x="5235541" y="2355394"/>
                <a:ext cx="1020770" cy="318499"/>
              </a:xfrm>
              <a:prstGeom prst="rect">
                <a:avLst/>
              </a:prstGeom>
              <a:solidFill>
                <a:schemeClr val="bg1">
                  <a:lumMod val="85000"/>
                </a:schemeClr>
              </a:solidFill>
              <a:ln w="381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200" b="1" dirty="0" err="1" smtClean="0">
                    <a:solidFill>
                      <a:srgbClr val="00B0F0"/>
                    </a:solidFill>
                    <a:latin typeface="Segoe UI" panose="020B0502040204020203" pitchFamily="34" charset="0"/>
                    <a:cs typeface="Segoe UI" panose="020B0502040204020203" pitchFamily="34" charset="0"/>
                  </a:rPr>
                  <a:t>IdxB</a:t>
                </a:r>
                <a:r>
                  <a:rPr lang="en-US" sz="1200" b="1" dirty="0" smtClean="0">
                    <a:solidFill>
                      <a:srgbClr val="00B0F0"/>
                    </a:solidFill>
                    <a:latin typeface="Segoe UI" panose="020B0502040204020203" pitchFamily="34" charset="0"/>
                    <a:cs typeface="Segoe UI" panose="020B0502040204020203" pitchFamily="34" charset="0"/>
                  </a:rPr>
                  <a:t> pointer</a:t>
                </a:r>
                <a:endParaRPr lang="en-US" sz="1200" b="1" dirty="0">
                  <a:solidFill>
                    <a:srgbClr val="00B0F0"/>
                  </a:solidFill>
                  <a:latin typeface="Segoe UI" panose="020B0502040204020203" pitchFamily="34" charset="0"/>
                  <a:cs typeface="Segoe UI" panose="020B0502040204020203" pitchFamily="34" charset="0"/>
                </a:endParaRPr>
              </a:p>
            </p:txBody>
          </p:sp>
        </p:grpSp>
        <p:sp>
          <p:nvSpPr>
            <p:cNvPr id="24" name="Rectangle 23"/>
            <p:cNvSpPr/>
            <p:nvPr/>
          </p:nvSpPr>
          <p:spPr>
            <a:xfrm>
              <a:off x="475593" y="4132815"/>
              <a:ext cx="3292795" cy="513706"/>
            </a:xfrm>
            <a:prstGeom prst="rect">
              <a:avLst/>
            </a:prstGeom>
            <a:solidFill>
              <a:schemeClr val="bg1">
                <a:lumMod val="85000"/>
              </a:schemeClr>
            </a:solidFill>
            <a:ln w="381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dirty="0" smtClean="0">
                  <a:solidFill>
                    <a:schemeClr val="tx1"/>
                  </a:solidFill>
                  <a:latin typeface="Segoe UI" panose="020B0502040204020203" pitchFamily="34" charset="0"/>
                  <a:cs typeface="Segoe UI" panose="020B0502040204020203" pitchFamily="34" charset="0"/>
                </a:rPr>
                <a:t>1,</a:t>
              </a:r>
              <a:r>
                <a:rPr lang="en-US" dirty="0">
                  <a:solidFill>
                    <a:schemeClr val="tx1"/>
                  </a:solidFill>
                  <a:latin typeface="Segoe UI" panose="020B0502040204020203" pitchFamily="34" charset="0"/>
                  <a:cs typeface="Segoe UI" panose="020B0502040204020203" pitchFamily="34" charset="0"/>
                </a:rPr>
                <a:t> ∞</a:t>
              </a:r>
            </a:p>
          </p:txBody>
        </p:sp>
      </p:grpSp>
      <p:sp>
        <p:nvSpPr>
          <p:cNvPr id="36" name="TextBox 35"/>
          <p:cNvSpPr txBox="1"/>
          <p:nvPr/>
        </p:nvSpPr>
        <p:spPr>
          <a:xfrm>
            <a:off x="10911155" y="4744918"/>
            <a:ext cx="534256" cy="707886"/>
          </a:xfrm>
          <a:prstGeom prst="rect">
            <a:avLst/>
          </a:prstGeom>
          <a:noFill/>
        </p:spPr>
        <p:txBody>
          <a:bodyPr wrap="square" rtlCol="0">
            <a:spAutoFit/>
          </a:bodyPr>
          <a:lstStyle/>
          <a:p>
            <a:pPr algn="ctr"/>
            <a:r>
              <a:rPr lang="en-US" sz="4000" dirty="0">
                <a:latin typeface="Calibri" panose="020F0502020204030204" pitchFamily="34" charset="0"/>
              </a:rPr>
              <a:t>③</a:t>
            </a:r>
            <a:endParaRPr lang="en-US" sz="4000" dirty="0"/>
          </a:p>
        </p:txBody>
      </p:sp>
      <p:cxnSp>
        <p:nvCxnSpPr>
          <p:cNvPr id="41" name="Straight Connector 40"/>
          <p:cNvCxnSpPr/>
          <p:nvPr/>
        </p:nvCxnSpPr>
        <p:spPr>
          <a:xfrm>
            <a:off x="0" y="3770616"/>
            <a:ext cx="12192000" cy="0"/>
          </a:xfrm>
          <a:prstGeom prst="line">
            <a:avLst/>
          </a:prstGeom>
          <a:ln w="19050">
            <a:solidFill>
              <a:schemeClr val="bg2">
                <a:lumMod val="75000"/>
              </a:schemeClr>
            </a:solidFill>
            <a:prstDash val="lgDash"/>
          </a:ln>
        </p:spPr>
        <p:style>
          <a:lnRef idx="1">
            <a:schemeClr val="accent1"/>
          </a:lnRef>
          <a:fillRef idx="0">
            <a:schemeClr val="accent1"/>
          </a:fillRef>
          <a:effectRef idx="0">
            <a:schemeClr val="accent1"/>
          </a:effectRef>
          <a:fontRef idx="minor">
            <a:schemeClr val="tx1"/>
          </a:fontRef>
        </p:style>
      </p:cxnSp>
      <p:grpSp>
        <p:nvGrpSpPr>
          <p:cNvPr id="30" name="Group 29"/>
          <p:cNvGrpSpPr/>
          <p:nvPr/>
        </p:nvGrpSpPr>
        <p:grpSpPr>
          <a:xfrm>
            <a:off x="475593" y="4131927"/>
            <a:ext cx="9944735" cy="513706"/>
            <a:chOff x="475593" y="4132815"/>
            <a:chExt cx="9944735" cy="513706"/>
          </a:xfrm>
        </p:grpSpPr>
        <p:grpSp>
          <p:nvGrpSpPr>
            <p:cNvPr id="43" name="Group 42"/>
            <p:cNvGrpSpPr/>
            <p:nvPr/>
          </p:nvGrpSpPr>
          <p:grpSpPr>
            <a:xfrm>
              <a:off x="3768390" y="4132815"/>
              <a:ext cx="6651938" cy="513706"/>
              <a:chOff x="5235541" y="2355394"/>
              <a:chExt cx="4124218" cy="318499"/>
            </a:xfrm>
          </p:grpSpPr>
          <p:sp>
            <p:nvSpPr>
              <p:cNvPr id="45" name="Rectangle 44"/>
              <p:cNvSpPr/>
              <p:nvPr/>
            </p:nvSpPr>
            <p:spPr>
              <a:xfrm>
                <a:off x="7277083" y="2355394"/>
                <a:ext cx="2082676" cy="318499"/>
              </a:xfrm>
              <a:prstGeom prst="rect">
                <a:avLst/>
              </a:prstGeom>
              <a:solidFill>
                <a:schemeClr val="bg1">
                  <a:lumMod val="85000"/>
                </a:schemeClr>
              </a:solidFill>
              <a:ln w="381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Segoe UI" panose="020B0502040204020203" pitchFamily="34" charset="0"/>
                    <a:cs typeface="Segoe UI" panose="020B0502040204020203" pitchFamily="34" charset="0"/>
                  </a:rPr>
                  <a:t>Marty</a:t>
                </a:r>
              </a:p>
            </p:txBody>
          </p:sp>
          <p:sp>
            <p:nvSpPr>
              <p:cNvPr id="46" name="Rectangle 45"/>
              <p:cNvSpPr/>
              <p:nvPr/>
            </p:nvSpPr>
            <p:spPr>
              <a:xfrm>
                <a:off x="6256311" y="2355394"/>
                <a:ext cx="1020770" cy="318499"/>
              </a:xfrm>
              <a:prstGeom prst="rect">
                <a:avLst/>
              </a:prstGeom>
              <a:solidFill>
                <a:schemeClr val="bg1">
                  <a:lumMod val="85000"/>
                </a:schemeClr>
              </a:solidFill>
              <a:ln w="381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200" b="1" dirty="0" err="1" smtClean="0">
                    <a:solidFill>
                      <a:prstClr val="white">
                        <a:lumMod val="50000"/>
                      </a:prstClr>
                    </a:solidFill>
                    <a:latin typeface="Segoe UI" panose="020B0502040204020203" pitchFamily="34" charset="0"/>
                    <a:cs typeface="Segoe UI" panose="020B0502040204020203" pitchFamily="34" charset="0"/>
                  </a:rPr>
                  <a:t>IdxA</a:t>
                </a:r>
                <a:r>
                  <a:rPr lang="en-US" sz="1200" b="1" dirty="0" smtClean="0">
                    <a:solidFill>
                      <a:prstClr val="white">
                        <a:lumMod val="50000"/>
                      </a:prstClr>
                    </a:solidFill>
                    <a:latin typeface="Segoe UI" panose="020B0502040204020203" pitchFamily="34" charset="0"/>
                    <a:cs typeface="Segoe UI" panose="020B0502040204020203" pitchFamily="34" charset="0"/>
                  </a:rPr>
                  <a:t> pointer</a:t>
                </a:r>
                <a:endParaRPr lang="en-US" sz="1200" b="1" dirty="0">
                  <a:solidFill>
                    <a:prstClr val="white">
                      <a:lumMod val="50000"/>
                    </a:prstClr>
                  </a:solidFill>
                  <a:latin typeface="Segoe UI" panose="020B0502040204020203" pitchFamily="34" charset="0"/>
                  <a:cs typeface="Segoe UI" panose="020B0502040204020203" pitchFamily="34" charset="0"/>
                </a:endParaRPr>
              </a:p>
            </p:txBody>
          </p:sp>
          <p:sp>
            <p:nvSpPr>
              <p:cNvPr id="47" name="Rectangle 46"/>
              <p:cNvSpPr/>
              <p:nvPr/>
            </p:nvSpPr>
            <p:spPr>
              <a:xfrm>
                <a:off x="5235541" y="2355394"/>
                <a:ext cx="1020770" cy="318499"/>
              </a:xfrm>
              <a:prstGeom prst="rect">
                <a:avLst/>
              </a:prstGeom>
              <a:solidFill>
                <a:schemeClr val="bg1">
                  <a:lumMod val="85000"/>
                </a:schemeClr>
              </a:solidFill>
              <a:ln w="381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200" b="1" dirty="0" err="1" smtClean="0">
                    <a:solidFill>
                      <a:srgbClr val="00B0F0"/>
                    </a:solidFill>
                    <a:latin typeface="Segoe UI" panose="020B0502040204020203" pitchFamily="34" charset="0"/>
                    <a:cs typeface="Segoe UI" panose="020B0502040204020203" pitchFamily="34" charset="0"/>
                  </a:rPr>
                  <a:t>IdxB</a:t>
                </a:r>
                <a:r>
                  <a:rPr lang="en-US" sz="1200" b="1" dirty="0" smtClean="0">
                    <a:solidFill>
                      <a:srgbClr val="00B0F0"/>
                    </a:solidFill>
                    <a:latin typeface="Segoe UI" panose="020B0502040204020203" pitchFamily="34" charset="0"/>
                    <a:cs typeface="Segoe UI" panose="020B0502040204020203" pitchFamily="34" charset="0"/>
                  </a:rPr>
                  <a:t> pointer</a:t>
                </a:r>
                <a:endParaRPr lang="en-US" sz="1200" b="1" dirty="0">
                  <a:solidFill>
                    <a:srgbClr val="00B0F0"/>
                  </a:solidFill>
                  <a:latin typeface="Segoe UI" panose="020B0502040204020203" pitchFamily="34" charset="0"/>
                  <a:cs typeface="Segoe UI" panose="020B0502040204020203" pitchFamily="34" charset="0"/>
                </a:endParaRPr>
              </a:p>
            </p:txBody>
          </p:sp>
        </p:grpSp>
        <p:sp>
          <p:nvSpPr>
            <p:cNvPr id="44" name="Rectangle 43"/>
            <p:cNvSpPr/>
            <p:nvPr/>
          </p:nvSpPr>
          <p:spPr>
            <a:xfrm>
              <a:off x="475593" y="4132815"/>
              <a:ext cx="3292795" cy="513706"/>
            </a:xfrm>
            <a:prstGeom prst="rect">
              <a:avLst/>
            </a:prstGeom>
            <a:solidFill>
              <a:schemeClr val="bg1">
                <a:lumMod val="85000"/>
              </a:schemeClr>
            </a:solidFill>
            <a:ln w="381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dirty="0" smtClean="0">
                  <a:solidFill>
                    <a:schemeClr val="tx1"/>
                  </a:solidFill>
                  <a:latin typeface="Segoe UI" panose="020B0502040204020203" pitchFamily="34" charset="0"/>
                  <a:cs typeface="Segoe UI" panose="020B0502040204020203" pitchFamily="34" charset="0"/>
                </a:rPr>
                <a:t>1,</a:t>
              </a:r>
              <a:r>
                <a:rPr lang="en-US" dirty="0">
                  <a:solidFill>
                    <a:schemeClr val="tx1"/>
                  </a:solidFill>
                  <a:latin typeface="Segoe UI" panose="020B0502040204020203" pitchFamily="34" charset="0"/>
                  <a:cs typeface="Segoe UI" panose="020B0502040204020203" pitchFamily="34" charset="0"/>
                </a:rPr>
                <a:t> ∞</a:t>
              </a:r>
            </a:p>
          </p:txBody>
        </p:sp>
      </p:grpSp>
      <p:grpSp>
        <p:nvGrpSpPr>
          <p:cNvPr id="48" name="Group 47"/>
          <p:cNvGrpSpPr/>
          <p:nvPr/>
        </p:nvGrpSpPr>
        <p:grpSpPr>
          <a:xfrm>
            <a:off x="9284640" y="1381335"/>
            <a:ext cx="2828369" cy="618705"/>
            <a:chOff x="5350259" y="3332754"/>
            <a:chExt cx="2828369" cy="618705"/>
          </a:xfrm>
          <a:solidFill>
            <a:schemeClr val="bg2"/>
          </a:solidFill>
        </p:grpSpPr>
        <p:sp>
          <p:nvSpPr>
            <p:cNvPr id="49" name="Rounded Rectangle 12"/>
            <p:cNvSpPr/>
            <p:nvPr/>
          </p:nvSpPr>
          <p:spPr>
            <a:xfrm>
              <a:off x="5350259" y="3332754"/>
              <a:ext cx="2828369" cy="618705"/>
            </a:xfrm>
            <a:prstGeom prst="rect">
              <a:avLst/>
            </a:prstGeom>
            <a:grpFill/>
          </p:spPr>
          <p:style>
            <a:lnRef idx="2">
              <a:schemeClr val="accent3">
                <a:shade val="80000"/>
                <a:hueOff val="0"/>
                <a:satOff val="0"/>
                <a:lumOff val="19092"/>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50" name="Rounded Rectangle 4"/>
            <p:cNvSpPr/>
            <p:nvPr/>
          </p:nvSpPr>
          <p:spPr>
            <a:xfrm>
              <a:off x="5380462" y="3362957"/>
              <a:ext cx="2767963" cy="558299"/>
            </a:xfrm>
            <a:prstGeom prst="rect">
              <a:avLst/>
            </a:prstGeom>
            <a:grpFill/>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72390" tIns="72390" rIns="72390" bIns="72390" numCol="1" spcCol="1270" anchor="ctr" anchorCtr="0">
              <a:noAutofit/>
            </a:bodyPr>
            <a:lstStyle/>
            <a:p>
              <a:pPr lvl="0" algn="ctr" defTabSz="800100">
                <a:lnSpc>
                  <a:spcPct val="90000"/>
                </a:lnSpc>
                <a:spcBef>
                  <a:spcPct val="0"/>
                </a:spcBef>
                <a:spcAft>
                  <a:spcPct val="35000"/>
                </a:spcAft>
              </a:pPr>
              <a:r>
                <a:rPr lang="en-US" dirty="0">
                  <a:latin typeface="Segoe UI" panose="020B0502040204020203" pitchFamily="34" charset="0"/>
                  <a:cs typeface="Segoe UI" panose="020B0502040204020203" pitchFamily="34" charset="0"/>
                </a:rPr>
                <a:t>Concurrency Locking</a:t>
              </a:r>
            </a:p>
          </p:txBody>
        </p:sp>
      </p:grpSp>
      <p:sp>
        <p:nvSpPr>
          <p:cNvPr id="51" name="Title 1"/>
          <p:cNvSpPr txBox="1">
            <a:spLocks/>
          </p:cNvSpPr>
          <p:nvPr/>
        </p:nvSpPr>
        <p:spPr>
          <a:xfrm>
            <a:off x="274639" y="264964"/>
            <a:ext cx="9143999" cy="1097302"/>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3600" b="0" kern="1200" cap="none" spc="-102" baseline="0">
                <a:ln w="3175">
                  <a:noFill/>
                </a:ln>
                <a:solidFill>
                  <a:schemeClr val="accent1"/>
                </a:solidFill>
                <a:effectLst/>
                <a:latin typeface="+mj-lt"/>
                <a:ea typeface="+mn-ea"/>
                <a:cs typeface="Segoe UI" pitchFamily="34" charset="0"/>
              </a:defRPr>
            </a:lvl1pPr>
          </a:lstStyle>
          <a:p>
            <a:pPr lvl="0"/>
            <a:r>
              <a:rPr lang="en-US" sz="4700" dirty="0" smtClean="0">
                <a:solidFill>
                  <a:schemeClr val="tx2"/>
                </a:solidFill>
                <a:latin typeface="Segoe UI Light" panose="020B0502040204020203" pitchFamily="34" charset="0"/>
                <a:ea typeface="+mj-ea"/>
                <a:cs typeface="Segoe UI Light" panose="020B0502040204020203" pitchFamily="34" charset="0"/>
              </a:rPr>
              <a:t>Multi </a:t>
            </a:r>
            <a:r>
              <a:rPr lang="en-US" sz="4700" dirty="0">
                <a:solidFill>
                  <a:schemeClr val="tx2"/>
                </a:solidFill>
                <a:latin typeface="Segoe UI Light" panose="020B0502040204020203" pitchFamily="34" charset="0"/>
                <a:ea typeface="+mj-ea"/>
                <a:cs typeface="Segoe UI Light" panose="020B0502040204020203" pitchFamily="34" charset="0"/>
              </a:rPr>
              <a:t>version</a:t>
            </a:r>
          </a:p>
        </p:txBody>
      </p:sp>
      <p:sp>
        <p:nvSpPr>
          <p:cNvPr id="2" name="Oval 1"/>
          <p:cNvSpPr/>
          <p:nvPr/>
        </p:nvSpPr>
        <p:spPr>
          <a:xfrm>
            <a:off x="4037229" y="4200014"/>
            <a:ext cx="2989780" cy="1017141"/>
          </a:xfrm>
          <a:prstGeom prst="ellipse">
            <a:avLst/>
          </a:prstGeom>
          <a:solidFill>
            <a:srgbClr val="FF97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Segoe UI" panose="020B0502040204020203" pitchFamily="34" charset="0"/>
                <a:cs typeface="Segoe UI" panose="020B0502040204020203" pitchFamily="34" charset="0"/>
              </a:rPr>
              <a:t>Tx1:</a:t>
            </a:r>
            <a:br>
              <a:rPr lang="en-US" dirty="0" smtClean="0">
                <a:latin typeface="Segoe UI" panose="020B0502040204020203" pitchFamily="34" charset="0"/>
                <a:cs typeface="Segoe UI" panose="020B0502040204020203" pitchFamily="34" charset="0"/>
              </a:rPr>
            </a:br>
            <a:r>
              <a:rPr lang="en-US" dirty="0" smtClean="0">
                <a:latin typeface="Segoe UI" panose="020B0502040204020203" pitchFamily="34" charset="0"/>
                <a:cs typeface="Segoe UI" panose="020B0502040204020203" pitchFamily="34" charset="0"/>
              </a:rPr>
              <a:t>Update Table1</a:t>
            </a:r>
            <a:br>
              <a:rPr lang="en-US" dirty="0" smtClean="0">
                <a:latin typeface="Segoe UI" panose="020B0502040204020203" pitchFamily="34" charset="0"/>
                <a:cs typeface="Segoe UI" panose="020B0502040204020203" pitchFamily="34" charset="0"/>
              </a:rPr>
            </a:br>
            <a:r>
              <a:rPr lang="en-US" dirty="0" smtClean="0">
                <a:latin typeface="Segoe UI" panose="020B0502040204020203" pitchFamily="34" charset="0"/>
                <a:cs typeface="Segoe UI" panose="020B0502040204020203" pitchFamily="34" charset="0"/>
              </a:rPr>
              <a:t>SET Name=‘Doc’</a:t>
            </a:r>
            <a:endParaRPr lang="en-US" dirty="0">
              <a:latin typeface="Segoe UI" panose="020B0502040204020203" pitchFamily="34" charset="0"/>
              <a:cs typeface="Segoe UI" panose="020B0502040204020203" pitchFamily="34" charset="0"/>
            </a:endParaRPr>
          </a:p>
        </p:txBody>
      </p:sp>
      <p:sp>
        <p:nvSpPr>
          <p:cNvPr id="54" name="Rectangle 53"/>
          <p:cNvSpPr/>
          <p:nvPr/>
        </p:nvSpPr>
        <p:spPr>
          <a:xfrm>
            <a:off x="508250" y="3059352"/>
            <a:ext cx="9912078" cy="602166"/>
          </a:xfrm>
          <a:prstGeom prst="rect">
            <a:avLst/>
          </a:prstGeom>
          <a:solidFill>
            <a:srgbClr val="DF4F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dirty="0" smtClean="0">
                <a:latin typeface="Segoe UI Light" panose="020B0502040204020203" pitchFamily="34" charset="0"/>
                <a:cs typeface="Segoe UI Light" panose="020B0502040204020203" pitchFamily="34" charset="0"/>
              </a:rPr>
              <a:t>Optimistic Multi-Version Concurrency control - Example</a:t>
            </a:r>
            <a:endParaRPr lang="en-US" sz="2800" dirty="0">
              <a:latin typeface="Segoe UI Light" panose="020B0502040204020203" pitchFamily="34" charset="0"/>
              <a:cs typeface="Segoe UI Light" panose="020B0502040204020203" pitchFamily="34" charset="0"/>
            </a:endParaRPr>
          </a:p>
        </p:txBody>
      </p:sp>
    </p:spTree>
    <p:custDataLst>
      <p:tags r:id="rId1"/>
    </p:custDataLst>
    <p:extLst>
      <p:ext uri="{BB962C8B-B14F-4D97-AF65-F5344CB8AC3E}">
        <p14:creationId xmlns:p14="http://schemas.microsoft.com/office/powerpoint/2010/main" val="4138387937"/>
      </p:ext>
    </p:extLst>
  </p:cSld>
  <p:clrMapOvr>
    <a:masterClrMapping/>
  </p:clrMapOvr>
  <mc:AlternateContent xmlns:mc="http://schemas.openxmlformats.org/markup-compatibility/2006" xmlns:p14="http://schemas.microsoft.com/office/powerpoint/2010/main">
    <mc:Choice Requires="p14">
      <p:transition spd="slow" p14:dur="2000" advTm="14612"/>
    </mc:Choice>
    <mc:Fallback xmlns="">
      <p:transition spd="slow" advTm="1461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Group 36"/>
          <p:cNvGrpSpPr/>
          <p:nvPr/>
        </p:nvGrpSpPr>
        <p:grpSpPr>
          <a:xfrm>
            <a:off x="475593" y="4132815"/>
            <a:ext cx="9944735" cy="513706"/>
            <a:chOff x="475593" y="4132815"/>
            <a:chExt cx="9944735" cy="513706"/>
          </a:xfrm>
        </p:grpSpPr>
        <p:grpSp>
          <p:nvGrpSpPr>
            <p:cNvPr id="20" name="Group 19"/>
            <p:cNvGrpSpPr/>
            <p:nvPr/>
          </p:nvGrpSpPr>
          <p:grpSpPr>
            <a:xfrm>
              <a:off x="3768390" y="4132815"/>
              <a:ext cx="6651938" cy="513706"/>
              <a:chOff x="5235541" y="2355394"/>
              <a:chExt cx="4124218" cy="318499"/>
            </a:xfrm>
          </p:grpSpPr>
          <p:sp>
            <p:nvSpPr>
              <p:cNvPr id="21" name="Rectangle 20"/>
              <p:cNvSpPr/>
              <p:nvPr/>
            </p:nvSpPr>
            <p:spPr>
              <a:xfrm>
                <a:off x="7277083" y="2355394"/>
                <a:ext cx="2082676" cy="318499"/>
              </a:xfrm>
              <a:prstGeom prst="rect">
                <a:avLst/>
              </a:prstGeom>
              <a:solidFill>
                <a:schemeClr val="bg1">
                  <a:lumMod val="85000"/>
                </a:schemeClr>
              </a:solidFill>
              <a:ln w="381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Segoe UI" panose="020B0502040204020203" pitchFamily="34" charset="0"/>
                    <a:cs typeface="Segoe UI" panose="020B0502040204020203" pitchFamily="34" charset="0"/>
                  </a:rPr>
                  <a:t>Marty</a:t>
                </a:r>
              </a:p>
            </p:txBody>
          </p:sp>
          <p:sp>
            <p:nvSpPr>
              <p:cNvPr id="22" name="Rectangle 21"/>
              <p:cNvSpPr/>
              <p:nvPr/>
            </p:nvSpPr>
            <p:spPr>
              <a:xfrm>
                <a:off x="6256311" y="2355394"/>
                <a:ext cx="1020770" cy="318499"/>
              </a:xfrm>
              <a:prstGeom prst="rect">
                <a:avLst/>
              </a:prstGeom>
              <a:solidFill>
                <a:schemeClr val="bg1">
                  <a:lumMod val="85000"/>
                </a:schemeClr>
              </a:solidFill>
              <a:ln w="381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200" b="1" dirty="0" err="1" smtClean="0">
                    <a:solidFill>
                      <a:prstClr val="white">
                        <a:lumMod val="50000"/>
                      </a:prstClr>
                    </a:solidFill>
                    <a:latin typeface="Segoe UI" panose="020B0502040204020203" pitchFamily="34" charset="0"/>
                    <a:cs typeface="Segoe UI" panose="020B0502040204020203" pitchFamily="34" charset="0"/>
                  </a:rPr>
                  <a:t>IdxA</a:t>
                </a:r>
                <a:r>
                  <a:rPr lang="en-US" sz="1200" b="1" dirty="0" smtClean="0">
                    <a:solidFill>
                      <a:prstClr val="white">
                        <a:lumMod val="50000"/>
                      </a:prstClr>
                    </a:solidFill>
                    <a:latin typeface="Segoe UI" panose="020B0502040204020203" pitchFamily="34" charset="0"/>
                    <a:cs typeface="Segoe UI" panose="020B0502040204020203" pitchFamily="34" charset="0"/>
                  </a:rPr>
                  <a:t> pointer</a:t>
                </a:r>
                <a:endParaRPr lang="en-US" sz="1200" b="1" dirty="0">
                  <a:solidFill>
                    <a:prstClr val="white">
                      <a:lumMod val="50000"/>
                    </a:prstClr>
                  </a:solidFill>
                  <a:latin typeface="Segoe UI" panose="020B0502040204020203" pitchFamily="34" charset="0"/>
                  <a:cs typeface="Segoe UI" panose="020B0502040204020203" pitchFamily="34" charset="0"/>
                </a:endParaRPr>
              </a:p>
            </p:txBody>
          </p:sp>
          <p:sp>
            <p:nvSpPr>
              <p:cNvPr id="23" name="Rectangle 22"/>
              <p:cNvSpPr/>
              <p:nvPr/>
            </p:nvSpPr>
            <p:spPr>
              <a:xfrm>
                <a:off x="5235541" y="2355394"/>
                <a:ext cx="1020770" cy="318499"/>
              </a:xfrm>
              <a:prstGeom prst="rect">
                <a:avLst/>
              </a:prstGeom>
              <a:solidFill>
                <a:schemeClr val="bg1">
                  <a:lumMod val="85000"/>
                </a:schemeClr>
              </a:solidFill>
              <a:ln w="381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200" b="1" dirty="0" err="1" smtClean="0">
                    <a:solidFill>
                      <a:srgbClr val="00B0F0"/>
                    </a:solidFill>
                    <a:latin typeface="Segoe UI" panose="020B0502040204020203" pitchFamily="34" charset="0"/>
                    <a:cs typeface="Segoe UI" panose="020B0502040204020203" pitchFamily="34" charset="0"/>
                  </a:rPr>
                  <a:t>IdxB</a:t>
                </a:r>
                <a:r>
                  <a:rPr lang="en-US" sz="1200" b="1" dirty="0" smtClean="0">
                    <a:solidFill>
                      <a:srgbClr val="00B0F0"/>
                    </a:solidFill>
                    <a:latin typeface="Segoe UI" panose="020B0502040204020203" pitchFamily="34" charset="0"/>
                    <a:cs typeface="Segoe UI" panose="020B0502040204020203" pitchFamily="34" charset="0"/>
                  </a:rPr>
                  <a:t> pointer</a:t>
                </a:r>
                <a:endParaRPr lang="en-US" sz="1200" b="1" dirty="0">
                  <a:solidFill>
                    <a:srgbClr val="00B0F0"/>
                  </a:solidFill>
                  <a:latin typeface="Segoe UI" panose="020B0502040204020203" pitchFamily="34" charset="0"/>
                  <a:cs typeface="Segoe UI" panose="020B0502040204020203" pitchFamily="34" charset="0"/>
                </a:endParaRPr>
              </a:p>
            </p:txBody>
          </p:sp>
        </p:grpSp>
        <p:sp>
          <p:nvSpPr>
            <p:cNvPr id="24" name="Rectangle 23"/>
            <p:cNvSpPr/>
            <p:nvPr/>
          </p:nvSpPr>
          <p:spPr>
            <a:xfrm>
              <a:off x="475593" y="4132815"/>
              <a:ext cx="3292795" cy="513706"/>
            </a:xfrm>
            <a:prstGeom prst="rect">
              <a:avLst/>
            </a:prstGeom>
            <a:solidFill>
              <a:schemeClr val="bg1">
                <a:lumMod val="85000"/>
              </a:schemeClr>
            </a:solidFill>
            <a:ln w="381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dirty="0" smtClean="0">
                  <a:solidFill>
                    <a:schemeClr val="tx1"/>
                  </a:solidFill>
                  <a:latin typeface="Segoe UI" panose="020B0502040204020203" pitchFamily="34" charset="0"/>
                  <a:cs typeface="Segoe UI" panose="020B0502040204020203" pitchFamily="34" charset="0"/>
                </a:rPr>
                <a:t>1,</a:t>
              </a:r>
              <a:r>
                <a:rPr lang="en-US" dirty="0">
                  <a:solidFill>
                    <a:schemeClr val="tx1"/>
                  </a:solidFill>
                  <a:latin typeface="Segoe UI" panose="020B0502040204020203" pitchFamily="34" charset="0"/>
                  <a:cs typeface="Segoe UI" panose="020B0502040204020203" pitchFamily="34" charset="0"/>
                </a:rPr>
                <a:t> ∞</a:t>
              </a:r>
            </a:p>
          </p:txBody>
        </p:sp>
      </p:grpSp>
      <p:grpSp>
        <p:nvGrpSpPr>
          <p:cNvPr id="25" name="Group 24"/>
          <p:cNvGrpSpPr/>
          <p:nvPr/>
        </p:nvGrpSpPr>
        <p:grpSpPr>
          <a:xfrm>
            <a:off x="3768390" y="4772424"/>
            <a:ext cx="6651938" cy="513706"/>
            <a:chOff x="5235541" y="2355394"/>
            <a:chExt cx="4124218" cy="318499"/>
          </a:xfrm>
        </p:grpSpPr>
        <p:sp>
          <p:nvSpPr>
            <p:cNvPr id="26" name="Rectangle 25"/>
            <p:cNvSpPr/>
            <p:nvPr/>
          </p:nvSpPr>
          <p:spPr>
            <a:xfrm>
              <a:off x="7277083" y="2355394"/>
              <a:ext cx="2082676" cy="318499"/>
            </a:xfrm>
            <a:prstGeom prst="rect">
              <a:avLst/>
            </a:prstGeom>
            <a:solidFill>
              <a:schemeClr val="bg1">
                <a:lumMod val="85000"/>
              </a:schemeClr>
            </a:solidFill>
            <a:ln w="381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latin typeface="Segoe UI" panose="020B0502040204020203" pitchFamily="34" charset="0"/>
                  <a:cs typeface="Segoe UI" panose="020B0502040204020203" pitchFamily="34" charset="0"/>
                </a:rPr>
                <a:t>Doc</a:t>
              </a:r>
              <a:endParaRPr lang="en-US" dirty="0">
                <a:solidFill>
                  <a:schemeClr val="tx1"/>
                </a:solidFill>
                <a:latin typeface="Segoe UI" panose="020B0502040204020203" pitchFamily="34" charset="0"/>
                <a:cs typeface="Segoe UI" panose="020B0502040204020203" pitchFamily="34" charset="0"/>
              </a:endParaRPr>
            </a:p>
          </p:txBody>
        </p:sp>
        <p:sp>
          <p:nvSpPr>
            <p:cNvPr id="27" name="Rectangle 26"/>
            <p:cNvSpPr/>
            <p:nvPr/>
          </p:nvSpPr>
          <p:spPr>
            <a:xfrm>
              <a:off x="6256311" y="2355394"/>
              <a:ext cx="1020770" cy="318499"/>
            </a:xfrm>
            <a:prstGeom prst="rect">
              <a:avLst/>
            </a:prstGeom>
            <a:solidFill>
              <a:schemeClr val="bg1">
                <a:lumMod val="85000"/>
              </a:schemeClr>
            </a:solidFill>
            <a:ln w="381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200" b="1" dirty="0" err="1" smtClean="0">
                  <a:solidFill>
                    <a:prstClr val="white">
                      <a:lumMod val="50000"/>
                    </a:prstClr>
                  </a:solidFill>
                  <a:latin typeface="Segoe UI" panose="020B0502040204020203" pitchFamily="34" charset="0"/>
                  <a:cs typeface="Segoe UI" panose="020B0502040204020203" pitchFamily="34" charset="0"/>
                </a:rPr>
                <a:t>IdxA</a:t>
              </a:r>
              <a:r>
                <a:rPr lang="en-US" sz="1200" b="1" dirty="0" smtClean="0">
                  <a:solidFill>
                    <a:prstClr val="white">
                      <a:lumMod val="50000"/>
                    </a:prstClr>
                  </a:solidFill>
                  <a:latin typeface="Segoe UI" panose="020B0502040204020203" pitchFamily="34" charset="0"/>
                  <a:cs typeface="Segoe UI" panose="020B0502040204020203" pitchFamily="34" charset="0"/>
                </a:rPr>
                <a:t> pointer</a:t>
              </a:r>
              <a:endParaRPr lang="en-US" sz="1200" b="1" dirty="0">
                <a:solidFill>
                  <a:prstClr val="white">
                    <a:lumMod val="50000"/>
                  </a:prstClr>
                </a:solidFill>
                <a:latin typeface="Segoe UI" panose="020B0502040204020203" pitchFamily="34" charset="0"/>
                <a:cs typeface="Segoe UI" panose="020B0502040204020203" pitchFamily="34" charset="0"/>
              </a:endParaRPr>
            </a:p>
          </p:txBody>
        </p:sp>
        <p:sp>
          <p:nvSpPr>
            <p:cNvPr id="28" name="Rectangle 27"/>
            <p:cNvSpPr/>
            <p:nvPr/>
          </p:nvSpPr>
          <p:spPr>
            <a:xfrm>
              <a:off x="5235541" y="2355394"/>
              <a:ext cx="1020770" cy="318499"/>
            </a:xfrm>
            <a:prstGeom prst="rect">
              <a:avLst/>
            </a:prstGeom>
            <a:solidFill>
              <a:schemeClr val="bg1">
                <a:lumMod val="85000"/>
              </a:schemeClr>
            </a:solidFill>
            <a:ln w="381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200" b="1" dirty="0" err="1" smtClean="0">
                  <a:solidFill>
                    <a:srgbClr val="00B0F0"/>
                  </a:solidFill>
                  <a:latin typeface="Segoe UI" panose="020B0502040204020203" pitchFamily="34" charset="0"/>
                  <a:cs typeface="Segoe UI" panose="020B0502040204020203" pitchFamily="34" charset="0"/>
                </a:rPr>
                <a:t>IdxB</a:t>
              </a:r>
              <a:r>
                <a:rPr lang="en-US" sz="1200" b="1" dirty="0" smtClean="0">
                  <a:solidFill>
                    <a:srgbClr val="00B0F0"/>
                  </a:solidFill>
                  <a:latin typeface="Segoe UI" panose="020B0502040204020203" pitchFamily="34" charset="0"/>
                  <a:cs typeface="Segoe UI" panose="020B0502040204020203" pitchFamily="34" charset="0"/>
                </a:rPr>
                <a:t> pointer</a:t>
              </a:r>
              <a:endParaRPr lang="en-US" sz="1200" b="1" dirty="0">
                <a:solidFill>
                  <a:srgbClr val="00B0F0"/>
                </a:solidFill>
                <a:latin typeface="Segoe UI" panose="020B0502040204020203" pitchFamily="34" charset="0"/>
                <a:cs typeface="Segoe UI" panose="020B0502040204020203" pitchFamily="34" charset="0"/>
              </a:endParaRPr>
            </a:p>
          </p:txBody>
        </p:sp>
      </p:grpSp>
      <p:sp>
        <p:nvSpPr>
          <p:cNvPr id="29" name="Rectangle 28"/>
          <p:cNvSpPr/>
          <p:nvPr/>
        </p:nvSpPr>
        <p:spPr>
          <a:xfrm>
            <a:off x="475593" y="4772425"/>
            <a:ext cx="3292795" cy="513706"/>
          </a:xfrm>
          <a:prstGeom prst="rect">
            <a:avLst/>
          </a:prstGeom>
          <a:solidFill>
            <a:schemeClr val="bg1">
              <a:lumMod val="85000"/>
            </a:schemeClr>
          </a:solidFill>
          <a:ln w="381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dirty="0" smtClean="0">
                <a:solidFill>
                  <a:schemeClr val="tx1"/>
                </a:solidFill>
                <a:latin typeface="Segoe UI" panose="020B0502040204020203" pitchFamily="34" charset="0"/>
                <a:cs typeface="Segoe UI" panose="020B0502040204020203" pitchFamily="34" charset="0"/>
              </a:rPr>
              <a:t>Tx1, </a:t>
            </a:r>
            <a:r>
              <a:rPr lang="en-US" dirty="0">
                <a:solidFill>
                  <a:schemeClr val="tx1"/>
                </a:solidFill>
                <a:latin typeface="Segoe UI" panose="020B0502040204020203" pitchFamily="34" charset="0"/>
                <a:cs typeface="Segoe UI" panose="020B0502040204020203" pitchFamily="34" charset="0"/>
              </a:rPr>
              <a:t>∞</a:t>
            </a:r>
          </a:p>
        </p:txBody>
      </p:sp>
      <p:sp>
        <p:nvSpPr>
          <p:cNvPr id="36" name="TextBox 35"/>
          <p:cNvSpPr txBox="1"/>
          <p:nvPr/>
        </p:nvSpPr>
        <p:spPr>
          <a:xfrm>
            <a:off x="10911155" y="4744918"/>
            <a:ext cx="534256" cy="707886"/>
          </a:xfrm>
          <a:prstGeom prst="rect">
            <a:avLst/>
          </a:prstGeom>
          <a:noFill/>
        </p:spPr>
        <p:txBody>
          <a:bodyPr wrap="square" rtlCol="0">
            <a:spAutoFit/>
          </a:bodyPr>
          <a:lstStyle/>
          <a:p>
            <a:pPr algn="ctr"/>
            <a:r>
              <a:rPr lang="en-US" sz="4000" dirty="0">
                <a:latin typeface="Calibri" panose="020F0502020204030204" pitchFamily="34" charset="0"/>
              </a:rPr>
              <a:t>③</a:t>
            </a:r>
            <a:endParaRPr lang="en-US" sz="4000" dirty="0"/>
          </a:p>
        </p:txBody>
      </p:sp>
      <p:cxnSp>
        <p:nvCxnSpPr>
          <p:cNvPr id="41" name="Straight Connector 40"/>
          <p:cNvCxnSpPr/>
          <p:nvPr/>
        </p:nvCxnSpPr>
        <p:spPr>
          <a:xfrm>
            <a:off x="0" y="3770616"/>
            <a:ext cx="12192000" cy="0"/>
          </a:xfrm>
          <a:prstGeom prst="line">
            <a:avLst/>
          </a:prstGeom>
          <a:ln w="19050">
            <a:solidFill>
              <a:schemeClr val="bg2">
                <a:lumMod val="75000"/>
              </a:schemeClr>
            </a:solidFill>
            <a:prstDash val="lgDash"/>
          </a:ln>
        </p:spPr>
        <p:style>
          <a:lnRef idx="1">
            <a:schemeClr val="accent1"/>
          </a:lnRef>
          <a:fillRef idx="0">
            <a:schemeClr val="accent1"/>
          </a:fillRef>
          <a:effectRef idx="0">
            <a:schemeClr val="accent1"/>
          </a:effectRef>
          <a:fontRef idx="minor">
            <a:schemeClr val="tx1"/>
          </a:fontRef>
        </p:style>
      </p:cxnSp>
      <p:grpSp>
        <p:nvGrpSpPr>
          <p:cNvPr id="30" name="Group 29"/>
          <p:cNvGrpSpPr/>
          <p:nvPr/>
        </p:nvGrpSpPr>
        <p:grpSpPr>
          <a:xfrm>
            <a:off x="475593" y="4131927"/>
            <a:ext cx="9944735" cy="513706"/>
            <a:chOff x="475593" y="4132815"/>
            <a:chExt cx="9944735" cy="513706"/>
          </a:xfrm>
        </p:grpSpPr>
        <p:grpSp>
          <p:nvGrpSpPr>
            <p:cNvPr id="43" name="Group 42"/>
            <p:cNvGrpSpPr/>
            <p:nvPr/>
          </p:nvGrpSpPr>
          <p:grpSpPr>
            <a:xfrm>
              <a:off x="3768390" y="4132815"/>
              <a:ext cx="6651938" cy="513706"/>
              <a:chOff x="5235541" y="2355394"/>
              <a:chExt cx="4124218" cy="318499"/>
            </a:xfrm>
          </p:grpSpPr>
          <p:sp>
            <p:nvSpPr>
              <p:cNvPr id="45" name="Rectangle 44"/>
              <p:cNvSpPr/>
              <p:nvPr/>
            </p:nvSpPr>
            <p:spPr>
              <a:xfrm>
                <a:off x="7277083" y="2355394"/>
                <a:ext cx="2082676" cy="318499"/>
              </a:xfrm>
              <a:prstGeom prst="rect">
                <a:avLst/>
              </a:prstGeom>
              <a:solidFill>
                <a:schemeClr val="bg1">
                  <a:lumMod val="85000"/>
                </a:schemeClr>
              </a:solidFill>
              <a:ln w="381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Segoe UI" panose="020B0502040204020203" pitchFamily="34" charset="0"/>
                    <a:cs typeface="Segoe UI" panose="020B0502040204020203" pitchFamily="34" charset="0"/>
                  </a:rPr>
                  <a:t>Marty</a:t>
                </a:r>
              </a:p>
            </p:txBody>
          </p:sp>
          <p:sp>
            <p:nvSpPr>
              <p:cNvPr id="46" name="Rectangle 45"/>
              <p:cNvSpPr/>
              <p:nvPr/>
            </p:nvSpPr>
            <p:spPr>
              <a:xfrm>
                <a:off x="6256311" y="2355394"/>
                <a:ext cx="1020770" cy="318499"/>
              </a:xfrm>
              <a:prstGeom prst="rect">
                <a:avLst/>
              </a:prstGeom>
              <a:solidFill>
                <a:schemeClr val="bg1">
                  <a:lumMod val="85000"/>
                </a:schemeClr>
              </a:solidFill>
              <a:ln w="381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200" b="1" dirty="0" err="1" smtClean="0">
                    <a:solidFill>
                      <a:prstClr val="white">
                        <a:lumMod val="50000"/>
                      </a:prstClr>
                    </a:solidFill>
                    <a:latin typeface="Segoe UI" panose="020B0502040204020203" pitchFamily="34" charset="0"/>
                    <a:cs typeface="Segoe UI" panose="020B0502040204020203" pitchFamily="34" charset="0"/>
                  </a:rPr>
                  <a:t>IdxA</a:t>
                </a:r>
                <a:r>
                  <a:rPr lang="en-US" sz="1200" b="1" dirty="0" smtClean="0">
                    <a:solidFill>
                      <a:prstClr val="white">
                        <a:lumMod val="50000"/>
                      </a:prstClr>
                    </a:solidFill>
                    <a:latin typeface="Segoe UI" panose="020B0502040204020203" pitchFamily="34" charset="0"/>
                    <a:cs typeface="Segoe UI" panose="020B0502040204020203" pitchFamily="34" charset="0"/>
                  </a:rPr>
                  <a:t> pointer</a:t>
                </a:r>
                <a:endParaRPr lang="en-US" sz="1200" b="1" dirty="0">
                  <a:solidFill>
                    <a:prstClr val="white">
                      <a:lumMod val="50000"/>
                    </a:prstClr>
                  </a:solidFill>
                  <a:latin typeface="Segoe UI" panose="020B0502040204020203" pitchFamily="34" charset="0"/>
                  <a:cs typeface="Segoe UI" panose="020B0502040204020203" pitchFamily="34" charset="0"/>
                </a:endParaRPr>
              </a:p>
            </p:txBody>
          </p:sp>
          <p:sp>
            <p:nvSpPr>
              <p:cNvPr id="47" name="Rectangle 46"/>
              <p:cNvSpPr/>
              <p:nvPr/>
            </p:nvSpPr>
            <p:spPr>
              <a:xfrm>
                <a:off x="5235541" y="2355394"/>
                <a:ext cx="1020770" cy="318499"/>
              </a:xfrm>
              <a:prstGeom prst="rect">
                <a:avLst/>
              </a:prstGeom>
              <a:solidFill>
                <a:schemeClr val="bg1">
                  <a:lumMod val="85000"/>
                </a:schemeClr>
              </a:solidFill>
              <a:ln w="381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200" b="1" dirty="0" err="1" smtClean="0">
                    <a:solidFill>
                      <a:srgbClr val="00B0F0"/>
                    </a:solidFill>
                    <a:latin typeface="Segoe UI" panose="020B0502040204020203" pitchFamily="34" charset="0"/>
                    <a:cs typeface="Segoe UI" panose="020B0502040204020203" pitchFamily="34" charset="0"/>
                  </a:rPr>
                  <a:t>IdxB</a:t>
                </a:r>
                <a:r>
                  <a:rPr lang="en-US" sz="1200" b="1" dirty="0" smtClean="0">
                    <a:solidFill>
                      <a:srgbClr val="00B0F0"/>
                    </a:solidFill>
                    <a:latin typeface="Segoe UI" panose="020B0502040204020203" pitchFamily="34" charset="0"/>
                    <a:cs typeface="Segoe UI" panose="020B0502040204020203" pitchFamily="34" charset="0"/>
                  </a:rPr>
                  <a:t> pointer</a:t>
                </a:r>
                <a:endParaRPr lang="en-US" sz="1200" b="1" dirty="0">
                  <a:solidFill>
                    <a:srgbClr val="00B0F0"/>
                  </a:solidFill>
                  <a:latin typeface="Segoe UI" panose="020B0502040204020203" pitchFamily="34" charset="0"/>
                  <a:cs typeface="Segoe UI" panose="020B0502040204020203" pitchFamily="34" charset="0"/>
                </a:endParaRPr>
              </a:p>
            </p:txBody>
          </p:sp>
        </p:grpSp>
        <p:sp>
          <p:nvSpPr>
            <p:cNvPr id="44" name="Rectangle 43"/>
            <p:cNvSpPr/>
            <p:nvPr/>
          </p:nvSpPr>
          <p:spPr>
            <a:xfrm>
              <a:off x="475593" y="4132815"/>
              <a:ext cx="3292795" cy="513706"/>
            </a:xfrm>
            <a:prstGeom prst="rect">
              <a:avLst/>
            </a:prstGeom>
            <a:solidFill>
              <a:schemeClr val="bg1">
                <a:lumMod val="85000"/>
              </a:schemeClr>
            </a:solidFill>
            <a:ln w="381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dirty="0" smtClean="0">
                  <a:solidFill>
                    <a:schemeClr val="tx1"/>
                  </a:solidFill>
                  <a:latin typeface="Segoe UI" panose="020B0502040204020203" pitchFamily="34" charset="0"/>
                  <a:cs typeface="Segoe UI" panose="020B0502040204020203" pitchFamily="34" charset="0"/>
                </a:rPr>
                <a:t>1,</a:t>
              </a:r>
              <a:r>
                <a:rPr lang="en-US" dirty="0">
                  <a:solidFill>
                    <a:schemeClr val="tx1"/>
                  </a:solidFill>
                  <a:latin typeface="Segoe UI" panose="020B0502040204020203" pitchFamily="34" charset="0"/>
                  <a:cs typeface="Segoe UI" panose="020B0502040204020203" pitchFamily="34" charset="0"/>
                </a:rPr>
                <a:t> </a:t>
              </a:r>
              <a:r>
                <a:rPr lang="en-US" dirty="0" smtClean="0">
                  <a:solidFill>
                    <a:schemeClr val="tx1"/>
                  </a:solidFill>
                  <a:latin typeface="Segoe UI" panose="020B0502040204020203" pitchFamily="34" charset="0"/>
                  <a:cs typeface="Segoe UI" panose="020B0502040204020203" pitchFamily="34" charset="0"/>
                </a:rPr>
                <a:t>Tx1</a:t>
              </a:r>
              <a:endParaRPr lang="en-US" dirty="0">
                <a:solidFill>
                  <a:schemeClr val="tx1"/>
                </a:solidFill>
                <a:latin typeface="Segoe UI" panose="020B0502040204020203" pitchFamily="34" charset="0"/>
                <a:cs typeface="Segoe UI" panose="020B0502040204020203" pitchFamily="34" charset="0"/>
              </a:endParaRPr>
            </a:p>
          </p:txBody>
        </p:sp>
      </p:grpSp>
      <p:grpSp>
        <p:nvGrpSpPr>
          <p:cNvPr id="48" name="Group 47"/>
          <p:cNvGrpSpPr/>
          <p:nvPr/>
        </p:nvGrpSpPr>
        <p:grpSpPr>
          <a:xfrm>
            <a:off x="9284640" y="1381335"/>
            <a:ext cx="2828369" cy="618705"/>
            <a:chOff x="5350259" y="3332754"/>
            <a:chExt cx="2828369" cy="618705"/>
          </a:xfrm>
          <a:solidFill>
            <a:schemeClr val="bg2"/>
          </a:solidFill>
        </p:grpSpPr>
        <p:sp>
          <p:nvSpPr>
            <p:cNvPr id="49" name="Rounded Rectangle 12"/>
            <p:cNvSpPr/>
            <p:nvPr/>
          </p:nvSpPr>
          <p:spPr>
            <a:xfrm>
              <a:off x="5350259" y="3332754"/>
              <a:ext cx="2828369" cy="618705"/>
            </a:xfrm>
            <a:prstGeom prst="rect">
              <a:avLst/>
            </a:prstGeom>
            <a:grpFill/>
          </p:spPr>
          <p:style>
            <a:lnRef idx="2">
              <a:schemeClr val="accent3">
                <a:shade val="80000"/>
                <a:hueOff val="0"/>
                <a:satOff val="0"/>
                <a:lumOff val="19092"/>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50" name="Rounded Rectangle 4"/>
            <p:cNvSpPr/>
            <p:nvPr/>
          </p:nvSpPr>
          <p:spPr>
            <a:xfrm>
              <a:off x="5380462" y="3362957"/>
              <a:ext cx="2767963" cy="558299"/>
            </a:xfrm>
            <a:prstGeom prst="rect">
              <a:avLst/>
            </a:prstGeom>
            <a:grpFill/>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72390" tIns="72390" rIns="72390" bIns="72390" numCol="1" spcCol="1270" anchor="ctr" anchorCtr="0">
              <a:noAutofit/>
            </a:bodyPr>
            <a:lstStyle/>
            <a:p>
              <a:pPr lvl="0" algn="ctr" defTabSz="800100">
                <a:lnSpc>
                  <a:spcPct val="90000"/>
                </a:lnSpc>
                <a:spcBef>
                  <a:spcPct val="0"/>
                </a:spcBef>
                <a:spcAft>
                  <a:spcPct val="35000"/>
                </a:spcAft>
              </a:pPr>
              <a:r>
                <a:rPr lang="en-US" dirty="0">
                  <a:latin typeface="Segoe UI" panose="020B0502040204020203" pitchFamily="34" charset="0"/>
                  <a:cs typeface="Segoe UI" panose="020B0502040204020203" pitchFamily="34" charset="0"/>
                </a:rPr>
                <a:t>Concurrency Locking</a:t>
              </a:r>
            </a:p>
          </p:txBody>
        </p:sp>
      </p:grpSp>
      <p:sp>
        <p:nvSpPr>
          <p:cNvPr id="51" name="Title 1"/>
          <p:cNvSpPr txBox="1">
            <a:spLocks/>
          </p:cNvSpPr>
          <p:nvPr/>
        </p:nvSpPr>
        <p:spPr>
          <a:xfrm>
            <a:off x="274639" y="264964"/>
            <a:ext cx="9143999" cy="1097302"/>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3600" b="0" kern="1200" cap="none" spc="-102" baseline="0">
                <a:ln w="3175">
                  <a:noFill/>
                </a:ln>
                <a:solidFill>
                  <a:schemeClr val="accent1"/>
                </a:solidFill>
                <a:effectLst/>
                <a:latin typeface="+mj-lt"/>
                <a:ea typeface="+mn-ea"/>
                <a:cs typeface="Segoe UI" pitchFamily="34" charset="0"/>
              </a:defRPr>
            </a:lvl1pPr>
          </a:lstStyle>
          <a:p>
            <a:pPr lvl="0"/>
            <a:r>
              <a:rPr lang="en-US" sz="4700" dirty="0" smtClean="0">
                <a:solidFill>
                  <a:schemeClr val="tx2"/>
                </a:solidFill>
                <a:latin typeface="Segoe UI Light" panose="020B0502040204020203" pitchFamily="34" charset="0"/>
                <a:ea typeface="+mj-ea"/>
                <a:cs typeface="Segoe UI Light" panose="020B0502040204020203" pitchFamily="34" charset="0"/>
              </a:rPr>
              <a:t>Multi </a:t>
            </a:r>
            <a:r>
              <a:rPr lang="en-US" sz="4700" dirty="0">
                <a:solidFill>
                  <a:schemeClr val="tx2"/>
                </a:solidFill>
                <a:latin typeface="Segoe UI Light" panose="020B0502040204020203" pitchFamily="34" charset="0"/>
                <a:ea typeface="+mj-ea"/>
                <a:cs typeface="Segoe UI Light" panose="020B0502040204020203" pitchFamily="34" charset="0"/>
              </a:rPr>
              <a:t>version</a:t>
            </a:r>
          </a:p>
        </p:txBody>
      </p:sp>
      <p:sp>
        <p:nvSpPr>
          <p:cNvPr id="52" name="Oval 51"/>
          <p:cNvSpPr/>
          <p:nvPr/>
        </p:nvSpPr>
        <p:spPr>
          <a:xfrm>
            <a:off x="4037229" y="4200014"/>
            <a:ext cx="2989780" cy="1017141"/>
          </a:xfrm>
          <a:prstGeom prst="ellipse">
            <a:avLst/>
          </a:prstGeom>
          <a:solidFill>
            <a:srgbClr val="FF97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Segoe UI" panose="020B0502040204020203" pitchFamily="34" charset="0"/>
                <a:cs typeface="Segoe UI" panose="020B0502040204020203" pitchFamily="34" charset="0"/>
              </a:rPr>
              <a:t>Tx1:</a:t>
            </a:r>
            <a:br>
              <a:rPr lang="en-US" dirty="0" smtClean="0">
                <a:latin typeface="Segoe UI" panose="020B0502040204020203" pitchFamily="34" charset="0"/>
                <a:cs typeface="Segoe UI" panose="020B0502040204020203" pitchFamily="34" charset="0"/>
              </a:rPr>
            </a:br>
            <a:r>
              <a:rPr lang="en-US" dirty="0" smtClean="0">
                <a:latin typeface="Segoe UI" panose="020B0502040204020203" pitchFamily="34" charset="0"/>
                <a:cs typeface="Segoe UI" panose="020B0502040204020203" pitchFamily="34" charset="0"/>
              </a:rPr>
              <a:t>Update Table1</a:t>
            </a:r>
            <a:br>
              <a:rPr lang="en-US" dirty="0" smtClean="0">
                <a:latin typeface="Segoe UI" panose="020B0502040204020203" pitchFamily="34" charset="0"/>
                <a:cs typeface="Segoe UI" panose="020B0502040204020203" pitchFamily="34" charset="0"/>
              </a:rPr>
            </a:br>
            <a:r>
              <a:rPr lang="en-US" dirty="0" smtClean="0">
                <a:latin typeface="Segoe UI" panose="020B0502040204020203" pitchFamily="34" charset="0"/>
                <a:cs typeface="Segoe UI" panose="020B0502040204020203" pitchFamily="34" charset="0"/>
              </a:rPr>
              <a:t>SET Name=‘Doc’</a:t>
            </a:r>
            <a:endParaRPr lang="en-US" dirty="0">
              <a:latin typeface="Segoe UI" panose="020B0502040204020203" pitchFamily="34" charset="0"/>
              <a:cs typeface="Segoe UI" panose="020B0502040204020203" pitchFamily="34" charset="0"/>
            </a:endParaRPr>
          </a:p>
        </p:txBody>
      </p:sp>
      <p:sp>
        <p:nvSpPr>
          <p:cNvPr id="55" name="Rectangle 54"/>
          <p:cNvSpPr/>
          <p:nvPr/>
        </p:nvSpPr>
        <p:spPr>
          <a:xfrm>
            <a:off x="508250" y="3059352"/>
            <a:ext cx="9912078" cy="602166"/>
          </a:xfrm>
          <a:prstGeom prst="rect">
            <a:avLst/>
          </a:prstGeom>
          <a:solidFill>
            <a:srgbClr val="DF4F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dirty="0" smtClean="0">
                <a:latin typeface="Segoe UI Light" panose="020B0502040204020203" pitchFamily="34" charset="0"/>
                <a:cs typeface="Segoe UI Light" panose="020B0502040204020203" pitchFamily="34" charset="0"/>
              </a:rPr>
              <a:t>Optimistic Multi-Version Concurrency control - Example</a:t>
            </a:r>
            <a:endParaRPr lang="en-US" sz="2800" dirty="0">
              <a:latin typeface="Segoe UI Light" panose="020B0502040204020203" pitchFamily="34" charset="0"/>
              <a:cs typeface="Segoe UI Light" panose="020B0502040204020203" pitchFamily="34" charset="0"/>
            </a:endParaRPr>
          </a:p>
        </p:txBody>
      </p:sp>
    </p:spTree>
    <p:custDataLst>
      <p:tags r:id="rId1"/>
    </p:custDataLst>
    <p:extLst>
      <p:ext uri="{BB962C8B-B14F-4D97-AF65-F5344CB8AC3E}">
        <p14:creationId xmlns:p14="http://schemas.microsoft.com/office/powerpoint/2010/main" val="1575604402"/>
      </p:ext>
    </p:extLst>
  </p:cSld>
  <p:clrMapOvr>
    <a:masterClrMapping/>
  </p:clrMapOvr>
  <mc:AlternateContent xmlns:mc="http://schemas.openxmlformats.org/markup-compatibility/2006" xmlns:p14="http://schemas.microsoft.com/office/powerpoint/2010/main">
    <mc:Choice Requires="p14">
      <p:transition spd="slow" p14:dur="2000" advTm="14612"/>
    </mc:Choice>
    <mc:Fallback xmlns="">
      <p:transition spd="slow" advTm="1461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grpId="0" nodeType="clickEffect">
                                  <p:stCondLst>
                                    <p:cond delay="0"/>
                                  </p:stCondLst>
                                  <p:childTnLst>
                                    <p:anim calcmode="lin" valueType="num">
                                      <p:cBhvr additive="base">
                                        <p:cTn id="6" dur="500"/>
                                        <p:tgtEl>
                                          <p:spTgt spid="52"/>
                                        </p:tgtEl>
                                        <p:attrNameLst>
                                          <p:attrName>ppt_x</p:attrName>
                                        </p:attrNameLst>
                                      </p:cBhvr>
                                      <p:tavLst>
                                        <p:tav tm="0">
                                          <p:val>
                                            <p:strVal val="ppt_x"/>
                                          </p:val>
                                        </p:tav>
                                        <p:tav tm="100000">
                                          <p:val>
                                            <p:strVal val="ppt_x"/>
                                          </p:val>
                                        </p:tav>
                                      </p:tavLst>
                                    </p:anim>
                                    <p:anim calcmode="lin" valueType="num">
                                      <p:cBhvr additive="base">
                                        <p:cTn id="7" dur="500"/>
                                        <p:tgtEl>
                                          <p:spTgt spid="52"/>
                                        </p:tgtEl>
                                        <p:attrNameLst>
                                          <p:attrName>ppt_y</p:attrName>
                                        </p:attrNameLst>
                                      </p:cBhvr>
                                      <p:tavLst>
                                        <p:tav tm="0">
                                          <p:val>
                                            <p:strVal val="ppt_y"/>
                                          </p:val>
                                        </p:tav>
                                        <p:tav tm="100000">
                                          <p:val>
                                            <p:strVal val="1+ppt_h/2"/>
                                          </p:val>
                                        </p:tav>
                                      </p:tavLst>
                                    </p:anim>
                                    <p:set>
                                      <p:cBhvr>
                                        <p:cTn id="8" dur="1" fill="hold">
                                          <p:stCondLst>
                                            <p:cond delay="499"/>
                                          </p:stCondLst>
                                        </p:cTn>
                                        <p:tgtEl>
                                          <p:spTgt spid="52"/>
                                        </p:tgtEl>
                                        <p:attrNameLst>
                                          <p:attrName>style.visibility</p:attrName>
                                        </p:attrNameLst>
                                      </p:cBhvr>
                                      <p:to>
                                        <p:strVal val="hidden"/>
                                      </p:to>
                                    </p:set>
                                  </p:childTnLst>
                                </p:cTn>
                              </p:par>
                              <p:par>
                                <p:cTn id="9" presetID="2" presetClass="entr" presetSubtype="4"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anim calcmode="lin" valueType="num">
                                      <p:cBhvr additive="base">
                                        <p:cTn id="11" dur="500" fill="hold"/>
                                        <p:tgtEl>
                                          <p:spTgt spid="25"/>
                                        </p:tgtEl>
                                        <p:attrNameLst>
                                          <p:attrName>ppt_x</p:attrName>
                                        </p:attrNameLst>
                                      </p:cBhvr>
                                      <p:tavLst>
                                        <p:tav tm="0">
                                          <p:val>
                                            <p:strVal val="#ppt_x"/>
                                          </p:val>
                                        </p:tav>
                                        <p:tav tm="100000">
                                          <p:val>
                                            <p:strVal val="#ppt_x"/>
                                          </p:val>
                                        </p:tav>
                                      </p:tavLst>
                                    </p:anim>
                                    <p:anim calcmode="lin" valueType="num">
                                      <p:cBhvr additive="base">
                                        <p:cTn id="12" dur="500" fill="hold"/>
                                        <p:tgtEl>
                                          <p:spTgt spid="25"/>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29"/>
                                        </p:tgtEl>
                                        <p:attrNameLst>
                                          <p:attrName>style.visibility</p:attrName>
                                        </p:attrNameLst>
                                      </p:cBhvr>
                                      <p:to>
                                        <p:strVal val="visible"/>
                                      </p:to>
                                    </p:set>
                                    <p:anim calcmode="lin" valueType="num">
                                      <p:cBhvr additive="base">
                                        <p:cTn id="15" dur="500" fill="hold"/>
                                        <p:tgtEl>
                                          <p:spTgt spid="29"/>
                                        </p:tgtEl>
                                        <p:attrNameLst>
                                          <p:attrName>ppt_x</p:attrName>
                                        </p:attrNameLst>
                                      </p:cBhvr>
                                      <p:tavLst>
                                        <p:tav tm="0">
                                          <p:val>
                                            <p:strVal val="#ppt_x"/>
                                          </p:val>
                                        </p:tav>
                                        <p:tav tm="100000">
                                          <p:val>
                                            <p:strVal val="#ppt_x"/>
                                          </p:val>
                                        </p:tav>
                                      </p:tavLst>
                                    </p:anim>
                                    <p:anim calcmode="lin" valueType="num">
                                      <p:cBhvr additive="base">
                                        <p:cTn id="16" dur="500" fill="hold"/>
                                        <p:tgtEl>
                                          <p:spTgt spid="29"/>
                                        </p:tgtEl>
                                        <p:attrNameLst>
                                          <p:attrName>ppt_y</p:attrName>
                                        </p:attrNameLst>
                                      </p:cBhvr>
                                      <p:tavLst>
                                        <p:tav tm="0">
                                          <p:val>
                                            <p:strVal val="1+#ppt_h/2"/>
                                          </p:val>
                                        </p:tav>
                                        <p:tav tm="100000">
                                          <p:val>
                                            <p:strVal val="#ppt_y"/>
                                          </p:val>
                                        </p:tav>
                                      </p:tavLst>
                                    </p:anim>
                                  </p:childTnLst>
                                </p:cTn>
                              </p:par>
                            </p:childTnLst>
                          </p:cTn>
                        </p:par>
                        <p:par>
                          <p:cTn id="17" fill="hold">
                            <p:stCondLst>
                              <p:cond delay="500"/>
                            </p:stCondLst>
                            <p:childTnLst>
                              <p:par>
                                <p:cTn id="18" presetID="1" presetClass="entr" presetSubtype="0" fill="hold" nodeType="afterEffect">
                                  <p:stCondLst>
                                    <p:cond delay="0"/>
                                  </p:stCondLst>
                                  <p:childTnLst>
                                    <p:set>
                                      <p:cBhvr>
                                        <p:cTn id="19"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52"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Group 36"/>
          <p:cNvGrpSpPr/>
          <p:nvPr/>
        </p:nvGrpSpPr>
        <p:grpSpPr>
          <a:xfrm>
            <a:off x="475593" y="4132815"/>
            <a:ext cx="9944735" cy="513706"/>
            <a:chOff x="475593" y="4132815"/>
            <a:chExt cx="9944735" cy="513706"/>
          </a:xfrm>
        </p:grpSpPr>
        <p:grpSp>
          <p:nvGrpSpPr>
            <p:cNvPr id="20" name="Group 19"/>
            <p:cNvGrpSpPr/>
            <p:nvPr/>
          </p:nvGrpSpPr>
          <p:grpSpPr>
            <a:xfrm>
              <a:off x="3768390" y="4132815"/>
              <a:ext cx="6651938" cy="513706"/>
              <a:chOff x="5235541" y="2355394"/>
              <a:chExt cx="4124218" cy="318499"/>
            </a:xfrm>
          </p:grpSpPr>
          <p:sp>
            <p:nvSpPr>
              <p:cNvPr id="21" name="Rectangle 20"/>
              <p:cNvSpPr/>
              <p:nvPr/>
            </p:nvSpPr>
            <p:spPr>
              <a:xfrm>
                <a:off x="7277083" y="2355394"/>
                <a:ext cx="2082676" cy="318499"/>
              </a:xfrm>
              <a:prstGeom prst="rect">
                <a:avLst/>
              </a:prstGeom>
              <a:solidFill>
                <a:schemeClr val="bg1">
                  <a:lumMod val="85000"/>
                </a:schemeClr>
              </a:solidFill>
              <a:ln w="381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Segoe UI" panose="020B0502040204020203" pitchFamily="34" charset="0"/>
                    <a:cs typeface="Segoe UI" panose="020B0502040204020203" pitchFamily="34" charset="0"/>
                  </a:rPr>
                  <a:t>Marty</a:t>
                </a:r>
              </a:p>
            </p:txBody>
          </p:sp>
          <p:sp>
            <p:nvSpPr>
              <p:cNvPr id="22" name="Rectangle 21"/>
              <p:cNvSpPr/>
              <p:nvPr/>
            </p:nvSpPr>
            <p:spPr>
              <a:xfrm>
                <a:off x="6256311" y="2355394"/>
                <a:ext cx="1020770" cy="318499"/>
              </a:xfrm>
              <a:prstGeom prst="rect">
                <a:avLst/>
              </a:prstGeom>
              <a:solidFill>
                <a:schemeClr val="bg1">
                  <a:lumMod val="85000"/>
                </a:schemeClr>
              </a:solidFill>
              <a:ln w="381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200" b="1" dirty="0" err="1" smtClean="0">
                    <a:solidFill>
                      <a:prstClr val="white">
                        <a:lumMod val="50000"/>
                      </a:prstClr>
                    </a:solidFill>
                    <a:latin typeface="Segoe UI" panose="020B0502040204020203" pitchFamily="34" charset="0"/>
                    <a:cs typeface="Segoe UI" panose="020B0502040204020203" pitchFamily="34" charset="0"/>
                  </a:rPr>
                  <a:t>IdxA</a:t>
                </a:r>
                <a:r>
                  <a:rPr lang="en-US" sz="1200" b="1" dirty="0" smtClean="0">
                    <a:solidFill>
                      <a:prstClr val="white">
                        <a:lumMod val="50000"/>
                      </a:prstClr>
                    </a:solidFill>
                    <a:latin typeface="Segoe UI" panose="020B0502040204020203" pitchFamily="34" charset="0"/>
                    <a:cs typeface="Segoe UI" panose="020B0502040204020203" pitchFamily="34" charset="0"/>
                  </a:rPr>
                  <a:t> pointer</a:t>
                </a:r>
                <a:endParaRPr lang="en-US" sz="1200" b="1" dirty="0">
                  <a:solidFill>
                    <a:prstClr val="white">
                      <a:lumMod val="50000"/>
                    </a:prstClr>
                  </a:solidFill>
                  <a:latin typeface="Segoe UI" panose="020B0502040204020203" pitchFamily="34" charset="0"/>
                  <a:cs typeface="Segoe UI" panose="020B0502040204020203" pitchFamily="34" charset="0"/>
                </a:endParaRPr>
              </a:p>
            </p:txBody>
          </p:sp>
          <p:sp>
            <p:nvSpPr>
              <p:cNvPr id="23" name="Rectangle 22"/>
              <p:cNvSpPr/>
              <p:nvPr/>
            </p:nvSpPr>
            <p:spPr>
              <a:xfrm>
                <a:off x="5235541" y="2355394"/>
                <a:ext cx="1020770" cy="318499"/>
              </a:xfrm>
              <a:prstGeom prst="rect">
                <a:avLst/>
              </a:prstGeom>
              <a:solidFill>
                <a:schemeClr val="bg1">
                  <a:lumMod val="85000"/>
                </a:schemeClr>
              </a:solidFill>
              <a:ln w="381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200" b="1" dirty="0" err="1" smtClean="0">
                    <a:solidFill>
                      <a:srgbClr val="00B0F0"/>
                    </a:solidFill>
                    <a:latin typeface="Segoe UI" panose="020B0502040204020203" pitchFamily="34" charset="0"/>
                    <a:cs typeface="Segoe UI" panose="020B0502040204020203" pitchFamily="34" charset="0"/>
                  </a:rPr>
                  <a:t>IdxB</a:t>
                </a:r>
                <a:r>
                  <a:rPr lang="en-US" sz="1200" b="1" dirty="0" smtClean="0">
                    <a:solidFill>
                      <a:srgbClr val="00B0F0"/>
                    </a:solidFill>
                    <a:latin typeface="Segoe UI" panose="020B0502040204020203" pitchFamily="34" charset="0"/>
                    <a:cs typeface="Segoe UI" panose="020B0502040204020203" pitchFamily="34" charset="0"/>
                  </a:rPr>
                  <a:t> pointer</a:t>
                </a:r>
                <a:endParaRPr lang="en-US" sz="1200" b="1" dirty="0">
                  <a:solidFill>
                    <a:srgbClr val="00B0F0"/>
                  </a:solidFill>
                  <a:latin typeface="Segoe UI" panose="020B0502040204020203" pitchFamily="34" charset="0"/>
                  <a:cs typeface="Segoe UI" panose="020B0502040204020203" pitchFamily="34" charset="0"/>
                </a:endParaRPr>
              </a:p>
            </p:txBody>
          </p:sp>
        </p:grpSp>
        <p:sp>
          <p:nvSpPr>
            <p:cNvPr id="24" name="Rectangle 23"/>
            <p:cNvSpPr/>
            <p:nvPr/>
          </p:nvSpPr>
          <p:spPr>
            <a:xfrm>
              <a:off x="475593" y="4132815"/>
              <a:ext cx="3292795" cy="513706"/>
            </a:xfrm>
            <a:prstGeom prst="rect">
              <a:avLst/>
            </a:prstGeom>
            <a:solidFill>
              <a:schemeClr val="bg1">
                <a:lumMod val="85000"/>
              </a:schemeClr>
            </a:solidFill>
            <a:ln w="381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dirty="0" smtClean="0">
                  <a:solidFill>
                    <a:schemeClr val="tx1"/>
                  </a:solidFill>
                  <a:latin typeface="Segoe UI" panose="020B0502040204020203" pitchFamily="34" charset="0"/>
                  <a:cs typeface="Segoe UI" panose="020B0502040204020203" pitchFamily="34" charset="0"/>
                </a:rPr>
                <a:t>1,</a:t>
              </a:r>
              <a:r>
                <a:rPr lang="en-US" dirty="0">
                  <a:solidFill>
                    <a:schemeClr val="tx1"/>
                  </a:solidFill>
                  <a:latin typeface="Segoe UI" panose="020B0502040204020203" pitchFamily="34" charset="0"/>
                  <a:cs typeface="Segoe UI" panose="020B0502040204020203" pitchFamily="34" charset="0"/>
                </a:rPr>
                <a:t> </a:t>
              </a:r>
              <a:r>
                <a:rPr lang="en-US" dirty="0" smtClean="0">
                  <a:solidFill>
                    <a:schemeClr val="tx1"/>
                  </a:solidFill>
                  <a:latin typeface="Segoe UI" panose="020B0502040204020203" pitchFamily="34" charset="0"/>
                  <a:cs typeface="Segoe UI" panose="020B0502040204020203" pitchFamily="34" charset="0"/>
                </a:rPr>
                <a:t>3</a:t>
              </a:r>
              <a:endParaRPr lang="en-US" dirty="0">
                <a:solidFill>
                  <a:schemeClr val="tx1"/>
                </a:solidFill>
                <a:latin typeface="Segoe UI" panose="020B0502040204020203" pitchFamily="34" charset="0"/>
                <a:cs typeface="Segoe UI" panose="020B0502040204020203" pitchFamily="34" charset="0"/>
              </a:endParaRPr>
            </a:p>
          </p:txBody>
        </p:sp>
      </p:grpSp>
      <p:grpSp>
        <p:nvGrpSpPr>
          <p:cNvPr id="25" name="Group 24"/>
          <p:cNvGrpSpPr/>
          <p:nvPr/>
        </p:nvGrpSpPr>
        <p:grpSpPr>
          <a:xfrm>
            <a:off x="3768390" y="4772424"/>
            <a:ext cx="6651938" cy="513706"/>
            <a:chOff x="5235541" y="2355394"/>
            <a:chExt cx="4124218" cy="318499"/>
          </a:xfrm>
        </p:grpSpPr>
        <p:sp>
          <p:nvSpPr>
            <p:cNvPr id="26" name="Rectangle 25"/>
            <p:cNvSpPr/>
            <p:nvPr/>
          </p:nvSpPr>
          <p:spPr>
            <a:xfrm>
              <a:off x="7277083" y="2355394"/>
              <a:ext cx="2082676" cy="318499"/>
            </a:xfrm>
            <a:prstGeom prst="rect">
              <a:avLst/>
            </a:prstGeom>
            <a:solidFill>
              <a:schemeClr val="bg1">
                <a:lumMod val="85000"/>
              </a:schemeClr>
            </a:solidFill>
            <a:ln w="381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Segoe UI" panose="020B0502040204020203" pitchFamily="34" charset="0"/>
                  <a:cs typeface="Segoe UI" panose="020B0502040204020203" pitchFamily="34" charset="0"/>
                </a:rPr>
                <a:t>Doc</a:t>
              </a:r>
            </a:p>
          </p:txBody>
        </p:sp>
        <p:sp>
          <p:nvSpPr>
            <p:cNvPr id="27" name="Rectangle 26"/>
            <p:cNvSpPr/>
            <p:nvPr/>
          </p:nvSpPr>
          <p:spPr>
            <a:xfrm>
              <a:off x="6256311" y="2355394"/>
              <a:ext cx="1020770" cy="318499"/>
            </a:xfrm>
            <a:prstGeom prst="rect">
              <a:avLst/>
            </a:prstGeom>
            <a:solidFill>
              <a:schemeClr val="bg1">
                <a:lumMod val="85000"/>
              </a:schemeClr>
            </a:solidFill>
            <a:ln w="381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200" b="1" dirty="0" err="1" smtClean="0">
                  <a:solidFill>
                    <a:prstClr val="white">
                      <a:lumMod val="50000"/>
                    </a:prstClr>
                  </a:solidFill>
                  <a:latin typeface="Segoe UI" panose="020B0502040204020203" pitchFamily="34" charset="0"/>
                  <a:cs typeface="Segoe UI" panose="020B0502040204020203" pitchFamily="34" charset="0"/>
                </a:rPr>
                <a:t>IdxA</a:t>
              </a:r>
              <a:r>
                <a:rPr lang="en-US" sz="1200" b="1" dirty="0" smtClean="0">
                  <a:solidFill>
                    <a:prstClr val="white">
                      <a:lumMod val="50000"/>
                    </a:prstClr>
                  </a:solidFill>
                  <a:latin typeface="Segoe UI" panose="020B0502040204020203" pitchFamily="34" charset="0"/>
                  <a:cs typeface="Segoe UI" panose="020B0502040204020203" pitchFamily="34" charset="0"/>
                </a:rPr>
                <a:t> pointer</a:t>
              </a:r>
              <a:endParaRPr lang="en-US" sz="1200" b="1" dirty="0">
                <a:solidFill>
                  <a:prstClr val="white">
                    <a:lumMod val="50000"/>
                  </a:prstClr>
                </a:solidFill>
                <a:latin typeface="Segoe UI" panose="020B0502040204020203" pitchFamily="34" charset="0"/>
                <a:cs typeface="Segoe UI" panose="020B0502040204020203" pitchFamily="34" charset="0"/>
              </a:endParaRPr>
            </a:p>
          </p:txBody>
        </p:sp>
        <p:sp>
          <p:nvSpPr>
            <p:cNvPr id="28" name="Rectangle 27"/>
            <p:cNvSpPr/>
            <p:nvPr/>
          </p:nvSpPr>
          <p:spPr>
            <a:xfrm>
              <a:off x="5235541" y="2355394"/>
              <a:ext cx="1020770" cy="318499"/>
            </a:xfrm>
            <a:prstGeom prst="rect">
              <a:avLst/>
            </a:prstGeom>
            <a:solidFill>
              <a:schemeClr val="bg1">
                <a:lumMod val="85000"/>
              </a:schemeClr>
            </a:solidFill>
            <a:ln w="381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200" b="1" dirty="0" err="1" smtClean="0">
                  <a:solidFill>
                    <a:srgbClr val="00B0F0"/>
                  </a:solidFill>
                  <a:latin typeface="Segoe UI" panose="020B0502040204020203" pitchFamily="34" charset="0"/>
                  <a:cs typeface="Segoe UI" panose="020B0502040204020203" pitchFamily="34" charset="0"/>
                </a:rPr>
                <a:t>IdxB</a:t>
              </a:r>
              <a:r>
                <a:rPr lang="en-US" sz="1200" b="1" dirty="0" smtClean="0">
                  <a:solidFill>
                    <a:srgbClr val="00B0F0"/>
                  </a:solidFill>
                  <a:latin typeface="Segoe UI" panose="020B0502040204020203" pitchFamily="34" charset="0"/>
                  <a:cs typeface="Segoe UI" panose="020B0502040204020203" pitchFamily="34" charset="0"/>
                </a:rPr>
                <a:t> pointer</a:t>
              </a:r>
              <a:endParaRPr lang="en-US" sz="1200" b="1" dirty="0">
                <a:solidFill>
                  <a:srgbClr val="00B0F0"/>
                </a:solidFill>
                <a:latin typeface="Segoe UI" panose="020B0502040204020203" pitchFamily="34" charset="0"/>
                <a:cs typeface="Segoe UI" panose="020B0502040204020203" pitchFamily="34" charset="0"/>
              </a:endParaRPr>
            </a:p>
          </p:txBody>
        </p:sp>
      </p:grpSp>
      <p:sp>
        <p:nvSpPr>
          <p:cNvPr id="29" name="Rectangle 28"/>
          <p:cNvSpPr/>
          <p:nvPr/>
        </p:nvSpPr>
        <p:spPr>
          <a:xfrm>
            <a:off x="475593" y="4772425"/>
            <a:ext cx="3292795" cy="513706"/>
          </a:xfrm>
          <a:prstGeom prst="rect">
            <a:avLst/>
          </a:prstGeom>
          <a:solidFill>
            <a:schemeClr val="bg1">
              <a:lumMod val="85000"/>
            </a:schemeClr>
          </a:solidFill>
          <a:ln w="381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dirty="0" smtClean="0">
                <a:solidFill>
                  <a:schemeClr val="tx1"/>
                </a:solidFill>
                <a:latin typeface="Segoe UI" panose="020B0502040204020203" pitchFamily="34" charset="0"/>
                <a:cs typeface="Segoe UI" panose="020B0502040204020203" pitchFamily="34" charset="0"/>
              </a:rPr>
              <a:t>3,</a:t>
            </a:r>
            <a:r>
              <a:rPr lang="en-US" dirty="0">
                <a:solidFill>
                  <a:schemeClr val="tx1"/>
                </a:solidFill>
                <a:latin typeface="Segoe UI" panose="020B0502040204020203" pitchFamily="34" charset="0"/>
                <a:cs typeface="Segoe UI" panose="020B0502040204020203" pitchFamily="34" charset="0"/>
              </a:rPr>
              <a:t> ∞</a:t>
            </a:r>
          </a:p>
        </p:txBody>
      </p:sp>
      <p:sp>
        <p:nvSpPr>
          <p:cNvPr id="36" name="TextBox 35"/>
          <p:cNvSpPr txBox="1"/>
          <p:nvPr/>
        </p:nvSpPr>
        <p:spPr>
          <a:xfrm>
            <a:off x="10911155" y="4744918"/>
            <a:ext cx="534256" cy="707886"/>
          </a:xfrm>
          <a:prstGeom prst="rect">
            <a:avLst/>
          </a:prstGeom>
          <a:noFill/>
        </p:spPr>
        <p:txBody>
          <a:bodyPr wrap="square" rtlCol="0">
            <a:spAutoFit/>
          </a:bodyPr>
          <a:lstStyle/>
          <a:p>
            <a:pPr algn="ctr"/>
            <a:r>
              <a:rPr lang="en-US" sz="4000" dirty="0">
                <a:latin typeface="Calibri" panose="020F0502020204030204" pitchFamily="34" charset="0"/>
              </a:rPr>
              <a:t>③</a:t>
            </a:r>
            <a:endParaRPr lang="en-US" sz="4000" dirty="0"/>
          </a:p>
        </p:txBody>
      </p:sp>
      <p:cxnSp>
        <p:nvCxnSpPr>
          <p:cNvPr id="41" name="Straight Connector 40"/>
          <p:cNvCxnSpPr/>
          <p:nvPr/>
        </p:nvCxnSpPr>
        <p:spPr>
          <a:xfrm>
            <a:off x="0" y="3770616"/>
            <a:ext cx="12192000" cy="0"/>
          </a:xfrm>
          <a:prstGeom prst="line">
            <a:avLst/>
          </a:prstGeom>
          <a:ln w="19050">
            <a:solidFill>
              <a:schemeClr val="bg2">
                <a:lumMod val="75000"/>
              </a:schemeClr>
            </a:solidFill>
            <a:prstDash val="lgDash"/>
          </a:ln>
        </p:spPr>
        <p:style>
          <a:lnRef idx="1">
            <a:schemeClr val="accent1"/>
          </a:lnRef>
          <a:fillRef idx="0">
            <a:schemeClr val="accent1"/>
          </a:fillRef>
          <a:effectRef idx="0">
            <a:schemeClr val="accent1"/>
          </a:effectRef>
          <a:fontRef idx="minor">
            <a:schemeClr val="tx1"/>
          </a:fontRef>
        </p:style>
      </p:cxnSp>
      <p:grpSp>
        <p:nvGrpSpPr>
          <p:cNvPr id="30" name="Group 29"/>
          <p:cNvGrpSpPr/>
          <p:nvPr/>
        </p:nvGrpSpPr>
        <p:grpSpPr>
          <a:xfrm>
            <a:off x="9284640" y="1381335"/>
            <a:ext cx="2828369" cy="618705"/>
            <a:chOff x="5350259" y="3332754"/>
            <a:chExt cx="2828369" cy="618705"/>
          </a:xfrm>
          <a:solidFill>
            <a:schemeClr val="bg2"/>
          </a:solidFill>
        </p:grpSpPr>
        <p:sp>
          <p:nvSpPr>
            <p:cNvPr id="43" name="Rounded Rectangle 12"/>
            <p:cNvSpPr/>
            <p:nvPr/>
          </p:nvSpPr>
          <p:spPr>
            <a:xfrm>
              <a:off x="5350259" y="3332754"/>
              <a:ext cx="2828369" cy="618705"/>
            </a:xfrm>
            <a:prstGeom prst="rect">
              <a:avLst/>
            </a:prstGeom>
            <a:grpFill/>
          </p:spPr>
          <p:style>
            <a:lnRef idx="2">
              <a:schemeClr val="accent3">
                <a:shade val="80000"/>
                <a:hueOff val="0"/>
                <a:satOff val="0"/>
                <a:lumOff val="19092"/>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44" name="Rounded Rectangle 4"/>
            <p:cNvSpPr/>
            <p:nvPr/>
          </p:nvSpPr>
          <p:spPr>
            <a:xfrm>
              <a:off x="5380462" y="3362957"/>
              <a:ext cx="2767963" cy="558299"/>
            </a:xfrm>
            <a:prstGeom prst="rect">
              <a:avLst/>
            </a:prstGeom>
            <a:grpFill/>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72390" tIns="72390" rIns="72390" bIns="72390" numCol="1" spcCol="1270" anchor="ctr" anchorCtr="0">
              <a:noAutofit/>
            </a:bodyPr>
            <a:lstStyle/>
            <a:p>
              <a:pPr lvl="0" algn="ctr" defTabSz="800100">
                <a:lnSpc>
                  <a:spcPct val="90000"/>
                </a:lnSpc>
                <a:spcBef>
                  <a:spcPct val="0"/>
                </a:spcBef>
                <a:spcAft>
                  <a:spcPct val="35000"/>
                </a:spcAft>
              </a:pPr>
              <a:r>
                <a:rPr lang="en-US" dirty="0">
                  <a:latin typeface="Segoe UI" panose="020B0502040204020203" pitchFamily="34" charset="0"/>
                  <a:cs typeface="Segoe UI" panose="020B0502040204020203" pitchFamily="34" charset="0"/>
                </a:rPr>
                <a:t>Concurrency Locking</a:t>
              </a:r>
            </a:p>
          </p:txBody>
        </p:sp>
      </p:grpSp>
      <p:sp>
        <p:nvSpPr>
          <p:cNvPr id="45" name="Title 1"/>
          <p:cNvSpPr txBox="1">
            <a:spLocks/>
          </p:cNvSpPr>
          <p:nvPr/>
        </p:nvSpPr>
        <p:spPr>
          <a:xfrm>
            <a:off x="274639" y="264964"/>
            <a:ext cx="9143999" cy="1097302"/>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3600" b="0" kern="1200" cap="none" spc="-102" baseline="0">
                <a:ln w="3175">
                  <a:noFill/>
                </a:ln>
                <a:solidFill>
                  <a:schemeClr val="accent1"/>
                </a:solidFill>
                <a:effectLst/>
                <a:latin typeface="+mj-lt"/>
                <a:ea typeface="+mn-ea"/>
                <a:cs typeface="Segoe UI" pitchFamily="34" charset="0"/>
              </a:defRPr>
            </a:lvl1pPr>
          </a:lstStyle>
          <a:p>
            <a:pPr lvl="0"/>
            <a:r>
              <a:rPr lang="en-US" sz="4700" dirty="0" smtClean="0">
                <a:solidFill>
                  <a:schemeClr val="tx2"/>
                </a:solidFill>
                <a:latin typeface="Segoe UI Light" panose="020B0502040204020203" pitchFamily="34" charset="0"/>
                <a:ea typeface="+mj-ea"/>
                <a:cs typeface="Segoe UI Light" panose="020B0502040204020203" pitchFamily="34" charset="0"/>
              </a:rPr>
              <a:t>Multi </a:t>
            </a:r>
            <a:r>
              <a:rPr lang="en-US" sz="4700" dirty="0">
                <a:solidFill>
                  <a:schemeClr val="tx2"/>
                </a:solidFill>
                <a:latin typeface="Segoe UI Light" panose="020B0502040204020203" pitchFamily="34" charset="0"/>
                <a:ea typeface="+mj-ea"/>
                <a:cs typeface="Segoe UI Light" panose="020B0502040204020203" pitchFamily="34" charset="0"/>
              </a:rPr>
              <a:t>version</a:t>
            </a:r>
          </a:p>
        </p:txBody>
      </p:sp>
      <p:sp>
        <p:nvSpPr>
          <p:cNvPr id="48" name="Rectangle 47"/>
          <p:cNvSpPr/>
          <p:nvPr/>
        </p:nvSpPr>
        <p:spPr>
          <a:xfrm>
            <a:off x="508250" y="3059352"/>
            <a:ext cx="9912078" cy="602166"/>
          </a:xfrm>
          <a:prstGeom prst="rect">
            <a:avLst/>
          </a:prstGeom>
          <a:solidFill>
            <a:srgbClr val="DF4F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dirty="0" smtClean="0">
                <a:latin typeface="Segoe UI Light" panose="020B0502040204020203" pitchFamily="34" charset="0"/>
                <a:cs typeface="Segoe UI Light" panose="020B0502040204020203" pitchFamily="34" charset="0"/>
              </a:rPr>
              <a:t>Optimistic Multi-Version Concurrency control - Example</a:t>
            </a:r>
            <a:endParaRPr lang="en-US" sz="28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445195"/>
      </p:ext>
    </p:extLst>
  </p:cSld>
  <p:clrMapOvr>
    <a:masterClrMapping/>
  </p:clrMapOvr>
  <mc:AlternateContent xmlns:mc="http://schemas.openxmlformats.org/markup-compatibility/2006" xmlns:p14="http://schemas.microsoft.com/office/powerpoint/2010/main">
    <mc:Choice Requires="p14">
      <p:transition spd="slow" p14:dur="2000" advTm="17227"/>
    </mc:Choice>
    <mc:Fallback xmlns="">
      <p:transition spd="slow" advTm="17227"/>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Group 36"/>
          <p:cNvGrpSpPr/>
          <p:nvPr/>
        </p:nvGrpSpPr>
        <p:grpSpPr>
          <a:xfrm>
            <a:off x="475593" y="4132815"/>
            <a:ext cx="9944735" cy="513706"/>
            <a:chOff x="475593" y="4132815"/>
            <a:chExt cx="9944735" cy="513706"/>
          </a:xfrm>
        </p:grpSpPr>
        <p:grpSp>
          <p:nvGrpSpPr>
            <p:cNvPr id="20" name="Group 19"/>
            <p:cNvGrpSpPr/>
            <p:nvPr/>
          </p:nvGrpSpPr>
          <p:grpSpPr>
            <a:xfrm>
              <a:off x="3768390" y="4132815"/>
              <a:ext cx="6651938" cy="513706"/>
              <a:chOff x="5235541" y="2355394"/>
              <a:chExt cx="4124218" cy="318499"/>
            </a:xfrm>
          </p:grpSpPr>
          <p:sp>
            <p:nvSpPr>
              <p:cNvPr id="21" name="Rectangle 20"/>
              <p:cNvSpPr/>
              <p:nvPr/>
            </p:nvSpPr>
            <p:spPr>
              <a:xfrm>
                <a:off x="7277083" y="2355394"/>
                <a:ext cx="2082676" cy="318499"/>
              </a:xfrm>
              <a:prstGeom prst="rect">
                <a:avLst/>
              </a:prstGeom>
              <a:solidFill>
                <a:schemeClr val="bg1">
                  <a:lumMod val="85000"/>
                </a:schemeClr>
              </a:solidFill>
              <a:ln w="381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Segoe UI" panose="020B0502040204020203" pitchFamily="34" charset="0"/>
                    <a:cs typeface="Segoe UI" panose="020B0502040204020203" pitchFamily="34" charset="0"/>
                  </a:rPr>
                  <a:t>Marty</a:t>
                </a:r>
              </a:p>
            </p:txBody>
          </p:sp>
          <p:sp>
            <p:nvSpPr>
              <p:cNvPr id="22" name="Rectangle 21"/>
              <p:cNvSpPr/>
              <p:nvPr/>
            </p:nvSpPr>
            <p:spPr>
              <a:xfrm>
                <a:off x="6256311" y="2355394"/>
                <a:ext cx="1020770" cy="318499"/>
              </a:xfrm>
              <a:prstGeom prst="rect">
                <a:avLst/>
              </a:prstGeom>
              <a:solidFill>
                <a:schemeClr val="bg1">
                  <a:lumMod val="85000"/>
                </a:schemeClr>
              </a:solidFill>
              <a:ln w="381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200" b="1" dirty="0" err="1" smtClean="0">
                    <a:solidFill>
                      <a:prstClr val="white">
                        <a:lumMod val="50000"/>
                      </a:prstClr>
                    </a:solidFill>
                    <a:latin typeface="Segoe UI" panose="020B0502040204020203" pitchFamily="34" charset="0"/>
                    <a:cs typeface="Segoe UI" panose="020B0502040204020203" pitchFamily="34" charset="0"/>
                  </a:rPr>
                  <a:t>IdxA</a:t>
                </a:r>
                <a:r>
                  <a:rPr lang="en-US" sz="1200" b="1" dirty="0" smtClean="0">
                    <a:solidFill>
                      <a:prstClr val="white">
                        <a:lumMod val="50000"/>
                      </a:prstClr>
                    </a:solidFill>
                    <a:latin typeface="Segoe UI" panose="020B0502040204020203" pitchFamily="34" charset="0"/>
                    <a:cs typeface="Segoe UI" panose="020B0502040204020203" pitchFamily="34" charset="0"/>
                  </a:rPr>
                  <a:t> pointer</a:t>
                </a:r>
                <a:endParaRPr lang="en-US" sz="1200" b="1" dirty="0">
                  <a:solidFill>
                    <a:prstClr val="white">
                      <a:lumMod val="50000"/>
                    </a:prstClr>
                  </a:solidFill>
                  <a:latin typeface="Segoe UI" panose="020B0502040204020203" pitchFamily="34" charset="0"/>
                  <a:cs typeface="Segoe UI" panose="020B0502040204020203" pitchFamily="34" charset="0"/>
                </a:endParaRPr>
              </a:p>
            </p:txBody>
          </p:sp>
          <p:sp>
            <p:nvSpPr>
              <p:cNvPr id="23" name="Rectangle 22"/>
              <p:cNvSpPr/>
              <p:nvPr/>
            </p:nvSpPr>
            <p:spPr>
              <a:xfrm>
                <a:off x="5235541" y="2355394"/>
                <a:ext cx="1020770" cy="318499"/>
              </a:xfrm>
              <a:prstGeom prst="rect">
                <a:avLst/>
              </a:prstGeom>
              <a:solidFill>
                <a:schemeClr val="bg1">
                  <a:lumMod val="85000"/>
                </a:schemeClr>
              </a:solidFill>
              <a:ln w="381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200" b="1" dirty="0" err="1" smtClean="0">
                    <a:solidFill>
                      <a:srgbClr val="00B0F0"/>
                    </a:solidFill>
                    <a:latin typeface="Segoe UI" panose="020B0502040204020203" pitchFamily="34" charset="0"/>
                    <a:cs typeface="Segoe UI" panose="020B0502040204020203" pitchFamily="34" charset="0"/>
                  </a:rPr>
                  <a:t>IdxB</a:t>
                </a:r>
                <a:r>
                  <a:rPr lang="en-US" sz="1200" b="1" dirty="0" smtClean="0">
                    <a:solidFill>
                      <a:srgbClr val="00B0F0"/>
                    </a:solidFill>
                    <a:latin typeface="Segoe UI" panose="020B0502040204020203" pitchFamily="34" charset="0"/>
                    <a:cs typeface="Segoe UI" panose="020B0502040204020203" pitchFamily="34" charset="0"/>
                  </a:rPr>
                  <a:t> pointer</a:t>
                </a:r>
                <a:endParaRPr lang="en-US" sz="1200" b="1" dirty="0">
                  <a:solidFill>
                    <a:srgbClr val="00B0F0"/>
                  </a:solidFill>
                  <a:latin typeface="Segoe UI" panose="020B0502040204020203" pitchFamily="34" charset="0"/>
                  <a:cs typeface="Segoe UI" panose="020B0502040204020203" pitchFamily="34" charset="0"/>
                </a:endParaRPr>
              </a:p>
            </p:txBody>
          </p:sp>
        </p:grpSp>
        <p:sp>
          <p:nvSpPr>
            <p:cNvPr id="24" name="Rectangle 23"/>
            <p:cNvSpPr/>
            <p:nvPr/>
          </p:nvSpPr>
          <p:spPr>
            <a:xfrm>
              <a:off x="475593" y="4132815"/>
              <a:ext cx="3292795" cy="513706"/>
            </a:xfrm>
            <a:prstGeom prst="rect">
              <a:avLst/>
            </a:prstGeom>
            <a:solidFill>
              <a:schemeClr val="bg1">
                <a:lumMod val="85000"/>
              </a:schemeClr>
            </a:solidFill>
            <a:ln w="381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dirty="0" smtClean="0">
                  <a:solidFill>
                    <a:schemeClr val="tx1"/>
                  </a:solidFill>
                  <a:latin typeface="Segoe UI" panose="020B0502040204020203" pitchFamily="34" charset="0"/>
                  <a:cs typeface="Segoe UI" panose="020B0502040204020203" pitchFamily="34" charset="0"/>
                </a:rPr>
                <a:t>1,</a:t>
              </a:r>
              <a:r>
                <a:rPr lang="en-US" dirty="0">
                  <a:solidFill>
                    <a:schemeClr val="tx1"/>
                  </a:solidFill>
                  <a:latin typeface="Segoe UI" panose="020B0502040204020203" pitchFamily="34" charset="0"/>
                  <a:cs typeface="Segoe UI" panose="020B0502040204020203" pitchFamily="34" charset="0"/>
                </a:rPr>
                <a:t> </a:t>
              </a:r>
              <a:r>
                <a:rPr lang="en-US" dirty="0" smtClean="0">
                  <a:solidFill>
                    <a:schemeClr val="tx1"/>
                  </a:solidFill>
                  <a:latin typeface="Segoe UI" panose="020B0502040204020203" pitchFamily="34" charset="0"/>
                  <a:cs typeface="Segoe UI" panose="020B0502040204020203" pitchFamily="34" charset="0"/>
                </a:rPr>
                <a:t>3</a:t>
              </a:r>
              <a:endParaRPr lang="en-US" dirty="0">
                <a:solidFill>
                  <a:schemeClr val="tx1"/>
                </a:solidFill>
                <a:latin typeface="Segoe UI" panose="020B0502040204020203" pitchFamily="34" charset="0"/>
                <a:cs typeface="Segoe UI" panose="020B0502040204020203" pitchFamily="34" charset="0"/>
              </a:endParaRPr>
            </a:p>
          </p:txBody>
        </p:sp>
      </p:grpSp>
      <p:grpSp>
        <p:nvGrpSpPr>
          <p:cNvPr id="25" name="Group 24"/>
          <p:cNvGrpSpPr/>
          <p:nvPr/>
        </p:nvGrpSpPr>
        <p:grpSpPr>
          <a:xfrm>
            <a:off x="3768390" y="4772424"/>
            <a:ext cx="6651938" cy="513706"/>
            <a:chOff x="5235541" y="2355394"/>
            <a:chExt cx="4124218" cy="318499"/>
          </a:xfrm>
        </p:grpSpPr>
        <p:sp>
          <p:nvSpPr>
            <p:cNvPr id="26" name="Rectangle 25"/>
            <p:cNvSpPr/>
            <p:nvPr/>
          </p:nvSpPr>
          <p:spPr>
            <a:xfrm>
              <a:off x="7277083" y="2355394"/>
              <a:ext cx="2082676" cy="318499"/>
            </a:xfrm>
            <a:prstGeom prst="rect">
              <a:avLst/>
            </a:prstGeom>
            <a:solidFill>
              <a:schemeClr val="bg1">
                <a:lumMod val="85000"/>
              </a:schemeClr>
            </a:solidFill>
            <a:ln w="381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Segoe UI" panose="020B0502040204020203" pitchFamily="34" charset="0"/>
                  <a:cs typeface="Segoe UI" panose="020B0502040204020203" pitchFamily="34" charset="0"/>
                </a:rPr>
                <a:t>Doc</a:t>
              </a:r>
            </a:p>
          </p:txBody>
        </p:sp>
        <p:sp>
          <p:nvSpPr>
            <p:cNvPr id="27" name="Rectangle 26"/>
            <p:cNvSpPr/>
            <p:nvPr/>
          </p:nvSpPr>
          <p:spPr>
            <a:xfrm>
              <a:off x="6256311" y="2355394"/>
              <a:ext cx="1020770" cy="318499"/>
            </a:xfrm>
            <a:prstGeom prst="rect">
              <a:avLst/>
            </a:prstGeom>
            <a:solidFill>
              <a:schemeClr val="bg1">
                <a:lumMod val="85000"/>
              </a:schemeClr>
            </a:solidFill>
            <a:ln w="381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200" b="1" dirty="0" err="1" smtClean="0">
                  <a:solidFill>
                    <a:prstClr val="white">
                      <a:lumMod val="50000"/>
                    </a:prstClr>
                  </a:solidFill>
                  <a:latin typeface="Segoe UI" panose="020B0502040204020203" pitchFamily="34" charset="0"/>
                  <a:cs typeface="Segoe UI" panose="020B0502040204020203" pitchFamily="34" charset="0"/>
                </a:rPr>
                <a:t>IdxA</a:t>
              </a:r>
              <a:r>
                <a:rPr lang="en-US" sz="1200" b="1" dirty="0" smtClean="0">
                  <a:solidFill>
                    <a:prstClr val="white">
                      <a:lumMod val="50000"/>
                    </a:prstClr>
                  </a:solidFill>
                  <a:latin typeface="Segoe UI" panose="020B0502040204020203" pitchFamily="34" charset="0"/>
                  <a:cs typeface="Segoe UI" panose="020B0502040204020203" pitchFamily="34" charset="0"/>
                </a:rPr>
                <a:t> pointer</a:t>
              </a:r>
              <a:endParaRPr lang="en-US" sz="1200" b="1" dirty="0">
                <a:solidFill>
                  <a:prstClr val="white">
                    <a:lumMod val="50000"/>
                  </a:prstClr>
                </a:solidFill>
                <a:latin typeface="Segoe UI" panose="020B0502040204020203" pitchFamily="34" charset="0"/>
                <a:cs typeface="Segoe UI" panose="020B0502040204020203" pitchFamily="34" charset="0"/>
              </a:endParaRPr>
            </a:p>
          </p:txBody>
        </p:sp>
        <p:sp>
          <p:nvSpPr>
            <p:cNvPr id="28" name="Rectangle 27"/>
            <p:cNvSpPr/>
            <p:nvPr/>
          </p:nvSpPr>
          <p:spPr>
            <a:xfrm>
              <a:off x="5235541" y="2355394"/>
              <a:ext cx="1020770" cy="318499"/>
            </a:xfrm>
            <a:prstGeom prst="rect">
              <a:avLst/>
            </a:prstGeom>
            <a:solidFill>
              <a:schemeClr val="bg1">
                <a:lumMod val="85000"/>
              </a:schemeClr>
            </a:solidFill>
            <a:ln w="381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200" b="1" dirty="0" err="1" smtClean="0">
                  <a:solidFill>
                    <a:srgbClr val="00B0F0"/>
                  </a:solidFill>
                  <a:latin typeface="Segoe UI" panose="020B0502040204020203" pitchFamily="34" charset="0"/>
                  <a:cs typeface="Segoe UI" panose="020B0502040204020203" pitchFamily="34" charset="0"/>
                </a:rPr>
                <a:t>IdxB</a:t>
              </a:r>
              <a:r>
                <a:rPr lang="en-US" sz="1200" b="1" dirty="0" smtClean="0">
                  <a:solidFill>
                    <a:srgbClr val="00B0F0"/>
                  </a:solidFill>
                  <a:latin typeface="Segoe UI" panose="020B0502040204020203" pitchFamily="34" charset="0"/>
                  <a:cs typeface="Segoe UI" panose="020B0502040204020203" pitchFamily="34" charset="0"/>
                </a:rPr>
                <a:t> pointer</a:t>
              </a:r>
              <a:endParaRPr lang="en-US" sz="1200" b="1" dirty="0">
                <a:solidFill>
                  <a:srgbClr val="00B0F0"/>
                </a:solidFill>
                <a:latin typeface="Segoe UI" panose="020B0502040204020203" pitchFamily="34" charset="0"/>
                <a:cs typeface="Segoe UI" panose="020B0502040204020203" pitchFamily="34" charset="0"/>
              </a:endParaRPr>
            </a:p>
          </p:txBody>
        </p:sp>
      </p:grpSp>
      <p:sp>
        <p:nvSpPr>
          <p:cNvPr id="29" name="Rectangle 28"/>
          <p:cNvSpPr/>
          <p:nvPr/>
        </p:nvSpPr>
        <p:spPr>
          <a:xfrm>
            <a:off x="475593" y="4772425"/>
            <a:ext cx="3292795" cy="513706"/>
          </a:xfrm>
          <a:prstGeom prst="rect">
            <a:avLst/>
          </a:prstGeom>
          <a:solidFill>
            <a:schemeClr val="bg1">
              <a:lumMod val="85000"/>
            </a:schemeClr>
          </a:solidFill>
          <a:ln w="381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dirty="0" smtClean="0">
                <a:solidFill>
                  <a:schemeClr val="tx1"/>
                </a:solidFill>
                <a:latin typeface="Segoe UI" panose="020B0502040204020203" pitchFamily="34" charset="0"/>
                <a:cs typeface="Segoe UI" panose="020B0502040204020203" pitchFamily="34" charset="0"/>
              </a:rPr>
              <a:t>3,</a:t>
            </a:r>
            <a:r>
              <a:rPr lang="en-US" dirty="0">
                <a:solidFill>
                  <a:schemeClr val="tx1"/>
                </a:solidFill>
                <a:latin typeface="Segoe UI" panose="020B0502040204020203" pitchFamily="34" charset="0"/>
                <a:cs typeface="Segoe UI" panose="020B0502040204020203" pitchFamily="34" charset="0"/>
              </a:rPr>
              <a:t> ∞</a:t>
            </a:r>
          </a:p>
        </p:txBody>
      </p:sp>
      <p:sp>
        <p:nvSpPr>
          <p:cNvPr id="36" name="TextBox 35"/>
          <p:cNvSpPr txBox="1"/>
          <p:nvPr/>
        </p:nvSpPr>
        <p:spPr>
          <a:xfrm>
            <a:off x="10911155" y="4744918"/>
            <a:ext cx="534256" cy="707886"/>
          </a:xfrm>
          <a:prstGeom prst="rect">
            <a:avLst/>
          </a:prstGeom>
          <a:noFill/>
        </p:spPr>
        <p:txBody>
          <a:bodyPr wrap="square" rtlCol="0">
            <a:spAutoFit/>
          </a:bodyPr>
          <a:lstStyle/>
          <a:p>
            <a:pPr algn="ctr"/>
            <a:r>
              <a:rPr lang="en-US" sz="4000" dirty="0">
                <a:latin typeface="Calibri" panose="020F0502020204030204" pitchFamily="34" charset="0"/>
              </a:rPr>
              <a:t>④</a:t>
            </a:r>
            <a:endParaRPr lang="en-US" sz="4000" dirty="0"/>
          </a:p>
        </p:txBody>
      </p:sp>
      <p:cxnSp>
        <p:nvCxnSpPr>
          <p:cNvPr id="41" name="Straight Connector 40"/>
          <p:cNvCxnSpPr/>
          <p:nvPr/>
        </p:nvCxnSpPr>
        <p:spPr>
          <a:xfrm>
            <a:off x="0" y="3770616"/>
            <a:ext cx="12192000" cy="0"/>
          </a:xfrm>
          <a:prstGeom prst="line">
            <a:avLst/>
          </a:prstGeom>
          <a:ln w="19050">
            <a:solidFill>
              <a:schemeClr val="bg2">
                <a:lumMod val="75000"/>
              </a:schemeClr>
            </a:solidFill>
            <a:prstDash val="lgDash"/>
          </a:ln>
        </p:spPr>
        <p:style>
          <a:lnRef idx="1">
            <a:schemeClr val="accent1"/>
          </a:lnRef>
          <a:fillRef idx="0">
            <a:schemeClr val="accent1"/>
          </a:fillRef>
          <a:effectRef idx="0">
            <a:schemeClr val="accent1"/>
          </a:effectRef>
          <a:fontRef idx="minor">
            <a:schemeClr val="tx1"/>
          </a:fontRef>
        </p:style>
      </p:cxnSp>
      <p:grpSp>
        <p:nvGrpSpPr>
          <p:cNvPr id="30" name="Group 29"/>
          <p:cNvGrpSpPr/>
          <p:nvPr/>
        </p:nvGrpSpPr>
        <p:grpSpPr>
          <a:xfrm>
            <a:off x="9284640" y="1381335"/>
            <a:ext cx="2828369" cy="618705"/>
            <a:chOff x="5350259" y="3332754"/>
            <a:chExt cx="2828369" cy="618705"/>
          </a:xfrm>
          <a:solidFill>
            <a:schemeClr val="bg2"/>
          </a:solidFill>
        </p:grpSpPr>
        <p:sp>
          <p:nvSpPr>
            <p:cNvPr id="43" name="Rounded Rectangle 12"/>
            <p:cNvSpPr/>
            <p:nvPr/>
          </p:nvSpPr>
          <p:spPr>
            <a:xfrm>
              <a:off x="5350259" y="3332754"/>
              <a:ext cx="2828369" cy="618705"/>
            </a:xfrm>
            <a:prstGeom prst="rect">
              <a:avLst/>
            </a:prstGeom>
            <a:grpFill/>
          </p:spPr>
          <p:style>
            <a:lnRef idx="2">
              <a:schemeClr val="accent3">
                <a:shade val="80000"/>
                <a:hueOff val="0"/>
                <a:satOff val="0"/>
                <a:lumOff val="19092"/>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44" name="Rounded Rectangle 4"/>
            <p:cNvSpPr/>
            <p:nvPr/>
          </p:nvSpPr>
          <p:spPr>
            <a:xfrm>
              <a:off x="5380462" y="3362957"/>
              <a:ext cx="2767963" cy="558299"/>
            </a:xfrm>
            <a:prstGeom prst="rect">
              <a:avLst/>
            </a:prstGeom>
            <a:grpFill/>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72390" tIns="72390" rIns="72390" bIns="72390" numCol="1" spcCol="1270" anchor="ctr" anchorCtr="0">
              <a:noAutofit/>
            </a:bodyPr>
            <a:lstStyle/>
            <a:p>
              <a:pPr lvl="0" algn="ctr" defTabSz="800100">
                <a:lnSpc>
                  <a:spcPct val="90000"/>
                </a:lnSpc>
                <a:spcBef>
                  <a:spcPct val="0"/>
                </a:spcBef>
                <a:spcAft>
                  <a:spcPct val="35000"/>
                </a:spcAft>
              </a:pPr>
              <a:r>
                <a:rPr lang="en-US" dirty="0">
                  <a:latin typeface="Segoe UI" panose="020B0502040204020203" pitchFamily="34" charset="0"/>
                  <a:cs typeface="Segoe UI" panose="020B0502040204020203" pitchFamily="34" charset="0"/>
                </a:rPr>
                <a:t>Concurrency Locking</a:t>
              </a:r>
            </a:p>
          </p:txBody>
        </p:sp>
      </p:grpSp>
      <p:sp>
        <p:nvSpPr>
          <p:cNvPr id="45" name="Title 1"/>
          <p:cNvSpPr txBox="1">
            <a:spLocks/>
          </p:cNvSpPr>
          <p:nvPr/>
        </p:nvSpPr>
        <p:spPr>
          <a:xfrm>
            <a:off x="274639" y="264964"/>
            <a:ext cx="9143999" cy="1097302"/>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3600" b="0" kern="1200" cap="none" spc="-102" baseline="0">
                <a:ln w="3175">
                  <a:noFill/>
                </a:ln>
                <a:solidFill>
                  <a:schemeClr val="accent1"/>
                </a:solidFill>
                <a:effectLst/>
                <a:latin typeface="+mj-lt"/>
                <a:ea typeface="+mn-ea"/>
                <a:cs typeface="Segoe UI" pitchFamily="34" charset="0"/>
              </a:defRPr>
            </a:lvl1pPr>
          </a:lstStyle>
          <a:p>
            <a:pPr lvl="0"/>
            <a:r>
              <a:rPr lang="en-US" sz="4700" dirty="0" smtClean="0">
                <a:solidFill>
                  <a:schemeClr val="tx2"/>
                </a:solidFill>
                <a:latin typeface="Segoe UI Light" panose="020B0502040204020203" pitchFamily="34" charset="0"/>
                <a:ea typeface="+mj-ea"/>
                <a:cs typeface="Segoe UI Light" panose="020B0502040204020203" pitchFamily="34" charset="0"/>
              </a:rPr>
              <a:t>Multi </a:t>
            </a:r>
            <a:r>
              <a:rPr lang="en-US" sz="4700" dirty="0">
                <a:solidFill>
                  <a:schemeClr val="tx2"/>
                </a:solidFill>
                <a:latin typeface="Segoe UI Light" panose="020B0502040204020203" pitchFamily="34" charset="0"/>
                <a:ea typeface="+mj-ea"/>
                <a:cs typeface="Segoe UI Light" panose="020B0502040204020203" pitchFamily="34" charset="0"/>
              </a:rPr>
              <a:t>version</a:t>
            </a:r>
          </a:p>
        </p:txBody>
      </p:sp>
      <p:sp>
        <p:nvSpPr>
          <p:cNvPr id="48" name="Rectangle 47"/>
          <p:cNvSpPr/>
          <p:nvPr/>
        </p:nvSpPr>
        <p:spPr>
          <a:xfrm>
            <a:off x="508250" y="3059352"/>
            <a:ext cx="9912078" cy="602166"/>
          </a:xfrm>
          <a:prstGeom prst="rect">
            <a:avLst/>
          </a:prstGeom>
          <a:solidFill>
            <a:srgbClr val="DF4F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dirty="0" smtClean="0">
                <a:latin typeface="Segoe UI Light" panose="020B0502040204020203" pitchFamily="34" charset="0"/>
                <a:cs typeface="Segoe UI Light" panose="020B0502040204020203" pitchFamily="34" charset="0"/>
              </a:rPr>
              <a:t>Optimistic Multi-Version Concurrency control - Example</a:t>
            </a:r>
            <a:endParaRPr lang="en-US" sz="28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575988483"/>
      </p:ext>
    </p:extLst>
  </p:cSld>
  <p:clrMapOvr>
    <a:masterClrMapping/>
  </p:clrMapOvr>
  <mc:AlternateContent xmlns:mc="http://schemas.openxmlformats.org/markup-compatibility/2006" xmlns:p14="http://schemas.microsoft.com/office/powerpoint/2010/main">
    <mc:Choice Requires="p14">
      <p:transition spd="slow" p14:dur="2000" advTm="22"/>
    </mc:Choice>
    <mc:Fallback xmlns="">
      <p:transition spd="slow" advTm="22"/>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Group 36"/>
          <p:cNvGrpSpPr/>
          <p:nvPr/>
        </p:nvGrpSpPr>
        <p:grpSpPr>
          <a:xfrm>
            <a:off x="475593" y="4132815"/>
            <a:ext cx="9944735" cy="513706"/>
            <a:chOff x="475593" y="4132815"/>
            <a:chExt cx="9944735" cy="513706"/>
          </a:xfrm>
        </p:grpSpPr>
        <p:grpSp>
          <p:nvGrpSpPr>
            <p:cNvPr id="20" name="Group 19"/>
            <p:cNvGrpSpPr/>
            <p:nvPr/>
          </p:nvGrpSpPr>
          <p:grpSpPr>
            <a:xfrm>
              <a:off x="3768390" y="4132815"/>
              <a:ext cx="6651938" cy="513706"/>
              <a:chOff x="5235541" y="2355394"/>
              <a:chExt cx="4124218" cy="318499"/>
            </a:xfrm>
          </p:grpSpPr>
          <p:sp>
            <p:nvSpPr>
              <p:cNvPr id="21" name="Rectangle 20"/>
              <p:cNvSpPr/>
              <p:nvPr/>
            </p:nvSpPr>
            <p:spPr>
              <a:xfrm>
                <a:off x="7277083" y="2355394"/>
                <a:ext cx="2082676" cy="318499"/>
              </a:xfrm>
              <a:prstGeom prst="rect">
                <a:avLst/>
              </a:prstGeom>
              <a:solidFill>
                <a:schemeClr val="bg1">
                  <a:lumMod val="85000"/>
                </a:schemeClr>
              </a:solidFill>
              <a:ln w="381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Segoe UI" panose="020B0502040204020203" pitchFamily="34" charset="0"/>
                    <a:cs typeface="Segoe UI" panose="020B0502040204020203" pitchFamily="34" charset="0"/>
                  </a:rPr>
                  <a:t>Marty</a:t>
                </a:r>
              </a:p>
            </p:txBody>
          </p:sp>
          <p:sp>
            <p:nvSpPr>
              <p:cNvPr id="22" name="Rectangle 21"/>
              <p:cNvSpPr/>
              <p:nvPr/>
            </p:nvSpPr>
            <p:spPr>
              <a:xfrm>
                <a:off x="6256311" y="2355394"/>
                <a:ext cx="1020770" cy="318499"/>
              </a:xfrm>
              <a:prstGeom prst="rect">
                <a:avLst/>
              </a:prstGeom>
              <a:solidFill>
                <a:schemeClr val="bg1">
                  <a:lumMod val="85000"/>
                </a:schemeClr>
              </a:solidFill>
              <a:ln w="381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200" b="1" dirty="0" err="1" smtClean="0">
                    <a:solidFill>
                      <a:prstClr val="white">
                        <a:lumMod val="50000"/>
                      </a:prstClr>
                    </a:solidFill>
                    <a:latin typeface="Segoe UI" panose="020B0502040204020203" pitchFamily="34" charset="0"/>
                    <a:cs typeface="Segoe UI" panose="020B0502040204020203" pitchFamily="34" charset="0"/>
                  </a:rPr>
                  <a:t>IdxA</a:t>
                </a:r>
                <a:r>
                  <a:rPr lang="en-US" sz="1200" b="1" dirty="0" smtClean="0">
                    <a:solidFill>
                      <a:prstClr val="white">
                        <a:lumMod val="50000"/>
                      </a:prstClr>
                    </a:solidFill>
                    <a:latin typeface="Segoe UI" panose="020B0502040204020203" pitchFamily="34" charset="0"/>
                    <a:cs typeface="Segoe UI" panose="020B0502040204020203" pitchFamily="34" charset="0"/>
                  </a:rPr>
                  <a:t> pointer</a:t>
                </a:r>
                <a:endParaRPr lang="en-US" sz="1200" b="1" dirty="0">
                  <a:solidFill>
                    <a:prstClr val="white">
                      <a:lumMod val="50000"/>
                    </a:prstClr>
                  </a:solidFill>
                  <a:latin typeface="Segoe UI" panose="020B0502040204020203" pitchFamily="34" charset="0"/>
                  <a:cs typeface="Segoe UI" panose="020B0502040204020203" pitchFamily="34" charset="0"/>
                </a:endParaRPr>
              </a:p>
            </p:txBody>
          </p:sp>
          <p:sp>
            <p:nvSpPr>
              <p:cNvPr id="23" name="Rectangle 22"/>
              <p:cNvSpPr/>
              <p:nvPr/>
            </p:nvSpPr>
            <p:spPr>
              <a:xfrm>
                <a:off x="5235541" y="2355394"/>
                <a:ext cx="1020770" cy="318499"/>
              </a:xfrm>
              <a:prstGeom prst="rect">
                <a:avLst/>
              </a:prstGeom>
              <a:solidFill>
                <a:schemeClr val="bg1">
                  <a:lumMod val="85000"/>
                </a:schemeClr>
              </a:solidFill>
              <a:ln w="381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200" b="1" dirty="0" err="1" smtClean="0">
                    <a:solidFill>
                      <a:srgbClr val="00B0F0"/>
                    </a:solidFill>
                    <a:latin typeface="Segoe UI" panose="020B0502040204020203" pitchFamily="34" charset="0"/>
                    <a:cs typeface="Segoe UI" panose="020B0502040204020203" pitchFamily="34" charset="0"/>
                  </a:rPr>
                  <a:t>IdxB</a:t>
                </a:r>
                <a:r>
                  <a:rPr lang="en-US" sz="1200" b="1" dirty="0" smtClean="0">
                    <a:solidFill>
                      <a:srgbClr val="00B0F0"/>
                    </a:solidFill>
                    <a:latin typeface="Segoe UI" panose="020B0502040204020203" pitchFamily="34" charset="0"/>
                    <a:cs typeface="Segoe UI" panose="020B0502040204020203" pitchFamily="34" charset="0"/>
                  </a:rPr>
                  <a:t> pointer</a:t>
                </a:r>
                <a:endParaRPr lang="en-US" sz="1200" b="1" dirty="0">
                  <a:solidFill>
                    <a:srgbClr val="00B0F0"/>
                  </a:solidFill>
                  <a:latin typeface="Segoe UI" panose="020B0502040204020203" pitchFamily="34" charset="0"/>
                  <a:cs typeface="Segoe UI" panose="020B0502040204020203" pitchFamily="34" charset="0"/>
                </a:endParaRPr>
              </a:p>
            </p:txBody>
          </p:sp>
        </p:grpSp>
        <p:sp>
          <p:nvSpPr>
            <p:cNvPr id="24" name="Rectangle 23"/>
            <p:cNvSpPr/>
            <p:nvPr/>
          </p:nvSpPr>
          <p:spPr>
            <a:xfrm>
              <a:off x="475593" y="4132815"/>
              <a:ext cx="3292795" cy="513706"/>
            </a:xfrm>
            <a:prstGeom prst="rect">
              <a:avLst/>
            </a:prstGeom>
            <a:solidFill>
              <a:schemeClr val="bg1">
                <a:lumMod val="85000"/>
              </a:schemeClr>
            </a:solidFill>
            <a:ln w="381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dirty="0" smtClean="0">
                  <a:solidFill>
                    <a:schemeClr val="tx1"/>
                  </a:solidFill>
                  <a:latin typeface="Segoe UI" panose="020B0502040204020203" pitchFamily="34" charset="0"/>
                  <a:cs typeface="Segoe UI" panose="020B0502040204020203" pitchFamily="34" charset="0"/>
                </a:rPr>
                <a:t>1,</a:t>
              </a:r>
              <a:r>
                <a:rPr lang="en-US" dirty="0">
                  <a:solidFill>
                    <a:schemeClr val="tx1"/>
                  </a:solidFill>
                  <a:latin typeface="Segoe UI" panose="020B0502040204020203" pitchFamily="34" charset="0"/>
                  <a:cs typeface="Segoe UI" panose="020B0502040204020203" pitchFamily="34" charset="0"/>
                </a:rPr>
                <a:t> </a:t>
              </a:r>
              <a:r>
                <a:rPr lang="en-US" dirty="0" smtClean="0">
                  <a:solidFill>
                    <a:schemeClr val="tx1"/>
                  </a:solidFill>
                  <a:latin typeface="Segoe UI" panose="020B0502040204020203" pitchFamily="34" charset="0"/>
                  <a:cs typeface="Segoe UI" panose="020B0502040204020203" pitchFamily="34" charset="0"/>
                </a:rPr>
                <a:t>3</a:t>
              </a:r>
              <a:endParaRPr lang="en-US" dirty="0">
                <a:solidFill>
                  <a:schemeClr val="tx1"/>
                </a:solidFill>
                <a:latin typeface="Segoe UI" panose="020B0502040204020203" pitchFamily="34" charset="0"/>
                <a:cs typeface="Segoe UI" panose="020B0502040204020203" pitchFamily="34" charset="0"/>
              </a:endParaRPr>
            </a:p>
          </p:txBody>
        </p:sp>
      </p:grpSp>
      <p:grpSp>
        <p:nvGrpSpPr>
          <p:cNvPr id="25" name="Group 24"/>
          <p:cNvGrpSpPr/>
          <p:nvPr/>
        </p:nvGrpSpPr>
        <p:grpSpPr>
          <a:xfrm>
            <a:off x="3768390" y="4772424"/>
            <a:ext cx="6651938" cy="513706"/>
            <a:chOff x="5235541" y="2355394"/>
            <a:chExt cx="4124218" cy="318499"/>
          </a:xfrm>
        </p:grpSpPr>
        <p:sp>
          <p:nvSpPr>
            <p:cNvPr id="26" name="Rectangle 25"/>
            <p:cNvSpPr/>
            <p:nvPr/>
          </p:nvSpPr>
          <p:spPr>
            <a:xfrm>
              <a:off x="7277083" y="2355394"/>
              <a:ext cx="2082676" cy="318499"/>
            </a:xfrm>
            <a:prstGeom prst="rect">
              <a:avLst/>
            </a:prstGeom>
            <a:solidFill>
              <a:schemeClr val="bg1">
                <a:lumMod val="85000"/>
              </a:schemeClr>
            </a:solidFill>
            <a:ln w="381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Segoe UI" panose="020B0502040204020203" pitchFamily="34" charset="0"/>
                  <a:cs typeface="Segoe UI" panose="020B0502040204020203" pitchFamily="34" charset="0"/>
                </a:rPr>
                <a:t>Doc</a:t>
              </a:r>
            </a:p>
          </p:txBody>
        </p:sp>
        <p:sp>
          <p:nvSpPr>
            <p:cNvPr id="27" name="Rectangle 26"/>
            <p:cNvSpPr/>
            <p:nvPr/>
          </p:nvSpPr>
          <p:spPr>
            <a:xfrm>
              <a:off x="6256311" y="2355394"/>
              <a:ext cx="1020770" cy="318499"/>
            </a:xfrm>
            <a:prstGeom prst="rect">
              <a:avLst/>
            </a:prstGeom>
            <a:solidFill>
              <a:schemeClr val="bg1">
                <a:lumMod val="85000"/>
              </a:schemeClr>
            </a:solidFill>
            <a:ln w="381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200" b="1" dirty="0" err="1" smtClean="0">
                  <a:solidFill>
                    <a:prstClr val="white">
                      <a:lumMod val="50000"/>
                    </a:prstClr>
                  </a:solidFill>
                  <a:latin typeface="Segoe UI" panose="020B0502040204020203" pitchFamily="34" charset="0"/>
                  <a:cs typeface="Segoe UI" panose="020B0502040204020203" pitchFamily="34" charset="0"/>
                </a:rPr>
                <a:t>IdxA</a:t>
              </a:r>
              <a:r>
                <a:rPr lang="en-US" sz="1200" b="1" dirty="0" smtClean="0">
                  <a:solidFill>
                    <a:prstClr val="white">
                      <a:lumMod val="50000"/>
                    </a:prstClr>
                  </a:solidFill>
                  <a:latin typeface="Segoe UI" panose="020B0502040204020203" pitchFamily="34" charset="0"/>
                  <a:cs typeface="Segoe UI" panose="020B0502040204020203" pitchFamily="34" charset="0"/>
                </a:rPr>
                <a:t> pointer</a:t>
              </a:r>
              <a:endParaRPr lang="en-US" sz="1200" b="1" dirty="0">
                <a:solidFill>
                  <a:prstClr val="white">
                    <a:lumMod val="50000"/>
                  </a:prstClr>
                </a:solidFill>
                <a:latin typeface="Segoe UI" panose="020B0502040204020203" pitchFamily="34" charset="0"/>
                <a:cs typeface="Segoe UI" panose="020B0502040204020203" pitchFamily="34" charset="0"/>
              </a:endParaRPr>
            </a:p>
          </p:txBody>
        </p:sp>
        <p:sp>
          <p:nvSpPr>
            <p:cNvPr id="28" name="Rectangle 27"/>
            <p:cNvSpPr/>
            <p:nvPr/>
          </p:nvSpPr>
          <p:spPr>
            <a:xfrm>
              <a:off x="5235541" y="2355394"/>
              <a:ext cx="1020770" cy="318499"/>
            </a:xfrm>
            <a:prstGeom prst="rect">
              <a:avLst/>
            </a:prstGeom>
            <a:solidFill>
              <a:schemeClr val="bg1">
                <a:lumMod val="85000"/>
              </a:schemeClr>
            </a:solidFill>
            <a:ln w="381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200" b="1" dirty="0" err="1" smtClean="0">
                  <a:solidFill>
                    <a:srgbClr val="00B0F0"/>
                  </a:solidFill>
                  <a:latin typeface="Segoe UI" panose="020B0502040204020203" pitchFamily="34" charset="0"/>
                  <a:cs typeface="Segoe UI" panose="020B0502040204020203" pitchFamily="34" charset="0"/>
                </a:rPr>
                <a:t>IdxB</a:t>
              </a:r>
              <a:r>
                <a:rPr lang="en-US" sz="1200" b="1" dirty="0" smtClean="0">
                  <a:solidFill>
                    <a:srgbClr val="00B0F0"/>
                  </a:solidFill>
                  <a:latin typeface="Segoe UI" panose="020B0502040204020203" pitchFamily="34" charset="0"/>
                  <a:cs typeface="Segoe UI" panose="020B0502040204020203" pitchFamily="34" charset="0"/>
                </a:rPr>
                <a:t> pointer</a:t>
              </a:r>
              <a:endParaRPr lang="en-US" sz="1200" b="1" dirty="0">
                <a:solidFill>
                  <a:srgbClr val="00B0F0"/>
                </a:solidFill>
                <a:latin typeface="Segoe UI" panose="020B0502040204020203" pitchFamily="34" charset="0"/>
                <a:cs typeface="Segoe UI" panose="020B0502040204020203" pitchFamily="34" charset="0"/>
              </a:endParaRPr>
            </a:p>
          </p:txBody>
        </p:sp>
      </p:grpSp>
      <p:sp>
        <p:nvSpPr>
          <p:cNvPr id="29" name="Rectangle 28"/>
          <p:cNvSpPr/>
          <p:nvPr/>
        </p:nvSpPr>
        <p:spPr>
          <a:xfrm>
            <a:off x="475593" y="4772425"/>
            <a:ext cx="3292795" cy="513706"/>
          </a:xfrm>
          <a:prstGeom prst="rect">
            <a:avLst/>
          </a:prstGeom>
          <a:solidFill>
            <a:schemeClr val="bg1">
              <a:lumMod val="85000"/>
            </a:schemeClr>
          </a:solidFill>
          <a:ln w="381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dirty="0" smtClean="0">
                <a:solidFill>
                  <a:schemeClr val="tx1"/>
                </a:solidFill>
                <a:latin typeface="Segoe UI" panose="020B0502040204020203" pitchFamily="34" charset="0"/>
                <a:cs typeface="Segoe UI" panose="020B0502040204020203" pitchFamily="34" charset="0"/>
              </a:rPr>
              <a:t>3,</a:t>
            </a:r>
            <a:r>
              <a:rPr lang="en-US" dirty="0">
                <a:solidFill>
                  <a:schemeClr val="tx1"/>
                </a:solidFill>
                <a:latin typeface="Segoe UI" panose="020B0502040204020203" pitchFamily="34" charset="0"/>
                <a:cs typeface="Segoe UI" panose="020B0502040204020203" pitchFamily="34" charset="0"/>
              </a:rPr>
              <a:t> ∞</a:t>
            </a:r>
          </a:p>
        </p:txBody>
      </p:sp>
      <p:sp>
        <p:nvSpPr>
          <p:cNvPr id="36" name="TextBox 35"/>
          <p:cNvSpPr txBox="1"/>
          <p:nvPr/>
        </p:nvSpPr>
        <p:spPr>
          <a:xfrm>
            <a:off x="10911155" y="4744918"/>
            <a:ext cx="534256" cy="707886"/>
          </a:xfrm>
          <a:prstGeom prst="rect">
            <a:avLst/>
          </a:prstGeom>
          <a:noFill/>
        </p:spPr>
        <p:txBody>
          <a:bodyPr wrap="square" rtlCol="0">
            <a:spAutoFit/>
          </a:bodyPr>
          <a:lstStyle/>
          <a:p>
            <a:pPr algn="ctr"/>
            <a:r>
              <a:rPr lang="en-US" sz="4000" dirty="0">
                <a:latin typeface="Calibri" panose="020F0502020204030204" pitchFamily="34" charset="0"/>
              </a:rPr>
              <a:t>⑤</a:t>
            </a:r>
            <a:endParaRPr lang="en-US" sz="4000" dirty="0"/>
          </a:p>
        </p:txBody>
      </p:sp>
      <p:cxnSp>
        <p:nvCxnSpPr>
          <p:cNvPr id="41" name="Straight Connector 40"/>
          <p:cNvCxnSpPr/>
          <p:nvPr/>
        </p:nvCxnSpPr>
        <p:spPr>
          <a:xfrm>
            <a:off x="0" y="3770616"/>
            <a:ext cx="12192000" cy="0"/>
          </a:xfrm>
          <a:prstGeom prst="line">
            <a:avLst/>
          </a:prstGeom>
          <a:ln w="19050">
            <a:solidFill>
              <a:schemeClr val="bg2">
                <a:lumMod val="75000"/>
              </a:schemeClr>
            </a:solidFill>
            <a:prstDash val="lgDash"/>
          </a:ln>
        </p:spPr>
        <p:style>
          <a:lnRef idx="1">
            <a:schemeClr val="accent1"/>
          </a:lnRef>
          <a:fillRef idx="0">
            <a:schemeClr val="accent1"/>
          </a:fillRef>
          <a:effectRef idx="0">
            <a:schemeClr val="accent1"/>
          </a:effectRef>
          <a:fontRef idx="minor">
            <a:schemeClr val="tx1"/>
          </a:fontRef>
        </p:style>
      </p:cxnSp>
      <p:sp>
        <p:nvSpPr>
          <p:cNvPr id="43" name="Oval 42"/>
          <p:cNvSpPr/>
          <p:nvPr/>
        </p:nvSpPr>
        <p:spPr>
          <a:xfrm>
            <a:off x="4407918" y="4361348"/>
            <a:ext cx="2653266" cy="1299713"/>
          </a:xfrm>
          <a:prstGeom prst="ellipse">
            <a:avLst/>
          </a:prstGeom>
          <a:solidFill>
            <a:srgbClr val="0072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Segoe UI" panose="020B0502040204020203" pitchFamily="34" charset="0"/>
                <a:cs typeface="Segoe UI" panose="020B0502040204020203" pitchFamily="34" charset="0"/>
              </a:rPr>
              <a:t>Tx100-Read</a:t>
            </a:r>
            <a:br>
              <a:rPr lang="en-US" dirty="0">
                <a:solidFill>
                  <a:schemeClr val="bg1"/>
                </a:solidFill>
                <a:latin typeface="Segoe UI" panose="020B0502040204020203" pitchFamily="34" charset="0"/>
                <a:cs typeface="Segoe UI" panose="020B0502040204020203" pitchFamily="34" charset="0"/>
              </a:rPr>
            </a:br>
            <a:r>
              <a:rPr lang="en-US" dirty="0">
                <a:solidFill>
                  <a:schemeClr val="bg1"/>
                </a:solidFill>
                <a:latin typeface="Segoe UI" panose="020B0502040204020203" pitchFamily="34" charset="0"/>
                <a:cs typeface="Segoe UI" panose="020B0502040204020203" pitchFamily="34" charset="0"/>
              </a:rPr>
              <a:t>(Start time: 5)</a:t>
            </a:r>
            <a:r>
              <a:rPr lang="en-US" dirty="0" smtClean="0">
                <a:solidFill>
                  <a:schemeClr val="bg1"/>
                </a:solidFill>
                <a:latin typeface="Segoe UI" panose="020B0502040204020203" pitchFamily="34" charset="0"/>
                <a:cs typeface="Segoe UI" panose="020B0502040204020203" pitchFamily="34" charset="0"/>
              </a:rPr>
              <a:t/>
            </a:r>
            <a:br>
              <a:rPr lang="en-US" dirty="0" smtClean="0">
                <a:solidFill>
                  <a:schemeClr val="bg1"/>
                </a:solidFill>
                <a:latin typeface="Segoe UI" panose="020B0502040204020203" pitchFamily="34" charset="0"/>
                <a:cs typeface="Segoe UI" panose="020B0502040204020203" pitchFamily="34" charset="0"/>
              </a:rPr>
            </a:br>
            <a:r>
              <a:rPr lang="en-US" dirty="0" smtClean="0">
                <a:solidFill>
                  <a:schemeClr val="bg1"/>
                </a:solidFill>
                <a:latin typeface="Segoe UI" panose="020B0502040204020203" pitchFamily="34" charset="0"/>
                <a:cs typeface="Segoe UI" panose="020B0502040204020203" pitchFamily="34" charset="0"/>
              </a:rPr>
              <a:t>SELECT Name from Table1</a:t>
            </a:r>
            <a:endParaRPr lang="en-US" dirty="0">
              <a:solidFill>
                <a:schemeClr val="bg1"/>
              </a:solidFill>
              <a:latin typeface="Segoe UI" panose="020B0502040204020203" pitchFamily="34" charset="0"/>
              <a:cs typeface="Segoe UI" panose="020B0502040204020203" pitchFamily="34" charset="0"/>
            </a:endParaRPr>
          </a:p>
        </p:txBody>
      </p:sp>
      <p:grpSp>
        <p:nvGrpSpPr>
          <p:cNvPr id="30" name="Group 29"/>
          <p:cNvGrpSpPr/>
          <p:nvPr/>
        </p:nvGrpSpPr>
        <p:grpSpPr>
          <a:xfrm>
            <a:off x="9284640" y="1381335"/>
            <a:ext cx="2828369" cy="618705"/>
            <a:chOff x="5350259" y="3332754"/>
            <a:chExt cx="2828369" cy="618705"/>
          </a:xfrm>
          <a:solidFill>
            <a:schemeClr val="bg2"/>
          </a:solidFill>
        </p:grpSpPr>
        <p:sp>
          <p:nvSpPr>
            <p:cNvPr id="44" name="Rounded Rectangle 12"/>
            <p:cNvSpPr/>
            <p:nvPr/>
          </p:nvSpPr>
          <p:spPr>
            <a:xfrm>
              <a:off x="5350259" y="3332754"/>
              <a:ext cx="2828369" cy="618705"/>
            </a:xfrm>
            <a:prstGeom prst="rect">
              <a:avLst/>
            </a:prstGeom>
            <a:grpFill/>
          </p:spPr>
          <p:style>
            <a:lnRef idx="2">
              <a:schemeClr val="accent3">
                <a:shade val="80000"/>
                <a:hueOff val="0"/>
                <a:satOff val="0"/>
                <a:lumOff val="19092"/>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45" name="Rounded Rectangle 4"/>
            <p:cNvSpPr/>
            <p:nvPr/>
          </p:nvSpPr>
          <p:spPr>
            <a:xfrm>
              <a:off x="5380462" y="3362957"/>
              <a:ext cx="2767963" cy="558299"/>
            </a:xfrm>
            <a:prstGeom prst="rect">
              <a:avLst/>
            </a:prstGeom>
            <a:grpFill/>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72390" tIns="72390" rIns="72390" bIns="72390" numCol="1" spcCol="1270" anchor="ctr" anchorCtr="0">
              <a:noAutofit/>
            </a:bodyPr>
            <a:lstStyle/>
            <a:p>
              <a:pPr lvl="0" algn="ctr" defTabSz="800100">
                <a:lnSpc>
                  <a:spcPct val="90000"/>
                </a:lnSpc>
                <a:spcBef>
                  <a:spcPct val="0"/>
                </a:spcBef>
                <a:spcAft>
                  <a:spcPct val="35000"/>
                </a:spcAft>
              </a:pPr>
              <a:r>
                <a:rPr lang="en-US" dirty="0">
                  <a:latin typeface="Segoe UI" panose="020B0502040204020203" pitchFamily="34" charset="0"/>
                  <a:cs typeface="Segoe UI" panose="020B0502040204020203" pitchFamily="34" charset="0"/>
                </a:rPr>
                <a:t>Concurrency Locking</a:t>
              </a:r>
            </a:p>
          </p:txBody>
        </p:sp>
      </p:grpSp>
      <p:sp>
        <p:nvSpPr>
          <p:cNvPr id="46" name="Title 1"/>
          <p:cNvSpPr txBox="1">
            <a:spLocks/>
          </p:cNvSpPr>
          <p:nvPr/>
        </p:nvSpPr>
        <p:spPr>
          <a:xfrm>
            <a:off x="274639" y="264964"/>
            <a:ext cx="9143999" cy="1097302"/>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3600" b="0" kern="1200" cap="none" spc="-102" baseline="0">
                <a:ln w="3175">
                  <a:noFill/>
                </a:ln>
                <a:solidFill>
                  <a:schemeClr val="accent1"/>
                </a:solidFill>
                <a:effectLst/>
                <a:latin typeface="+mj-lt"/>
                <a:ea typeface="+mn-ea"/>
                <a:cs typeface="Segoe UI" pitchFamily="34" charset="0"/>
              </a:defRPr>
            </a:lvl1pPr>
          </a:lstStyle>
          <a:p>
            <a:pPr lvl="0"/>
            <a:r>
              <a:rPr lang="en-US" sz="4700" dirty="0" smtClean="0">
                <a:solidFill>
                  <a:schemeClr val="tx2"/>
                </a:solidFill>
                <a:latin typeface="Segoe UI Light" panose="020B0502040204020203" pitchFamily="34" charset="0"/>
                <a:ea typeface="+mj-ea"/>
                <a:cs typeface="Segoe UI Light" panose="020B0502040204020203" pitchFamily="34" charset="0"/>
              </a:rPr>
              <a:t>Multi </a:t>
            </a:r>
            <a:r>
              <a:rPr lang="en-US" sz="4700" dirty="0">
                <a:solidFill>
                  <a:schemeClr val="tx2"/>
                </a:solidFill>
                <a:latin typeface="Segoe UI Light" panose="020B0502040204020203" pitchFamily="34" charset="0"/>
                <a:ea typeface="+mj-ea"/>
                <a:cs typeface="Segoe UI Light" panose="020B0502040204020203" pitchFamily="34" charset="0"/>
              </a:rPr>
              <a:t>version</a:t>
            </a:r>
          </a:p>
        </p:txBody>
      </p:sp>
      <p:sp>
        <p:nvSpPr>
          <p:cNvPr id="49" name="Rectangle 48"/>
          <p:cNvSpPr/>
          <p:nvPr/>
        </p:nvSpPr>
        <p:spPr>
          <a:xfrm>
            <a:off x="508250" y="3059352"/>
            <a:ext cx="9912078" cy="602166"/>
          </a:xfrm>
          <a:prstGeom prst="rect">
            <a:avLst/>
          </a:prstGeom>
          <a:solidFill>
            <a:srgbClr val="DF4F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dirty="0" smtClean="0">
                <a:latin typeface="Segoe UI Light" panose="020B0502040204020203" pitchFamily="34" charset="0"/>
                <a:cs typeface="Segoe UI Light" panose="020B0502040204020203" pitchFamily="34" charset="0"/>
              </a:rPr>
              <a:t>Optimistic Multi-Version Concurrency control - Example</a:t>
            </a:r>
            <a:endParaRPr lang="en-US" sz="2800" dirty="0">
              <a:latin typeface="Segoe UI Light" panose="020B0502040204020203" pitchFamily="34" charset="0"/>
              <a:cs typeface="Segoe UI Light" panose="020B0502040204020203" pitchFamily="34" charset="0"/>
            </a:endParaRPr>
          </a:p>
        </p:txBody>
      </p:sp>
    </p:spTree>
    <p:custDataLst>
      <p:tags r:id="rId1"/>
    </p:custDataLst>
    <p:extLst>
      <p:ext uri="{BB962C8B-B14F-4D97-AF65-F5344CB8AC3E}">
        <p14:creationId xmlns:p14="http://schemas.microsoft.com/office/powerpoint/2010/main" val="4139156080"/>
      </p:ext>
    </p:extLst>
  </p:cSld>
  <p:clrMapOvr>
    <a:masterClrMapping/>
  </p:clrMapOvr>
  <mc:AlternateContent xmlns:mc="http://schemas.openxmlformats.org/markup-compatibility/2006" xmlns:p14="http://schemas.microsoft.com/office/powerpoint/2010/main">
    <mc:Choice Requires="p14">
      <p:transition spd="slow" p14:dur="2000" advTm="45409"/>
    </mc:Choice>
    <mc:Fallback xmlns="">
      <p:transition spd="slow" advTm="4540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anim calcmode="lin" valueType="num">
                                      <p:cBhvr additive="base">
                                        <p:cTn id="7" dur="500" fill="hold"/>
                                        <p:tgtEl>
                                          <p:spTgt spid="43"/>
                                        </p:tgtEl>
                                        <p:attrNameLst>
                                          <p:attrName>ppt_x</p:attrName>
                                        </p:attrNameLst>
                                      </p:cBhvr>
                                      <p:tavLst>
                                        <p:tav tm="0">
                                          <p:val>
                                            <p:strVal val="#ppt_x"/>
                                          </p:val>
                                        </p:tav>
                                        <p:tav tm="100000">
                                          <p:val>
                                            <p:strVal val="#ppt_x"/>
                                          </p:val>
                                        </p:tav>
                                      </p:tavLst>
                                    </p:anim>
                                    <p:anim calcmode="lin" valueType="num">
                                      <p:cBhvr additive="base">
                                        <p:cTn id="8" dur="500" fill="hold"/>
                                        <p:tgtEl>
                                          <p:spTgt spid="4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idx="1"/>
          </p:nvPr>
        </p:nvSpPr>
        <p:spPr/>
        <p:txBody>
          <a:bodyPr>
            <a:normAutofit lnSpcReduction="10000"/>
          </a:bodyPr>
          <a:lstStyle/>
          <a:p>
            <a:r>
              <a:rPr lang="en-US" dirty="0" smtClean="0"/>
              <a:t>What is </a:t>
            </a:r>
            <a:r>
              <a:rPr lang="en-US" dirty="0" err="1" smtClean="0"/>
              <a:t>Hekaton</a:t>
            </a:r>
            <a:r>
              <a:rPr lang="en-US" dirty="0" smtClean="0"/>
              <a:t>?</a:t>
            </a:r>
          </a:p>
          <a:p>
            <a:r>
              <a:rPr lang="en-US" dirty="0" smtClean="0"/>
              <a:t>Why now?</a:t>
            </a:r>
          </a:p>
          <a:p>
            <a:r>
              <a:rPr lang="en-US" dirty="0" smtClean="0"/>
              <a:t>Removing the performance bottlenecks</a:t>
            </a:r>
          </a:p>
          <a:p>
            <a:pPr lvl="1"/>
            <a:r>
              <a:rPr lang="en-US" dirty="0" smtClean="0"/>
              <a:t>Disk</a:t>
            </a:r>
          </a:p>
          <a:p>
            <a:pPr lvl="1"/>
            <a:r>
              <a:rPr lang="en-US" dirty="0" smtClean="0"/>
              <a:t>Locking</a:t>
            </a:r>
          </a:p>
          <a:p>
            <a:pPr lvl="1"/>
            <a:r>
              <a:rPr lang="en-US" dirty="0" smtClean="0"/>
              <a:t>Latches</a:t>
            </a:r>
          </a:p>
          <a:p>
            <a:pPr lvl="1"/>
            <a:r>
              <a:rPr lang="en-US" dirty="0"/>
              <a:t>Logging</a:t>
            </a:r>
            <a:endParaRPr lang="en-US" dirty="0" smtClean="0"/>
          </a:p>
          <a:p>
            <a:pPr lvl="1"/>
            <a:r>
              <a:rPr lang="en-US" dirty="0" smtClean="0"/>
              <a:t>Interpreted query language</a:t>
            </a:r>
          </a:p>
          <a:p>
            <a:r>
              <a:rPr lang="en-US" dirty="0"/>
              <a:t>Performance </a:t>
            </a:r>
            <a:r>
              <a:rPr lang="en-US" dirty="0" smtClean="0"/>
              <a:t>results</a:t>
            </a:r>
          </a:p>
          <a:p>
            <a:r>
              <a:rPr lang="en-US" dirty="0" smtClean="0"/>
              <a:t>Integration into SQL Server</a:t>
            </a:r>
          </a:p>
        </p:txBody>
      </p:sp>
    </p:spTree>
    <p:extLst>
      <p:ext uri="{BB962C8B-B14F-4D97-AF65-F5344CB8AC3E}">
        <p14:creationId xmlns:p14="http://schemas.microsoft.com/office/powerpoint/2010/main" val="2644960466"/>
      </p:ext>
    </p:extLst>
  </p:cSld>
  <p:clrMapOvr>
    <a:masterClrMapping/>
  </p:clrMapOvr>
  <mc:AlternateContent xmlns:mc="http://schemas.openxmlformats.org/markup-compatibility/2006" xmlns:p14="http://schemas.microsoft.com/office/powerpoint/2010/main">
    <mc:Choice Requires="p14">
      <p:transition spd="slow" p14:dur="2000" advTm="24409"/>
    </mc:Choice>
    <mc:Fallback xmlns="">
      <p:transition spd="slow" advTm="24409"/>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Group 36"/>
          <p:cNvGrpSpPr/>
          <p:nvPr/>
        </p:nvGrpSpPr>
        <p:grpSpPr>
          <a:xfrm>
            <a:off x="475593" y="4132815"/>
            <a:ext cx="9944735" cy="513706"/>
            <a:chOff x="475593" y="4132815"/>
            <a:chExt cx="9944735" cy="513706"/>
          </a:xfrm>
        </p:grpSpPr>
        <p:grpSp>
          <p:nvGrpSpPr>
            <p:cNvPr id="20" name="Group 19"/>
            <p:cNvGrpSpPr/>
            <p:nvPr/>
          </p:nvGrpSpPr>
          <p:grpSpPr>
            <a:xfrm>
              <a:off x="3768390" y="4132815"/>
              <a:ext cx="6651938" cy="513706"/>
              <a:chOff x="5235541" y="2355394"/>
              <a:chExt cx="4124218" cy="318499"/>
            </a:xfrm>
          </p:grpSpPr>
          <p:sp>
            <p:nvSpPr>
              <p:cNvPr id="21" name="Rectangle 20"/>
              <p:cNvSpPr/>
              <p:nvPr/>
            </p:nvSpPr>
            <p:spPr>
              <a:xfrm>
                <a:off x="7277083" y="2355394"/>
                <a:ext cx="2082676" cy="318499"/>
              </a:xfrm>
              <a:prstGeom prst="rect">
                <a:avLst/>
              </a:prstGeom>
              <a:solidFill>
                <a:schemeClr val="bg1">
                  <a:lumMod val="85000"/>
                </a:schemeClr>
              </a:solidFill>
              <a:ln w="381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Segoe UI" panose="020B0502040204020203" pitchFamily="34" charset="0"/>
                    <a:cs typeface="Segoe UI" panose="020B0502040204020203" pitchFamily="34" charset="0"/>
                  </a:rPr>
                  <a:t>Marty</a:t>
                </a:r>
              </a:p>
            </p:txBody>
          </p:sp>
          <p:sp>
            <p:nvSpPr>
              <p:cNvPr id="22" name="Rectangle 21"/>
              <p:cNvSpPr/>
              <p:nvPr/>
            </p:nvSpPr>
            <p:spPr>
              <a:xfrm>
                <a:off x="6256311" y="2355394"/>
                <a:ext cx="1020770" cy="318499"/>
              </a:xfrm>
              <a:prstGeom prst="rect">
                <a:avLst/>
              </a:prstGeom>
              <a:solidFill>
                <a:schemeClr val="bg1">
                  <a:lumMod val="85000"/>
                </a:schemeClr>
              </a:solidFill>
              <a:ln w="381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200" b="1" dirty="0" err="1" smtClean="0">
                    <a:solidFill>
                      <a:prstClr val="white">
                        <a:lumMod val="50000"/>
                      </a:prstClr>
                    </a:solidFill>
                    <a:latin typeface="Segoe UI" panose="020B0502040204020203" pitchFamily="34" charset="0"/>
                    <a:cs typeface="Segoe UI" panose="020B0502040204020203" pitchFamily="34" charset="0"/>
                  </a:rPr>
                  <a:t>IdxA</a:t>
                </a:r>
                <a:r>
                  <a:rPr lang="en-US" sz="1200" b="1" dirty="0" smtClean="0">
                    <a:solidFill>
                      <a:prstClr val="white">
                        <a:lumMod val="50000"/>
                      </a:prstClr>
                    </a:solidFill>
                    <a:latin typeface="Segoe UI" panose="020B0502040204020203" pitchFamily="34" charset="0"/>
                    <a:cs typeface="Segoe UI" panose="020B0502040204020203" pitchFamily="34" charset="0"/>
                  </a:rPr>
                  <a:t> pointer</a:t>
                </a:r>
                <a:endParaRPr lang="en-US" sz="1200" b="1" dirty="0">
                  <a:solidFill>
                    <a:prstClr val="white">
                      <a:lumMod val="50000"/>
                    </a:prstClr>
                  </a:solidFill>
                  <a:latin typeface="Segoe UI" panose="020B0502040204020203" pitchFamily="34" charset="0"/>
                  <a:cs typeface="Segoe UI" panose="020B0502040204020203" pitchFamily="34" charset="0"/>
                </a:endParaRPr>
              </a:p>
            </p:txBody>
          </p:sp>
          <p:sp>
            <p:nvSpPr>
              <p:cNvPr id="23" name="Rectangle 22"/>
              <p:cNvSpPr/>
              <p:nvPr/>
            </p:nvSpPr>
            <p:spPr>
              <a:xfrm>
                <a:off x="5235541" y="2355394"/>
                <a:ext cx="1020770" cy="318499"/>
              </a:xfrm>
              <a:prstGeom prst="rect">
                <a:avLst/>
              </a:prstGeom>
              <a:solidFill>
                <a:schemeClr val="bg1">
                  <a:lumMod val="85000"/>
                </a:schemeClr>
              </a:solidFill>
              <a:ln w="381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200" b="1" dirty="0" err="1" smtClean="0">
                    <a:solidFill>
                      <a:srgbClr val="00B0F0"/>
                    </a:solidFill>
                    <a:latin typeface="Segoe UI" panose="020B0502040204020203" pitchFamily="34" charset="0"/>
                    <a:cs typeface="Segoe UI" panose="020B0502040204020203" pitchFamily="34" charset="0"/>
                  </a:rPr>
                  <a:t>IdxB</a:t>
                </a:r>
                <a:r>
                  <a:rPr lang="en-US" sz="1200" b="1" dirty="0" smtClean="0">
                    <a:solidFill>
                      <a:srgbClr val="00B0F0"/>
                    </a:solidFill>
                    <a:latin typeface="Segoe UI" panose="020B0502040204020203" pitchFamily="34" charset="0"/>
                    <a:cs typeface="Segoe UI" panose="020B0502040204020203" pitchFamily="34" charset="0"/>
                  </a:rPr>
                  <a:t> pointer</a:t>
                </a:r>
                <a:endParaRPr lang="en-US" sz="1200" b="1" dirty="0">
                  <a:solidFill>
                    <a:srgbClr val="00B0F0"/>
                  </a:solidFill>
                  <a:latin typeface="Segoe UI" panose="020B0502040204020203" pitchFamily="34" charset="0"/>
                  <a:cs typeface="Segoe UI" panose="020B0502040204020203" pitchFamily="34" charset="0"/>
                </a:endParaRPr>
              </a:p>
            </p:txBody>
          </p:sp>
        </p:grpSp>
        <p:sp>
          <p:nvSpPr>
            <p:cNvPr id="24" name="Rectangle 23"/>
            <p:cNvSpPr/>
            <p:nvPr/>
          </p:nvSpPr>
          <p:spPr>
            <a:xfrm>
              <a:off x="475593" y="4132815"/>
              <a:ext cx="3292795" cy="513706"/>
            </a:xfrm>
            <a:prstGeom prst="rect">
              <a:avLst/>
            </a:prstGeom>
            <a:solidFill>
              <a:schemeClr val="bg1">
                <a:lumMod val="85000"/>
              </a:schemeClr>
            </a:solidFill>
            <a:ln w="381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dirty="0" smtClean="0">
                  <a:solidFill>
                    <a:schemeClr val="tx1"/>
                  </a:solidFill>
                  <a:latin typeface="Segoe UI" panose="020B0502040204020203" pitchFamily="34" charset="0"/>
                  <a:cs typeface="Segoe UI" panose="020B0502040204020203" pitchFamily="34" charset="0"/>
                </a:rPr>
                <a:t>1,</a:t>
              </a:r>
              <a:r>
                <a:rPr lang="en-US" dirty="0">
                  <a:solidFill>
                    <a:schemeClr val="tx1"/>
                  </a:solidFill>
                  <a:latin typeface="Segoe UI" panose="020B0502040204020203" pitchFamily="34" charset="0"/>
                  <a:cs typeface="Segoe UI" panose="020B0502040204020203" pitchFamily="34" charset="0"/>
                </a:rPr>
                <a:t> </a:t>
              </a:r>
              <a:r>
                <a:rPr lang="en-US" dirty="0" smtClean="0">
                  <a:solidFill>
                    <a:schemeClr val="tx1"/>
                  </a:solidFill>
                  <a:latin typeface="Segoe UI" panose="020B0502040204020203" pitchFamily="34" charset="0"/>
                  <a:cs typeface="Segoe UI" panose="020B0502040204020203" pitchFamily="34" charset="0"/>
                </a:rPr>
                <a:t>3</a:t>
              </a:r>
              <a:endParaRPr lang="en-US" dirty="0">
                <a:solidFill>
                  <a:schemeClr val="tx1"/>
                </a:solidFill>
                <a:latin typeface="Segoe UI" panose="020B0502040204020203" pitchFamily="34" charset="0"/>
                <a:cs typeface="Segoe UI" panose="020B0502040204020203" pitchFamily="34" charset="0"/>
              </a:endParaRPr>
            </a:p>
          </p:txBody>
        </p:sp>
      </p:grpSp>
      <p:grpSp>
        <p:nvGrpSpPr>
          <p:cNvPr id="25" name="Group 24"/>
          <p:cNvGrpSpPr/>
          <p:nvPr/>
        </p:nvGrpSpPr>
        <p:grpSpPr>
          <a:xfrm>
            <a:off x="3768390" y="4772424"/>
            <a:ext cx="6651938" cy="513706"/>
            <a:chOff x="5235541" y="2355394"/>
            <a:chExt cx="4124218" cy="318499"/>
          </a:xfrm>
        </p:grpSpPr>
        <p:sp>
          <p:nvSpPr>
            <p:cNvPr id="26" name="Rectangle 25"/>
            <p:cNvSpPr/>
            <p:nvPr/>
          </p:nvSpPr>
          <p:spPr>
            <a:xfrm>
              <a:off x="7277083" y="2355394"/>
              <a:ext cx="2082676" cy="318499"/>
            </a:xfrm>
            <a:prstGeom prst="rect">
              <a:avLst/>
            </a:prstGeom>
            <a:solidFill>
              <a:schemeClr val="bg1">
                <a:lumMod val="85000"/>
              </a:schemeClr>
            </a:solidFill>
            <a:ln w="381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Segoe UI" panose="020B0502040204020203" pitchFamily="34" charset="0"/>
                  <a:cs typeface="Segoe UI" panose="020B0502040204020203" pitchFamily="34" charset="0"/>
                </a:rPr>
                <a:t>Doc</a:t>
              </a:r>
            </a:p>
          </p:txBody>
        </p:sp>
        <p:sp>
          <p:nvSpPr>
            <p:cNvPr id="27" name="Rectangle 26"/>
            <p:cNvSpPr/>
            <p:nvPr/>
          </p:nvSpPr>
          <p:spPr>
            <a:xfrm>
              <a:off x="6256311" y="2355394"/>
              <a:ext cx="1020770" cy="318499"/>
            </a:xfrm>
            <a:prstGeom prst="rect">
              <a:avLst/>
            </a:prstGeom>
            <a:solidFill>
              <a:schemeClr val="bg1">
                <a:lumMod val="85000"/>
              </a:schemeClr>
            </a:solidFill>
            <a:ln w="381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200" b="1" dirty="0" err="1" smtClean="0">
                  <a:solidFill>
                    <a:prstClr val="white">
                      <a:lumMod val="50000"/>
                    </a:prstClr>
                  </a:solidFill>
                  <a:latin typeface="Segoe UI" panose="020B0502040204020203" pitchFamily="34" charset="0"/>
                  <a:cs typeface="Segoe UI" panose="020B0502040204020203" pitchFamily="34" charset="0"/>
                </a:rPr>
                <a:t>IdxA</a:t>
              </a:r>
              <a:r>
                <a:rPr lang="en-US" sz="1200" b="1" dirty="0" smtClean="0">
                  <a:solidFill>
                    <a:prstClr val="white">
                      <a:lumMod val="50000"/>
                    </a:prstClr>
                  </a:solidFill>
                  <a:latin typeface="Segoe UI" panose="020B0502040204020203" pitchFamily="34" charset="0"/>
                  <a:cs typeface="Segoe UI" panose="020B0502040204020203" pitchFamily="34" charset="0"/>
                </a:rPr>
                <a:t> pointer</a:t>
              </a:r>
              <a:endParaRPr lang="en-US" sz="1200" b="1" dirty="0">
                <a:solidFill>
                  <a:prstClr val="white">
                    <a:lumMod val="50000"/>
                  </a:prstClr>
                </a:solidFill>
                <a:latin typeface="Segoe UI" panose="020B0502040204020203" pitchFamily="34" charset="0"/>
                <a:cs typeface="Segoe UI" panose="020B0502040204020203" pitchFamily="34" charset="0"/>
              </a:endParaRPr>
            </a:p>
          </p:txBody>
        </p:sp>
        <p:sp>
          <p:nvSpPr>
            <p:cNvPr id="28" name="Rectangle 27"/>
            <p:cNvSpPr/>
            <p:nvPr/>
          </p:nvSpPr>
          <p:spPr>
            <a:xfrm>
              <a:off x="5235541" y="2355394"/>
              <a:ext cx="1020770" cy="318499"/>
            </a:xfrm>
            <a:prstGeom prst="rect">
              <a:avLst/>
            </a:prstGeom>
            <a:solidFill>
              <a:schemeClr val="bg1">
                <a:lumMod val="85000"/>
              </a:schemeClr>
            </a:solidFill>
            <a:ln w="381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200" b="1" dirty="0" err="1" smtClean="0">
                  <a:solidFill>
                    <a:srgbClr val="00B0F0"/>
                  </a:solidFill>
                  <a:latin typeface="Segoe UI" panose="020B0502040204020203" pitchFamily="34" charset="0"/>
                  <a:cs typeface="Segoe UI" panose="020B0502040204020203" pitchFamily="34" charset="0"/>
                </a:rPr>
                <a:t>IdxB</a:t>
              </a:r>
              <a:r>
                <a:rPr lang="en-US" sz="1200" b="1" dirty="0" smtClean="0">
                  <a:solidFill>
                    <a:srgbClr val="00B0F0"/>
                  </a:solidFill>
                  <a:latin typeface="Segoe UI" panose="020B0502040204020203" pitchFamily="34" charset="0"/>
                  <a:cs typeface="Segoe UI" panose="020B0502040204020203" pitchFamily="34" charset="0"/>
                </a:rPr>
                <a:t> pointer</a:t>
              </a:r>
              <a:endParaRPr lang="en-US" sz="1200" b="1" dirty="0">
                <a:solidFill>
                  <a:srgbClr val="00B0F0"/>
                </a:solidFill>
                <a:latin typeface="Segoe UI" panose="020B0502040204020203" pitchFamily="34" charset="0"/>
                <a:cs typeface="Segoe UI" panose="020B0502040204020203" pitchFamily="34" charset="0"/>
              </a:endParaRPr>
            </a:p>
          </p:txBody>
        </p:sp>
      </p:grpSp>
      <p:sp>
        <p:nvSpPr>
          <p:cNvPr id="29" name="Rectangle 28"/>
          <p:cNvSpPr/>
          <p:nvPr/>
        </p:nvSpPr>
        <p:spPr>
          <a:xfrm>
            <a:off x="475593" y="4772425"/>
            <a:ext cx="3292795" cy="513706"/>
          </a:xfrm>
          <a:prstGeom prst="rect">
            <a:avLst/>
          </a:prstGeom>
          <a:solidFill>
            <a:schemeClr val="bg1">
              <a:lumMod val="85000"/>
            </a:schemeClr>
          </a:solidFill>
          <a:ln w="381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dirty="0" smtClean="0">
                <a:solidFill>
                  <a:schemeClr val="tx1"/>
                </a:solidFill>
                <a:latin typeface="Segoe UI" panose="020B0502040204020203" pitchFamily="34" charset="0"/>
                <a:cs typeface="Segoe UI" panose="020B0502040204020203" pitchFamily="34" charset="0"/>
              </a:rPr>
              <a:t>3,</a:t>
            </a:r>
            <a:r>
              <a:rPr lang="en-US" dirty="0">
                <a:solidFill>
                  <a:schemeClr val="tx1"/>
                </a:solidFill>
                <a:latin typeface="Segoe UI" panose="020B0502040204020203" pitchFamily="34" charset="0"/>
                <a:cs typeface="Segoe UI" panose="020B0502040204020203" pitchFamily="34" charset="0"/>
              </a:rPr>
              <a:t> ∞</a:t>
            </a:r>
          </a:p>
        </p:txBody>
      </p:sp>
      <p:sp>
        <p:nvSpPr>
          <p:cNvPr id="36" name="TextBox 35"/>
          <p:cNvSpPr txBox="1"/>
          <p:nvPr/>
        </p:nvSpPr>
        <p:spPr>
          <a:xfrm>
            <a:off x="10911155" y="4744918"/>
            <a:ext cx="534256" cy="707886"/>
          </a:xfrm>
          <a:prstGeom prst="rect">
            <a:avLst/>
          </a:prstGeom>
          <a:noFill/>
        </p:spPr>
        <p:txBody>
          <a:bodyPr wrap="square" rtlCol="0">
            <a:spAutoFit/>
          </a:bodyPr>
          <a:lstStyle/>
          <a:p>
            <a:pPr algn="ctr"/>
            <a:r>
              <a:rPr lang="en-US" sz="4000" dirty="0">
                <a:latin typeface="Calibri" panose="020F0502020204030204" pitchFamily="34" charset="0"/>
              </a:rPr>
              <a:t>⑤</a:t>
            </a:r>
            <a:endParaRPr lang="en-US" sz="4000" dirty="0"/>
          </a:p>
        </p:txBody>
      </p:sp>
      <p:cxnSp>
        <p:nvCxnSpPr>
          <p:cNvPr id="41" name="Straight Connector 40"/>
          <p:cNvCxnSpPr/>
          <p:nvPr/>
        </p:nvCxnSpPr>
        <p:spPr>
          <a:xfrm>
            <a:off x="0" y="3770616"/>
            <a:ext cx="12192000" cy="0"/>
          </a:xfrm>
          <a:prstGeom prst="line">
            <a:avLst/>
          </a:prstGeom>
          <a:ln w="19050">
            <a:solidFill>
              <a:schemeClr val="bg2">
                <a:lumMod val="75000"/>
              </a:schemeClr>
            </a:solidFill>
            <a:prstDash val="lgDash"/>
          </a:ln>
        </p:spPr>
        <p:style>
          <a:lnRef idx="1">
            <a:schemeClr val="accent1"/>
          </a:lnRef>
          <a:fillRef idx="0">
            <a:schemeClr val="accent1"/>
          </a:fillRef>
          <a:effectRef idx="0">
            <a:schemeClr val="accent1"/>
          </a:effectRef>
          <a:fontRef idx="minor">
            <a:schemeClr val="tx1"/>
          </a:fontRef>
        </p:style>
      </p:cxnSp>
      <p:grpSp>
        <p:nvGrpSpPr>
          <p:cNvPr id="30" name="Group 29"/>
          <p:cNvGrpSpPr/>
          <p:nvPr/>
        </p:nvGrpSpPr>
        <p:grpSpPr>
          <a:xfrm>
            <a:off x="9284640" y="1381335"/>
            <a:ext cx="2828369" cy="618705"/>
            <a:chOff x="5350259" y="3332754"/>
            <a:chExt cx="2828369" cy="618705"/>
          </a:xfrm>
          <a:solidFill>
            <a:schemeClr val="bg2"/>
          </a:solidFill>
        </p:grpSpPr>
        <p:sp>
          <p:nvSpPr>
            <p:cNvPr id="44" name="Rounded Rectangle 12"/>
            <p:cNvSpPr/>
            <p:nvPr/>
          </p:nvSpPr>
          <p:spPr>
            <a:xfrm>
              <a:off x="5350259" y="3332754"/>
              <a:ext cx="2828369" cy="618705"/>
            </a:xfrm>
            <a:prstGeom prst="rect">
              <a:avLst/>
            </a:prstGeom>
            <a:grpFill/>
          </p:spPr>
          <p:style>
            <a:lnRef idx="2">
              <a:schemeClr val="accent3">
                <a:shade val="80000"/>
                <a:hueOff val="0"/>
                <a:satOff val="0"/>
                <a:lumOff val="19092"/>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45" name="Rounded Rectangle 4"/>
            <p:cNvSpPr/>
            <p:nvPr/>
          </p:nvSpPr>
          <p:spPr>
            <a:xfrm>
              <a:off x="5380462" y="3362957"/>
              <a:ext cx="2767963" cy="558299"/>
            </a:xfrm>
            <a:prstGeom prst="rect">
              <a:avLst/>
            </a:prstGeom>
            <a:grpFill/>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72390" tIns="72390" rIns="72390" bIns="72390" numCol="1" spcCol="1270" anchor="ctr" anchorCtr="0">
              <a:noAutofit/>
            </a:bodyPr>
            <a:lstStyle/>
            <a:p>
              <a:pPr lvl="0" algn="ctr" defTabSz="800100">
                <a:lnSpc>
                  <a:spcPct val="90000"/>
                </a:lnSpc>
                <a:spcBef>
                  <a:spcPct val="0"/>
                </a:spcBef>
                <a:spcAft>
                  <a:spcPct val="35000"/>
                </a:spcAft>
              </a:pPr>
              <a:r>
                <a:rPr lang="en-US" dirty="0">
                  <a:latin typeface="Segoe UI" panose="020B0502040204020203" pitchFamily="34" charset="0"/>
                  <a:cs typeface="Segoe UI" panose="020B0502040204020203" pitchFamily="34" charset="0"/>
                </a:rPr>
                <a:t>Concurrency Locking</a:t>
              </a:r>
            </a:p>
          </p:txBody>
        </p:sp>
      </p:grpSp>
      <p:sp>
        <p:nvSpPr>
          <p:cNvPr id="46" name="Title 1"/>
          <p:cNvSpPr txBox="1">
            <a:spLocks/>
          </p:cNvSpPr>
          <p:nvPr/>
        </p:nvSpPr>
        <p:spPr>
          <a:xfrm>
            <a:off x="274639" y="264964"/>
            <a:ext cx="9143999" cy="1097302"/>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3600" b="0" kern="1200" cap="none" spc="-102" baseline="0">
                <a:ln w="3175">
                  <a:noFill/>
                </a:ln>
                <a:solidFill>
                  <a:schemeClr val="accent1"/>
                </a:solidFill>
                <a:effectLst/>
                <a:latin typeface="+mj-lt"/>
                <a:ea typeface="+mn-ea"/>
                <a:cs typeface="Segoe UI" pitchFamily="34" charset="0"/>
              </a:defRPr>
            </a:lvl1pPr>
          </a:lstStyle>
          <a:p>
            <a:pPr lvl="0"/>
            <a:r>
              <a:rPr lang="en-US" sz="4700" dirty="0" smtClean="0">
                <a:solidFill>
                  <a:schemeClr val="tx2"/>
                </a:solidFill>
                <a:latin typeface="Segoe UI Light" panose="020B0502040204020203" pitchFamily="34" charset="0"/>
                <a:ea typeface="+mj-ea"/>
                <a:cs typeface="Segoe UI Light" panose="020B0502040204020203" pitchFamily="34" charset="0"/>
              </a:rPr>
              <a:t>Multi </a:t>
            </a:r>
            <a:r>
              <a:rPr lang="en-US" sz="4700" dirty="0">
                <a:solidFill>
                  <a:schemeClr val="tx2"/>
                </a:solidFill>
                <a:latin typeface="Segoe UI Light" panose="020B0502040204020203" pitchFamily="34" charset="0"/>
                <a:ea typeface="+mj-ea"/>
                <a:cs typeface="Segoe UI Light" panose="020B0502040204020203" pitchFamily="34" charset="0"/>
              </a:rPr>
              <a:t>version</a:t>
            </a:r>
          </a:p>
        </p:txBody>
      </p:sp>
      <p:sp>
        <p:nvSpPr>
          <p:cNvPr id="47" name="Oval 46"/>
          <p:cNvSpPr/>
          <p:nvPr/>
        </p:nvSpPr>
        <p:spPr>
          <a:xfrm>
            <a:off x="4407918" y="4361348"/>
            <a:ext cx="2653266" cy="1299713"/>
          </a:xfrm>
          <a:prstGeom prst="ellipse">
            <a:avLst/>
          </a:prstGeom>
          <a:solidFill>
            <a:srgbClr val="0072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Segoe UI" panose="020B0502040204020203" pitchFamily="34" charset="0"/>
                <a:cs typeface="Segoe UI" panose="020B0502040204020203" pitchFamily="34" charset="0"/>
              </a:rPr>
              <a:t>Tx100-Read</a:t>
            </a:r>
            <a:br>
              <a:rPr lang="en-US" dirty="0">
                <a:solidFill>
                  <a:schemeClr val="bg1"/>
                </a:solidFill>
                <a:latin typeface="Segoe UI" panose="020B0502040204020203" pitchFamily="34" charset="0"/>
                <a:cs typeface="Segoe UI" panose="020B0502040204020203" pitchFamily="34" charset="0"/>
              </a:rPr>
            </a:br>
            <a:r>
              <a:rPr lang="en-US" dirty="0">
                <a:solidFill>
                  <a:schemeClr val="bg1"/>
                </a:solidFill>
                <a:latin typeface="Segoe UI" panose="020B0502040204020203" pitchFamily="34" charset="0"/>
                <a:cs typeface="Segoe UI" panose="020B0502040204020203" pitchFamily="34" charset="0"/>
              </a:rPr>
              <a:t>(Start time: 5)</a:t>
            </a:r>
            <a:r>
              <a:rPr lang="en-US" dirty="0" smtClean="0">
                <a:solidFill>
                  <a:schemeClr val="bg1"/>
                </a:solidFill>
                <a:latin typeface="Segoe UI" panose="020B0502040204020203" pitchFamily="34" charset="0"/>
                <a:cs typeface="Segoe UI" panose="020B0502040204020203" pitchFamily="34" charset="0"/>
              </a:rPr>
              <a:t/>
            </a:r>
            <a:br>
              <a:rPr lang="en-US" dirty="0" smtClean="0">
                <a:solidFill>
                  <a:schemeClr val="bg1"/>
                </a:solidFill>
                <a:latin typeface="Segoe UI" panose="020B0502040204020203" pitchFamily="34" charset="0"/>
                <a:cs typeface="Segoe UI" panose="020B0502040204020203" pitchFamily="34" charset="0"/>
              </a:rPr>
            </a:br>
            <a:r>
              <a:rPr lang="en-US" dirty="0" smtClean="0">
                <a:solidFill>
                  <a:schemeClr val="bg1"/>
                </a:solidFill>
                <a:latin typeface="Segoe UI" panose="020B0502040204020203" pitchFamily="34" charset="0"/>
                <a:cs typeface="Segoe UI" panose="020B0502040204020203" pitchFamily="34" charset="0"/>
              </a:rPr>
              <a:t>SELECT Name from Table1</a:t>
            </a:r>
            <a:endParaRPr lang="en-US" dirty="0">
              <a:solidFill>
                <a:schemeClr val="bg1"/>
              </a:solidFill>
              <a:latin typeface="Segoe UI" panose="020B0502040204020203" pitchFamily="34" charset="0"/>
              <a:cs typeface="Segoe UI" panose="020B0502040204020203" pitchFamily="34" charset="0"/>
            </a:endParaRPr>
          </a:p>
        </p:txBody>
      </p:sp>
      <p:sp>
        <p:nvSpPr>
          <p:cNvPr id="50" name="Rectangle 49"/>
          <p:cNvSpPr/>
          <p:nvPr/>
        </p:nvSpPr>
        <p:spPr>
          <a:xfrm>
            <a:off x="508250" y="3059352"/>
            <a:ext cx="9912078" cy="602166"/>
          </a:xfrm>
          <a:prstGeom prst="rect">
            <a:avLst/>
          </a:prstGeom>
          <a:solidFill>
            <a:srgbClr val="DF4F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dirty="0" smtClean="0">
                <a:latin typeface="Segoe UI Light" panose="020B0502040204020203" pitchFamily="34" charset="0"/>
                <a:cs typeface="Segoe UI Light" panose="020B0502040204020203" pitchFamily="34" charset="0"/>
              </a:rPr>
              <a:t>Optimistic Multi-Version Concurrency control - Example</a:t>
            </a:r>
            <a:endParaRPr lang="en-US" sz="2800" dirty="0">
              <a:latin typeface="Segoe UI Light" panose="020B0502040204020203" pitchFamily="34" charset="0"/>
              <a:cs typeface="Segoe UI Light" panose="020B0502040204020203" pitchFamily="34" charset="0"/>
            </a:endParaRPr>
          </a:p>
        </p:txBody>
      </p:sp>
    </p:spTree>
    <p:custDataLst>
      <p:tags r:id="rId1"/>
    </p:custDataLst>
    <p:extLst>
      <p:ext uri="{BB962C8B-B14F-4D97-AF65-F5344CB8AC3E}">
        <p14:creationId xmlns:p14="http://schemas.microsoft.com/office/powerpoint/2010/main" val="4275439284"/>
      </p:ext>
    </p:extLst>
  </p:cSld>
  <p:clrMapOvr>
    <a:masterClrMapping/>
  </p:clrMapOvr>
  <mc:AlternateContent xmlns:mc="http://schemas.openxmlformats.org/markup-compatibility/2006" xmlns:p14="http://schemas.microsoft.com/office/powerpoint/2010/main">
    <mc:Choice Requires="p14">
      <p:transition spd="slow" p14:dur="2000" advTm="1901"/>
    </mc:Choice>
    <mc:Fallback xmlns="">
      <p:transition spd="slow" advTm="190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grpId="0" nodeType="clickEffect">
                                  <p:stCondLst>
                                    <p:cond delay="0"/>
                                  </p:stCondLst>
                                  <p:childTnLst>
                                    <p:anim calcmode="lin" valueType="num">
                                      <p:cBhvr additive="base">
                                        <p:cTn id="6" dur="500"/>
                                        <p:tgtEl>
                                          <p:spTgt spid="47"/>
                                        </p:tgtEl>
                                        <p:attrNameLst>
                                          <p:attrName>ppt_x</p:attrName>
                                        </p:attrNameLst>
                                      </p:cBhvr>
                                      <p:tavLst>
                                        <p:tav tm="0">
                                          <p:val>
                                            <p:strVal val="ppt_x"/>
                                          </p:val>
                                        </p:tav>
                                        <p:tav tm="100000">
                                          <p:val>
                                            <p:strVal val="ppt_x"/>
                                          </p:val>
                                        </p:tav>
                                      </p:tavLst>
                                    </p:anim>
                                    <p:anim calcmode="lin" valueType="num">
                                      <p:cBhvr additive="base">
                                        <p:cTn id="7" dur="500"/>
                                        <p:tgtEl>
                                          <p:spTgt spid="47"/>
                                        </p:tgtEl>
                                        <p:attrNameLst>
                                          <p:attrName>ppt_y</p:attrName>
                                        </p:attrNameLst>
                                      </p:cBhvr>
                                      <p:tavLst>
                                        <p:tav tm="0">
                                          <p:val>
                                            <p:strVal val="ppt_y"/>
                                          </p:val>
                                        </p:tav>
                                        <p:tav tm="100000">
                                          <p:val>
                                            <p:strVal val="1+ppt_h/2"/>
                                          </p:val>
                                        </p:tav>
                                      </p:tavLst>
                                    </p:anim>
                                    <p:set>
                                      <p:cBhvr>
                                        <p:cTn id="8" dur="1" fill="hold">
                                          <p:stCondLst>
                                            <p:cond delay="499"/>
                                          </p:stCondLst>
                                        </p:cTn>
                                        <p:tgtEl>
                                          <p:spTgt spid="4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Group 36"/>
          <p:cNvGrpSpPr/>
          <p:nvPr/>
        </p:nvGrpSpPr>
        <p:grpSpPr>
          <a:xfrm>
            <a:off x="475593" y="4132815"/>
            <a:ext cx="9944735" cy="513706"/>
            <a:chOff x="475593" y="4132815"/>
            <a:chExt cx="9944735" cy="513706"/>
          </a:xfrm>
        </p:grpSpPr>
        <p:grpSp>
          <p:nvGrpSpPr>
            <p:cNvPr id="20" name="Group 19"/>
            <p:cNvGrpSpPr/>
            <p:nvPr/>
          </p:nvGrpSpPr>
          <p:grpSpPr>
            <a:xfrm>
              <a:off x="3768390" y="4132815"/>
              <a:ext cx="6651938" cy="513706"/>
              <a:chOff x="5235541" y="2355394"/>
              <a:chExt cx="4124218" cy="318499"/>
            </a:xfrm>
          </p:grpSpPr>
          <p:sp>
            <p:nvSpPr>
              <p:cNvPr id="21" name="Rectangle 20"/>
              <p:cNvSpPr/>
              <p:nvPr/>
            </p:nvSpPr>
            <p:spPr>
              <a:xfrm>
                <a:off x="7277083" y="2355394"/>
                <a:ext cx="2082676" cy="318499"/>
              </a:xfrm>
              <a:prstGeom prst="rect">
                <a:avLst/>
              </a:prstGeom>
              <a:solidFill>
                <a:schemeClr val="bg1">
                  <a:lumMod val="85000"/>
                </a:schemeClr>
              </a:solidFill>
              <a:ln w="381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Segoe UI" panose="020B0502040204020203" pitchFamily="34" charset="0"/>
                    <a:cs typeface="Segoe UI" panose="020B0502040204020203" pitchFamily="34" charset="0"/>
                  </a:rPr>
                  <a:t>Marty</a:t>
                </a:r>
              </a:p>
            </p:txBody>
          </p:sp>
          <p:sp>
            <p:nvSpPr>
              <p:cNvPr id="22" name="Rectangle 21"/>
              <p:cNvSpPr/>
              <p:nvPr/>
            </p:nvSpPr>
            <p:spPr>
              <a:xfrm>
                <a:off x="6256311" y="2355394"/>
                <a:ext cx="1020770" cy="318499"/>
              </a:xfrm>
              <a:prstGeom prst="rect">
                <a:avLst/>
              </a:prstGeom>
              <a:solidFill>
                <a:schemeClr val="bg1">
                  <a:lumMod val="85000"/>
                </a:schemeClr>
              </a:solidFill>
              <a:ln w="381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200" b="1" dirty="0" err="1" smtClean="0">
                    <a:solidFill>
                      <a:prstClr val="white">
                        <a:lumMod val="50000"/>
                      </a:prstClr>
                    </a:solidFill>
                    <a:latin typeface="Segoe UI" panose="020B0502040204020203" pitchFamily="34" charset="0"/>
                    <a:cs typeface="Segoe UI" panose="020B0502040204020203" pitchFamily="34" charset="0"/>
                  </a:rPr>
                  <a:t>IdxA</a:t>
                </a:r>
                <a:r>
                  <a:rPr lang="en-US" sz="1200" b="1" dirty="0" smtClean="0">
                    <a:solidFill>
                      <a:prstClr val="white">
                        <a:lumMod val="50000"/>
                      </a:prstClr>
                    </a:solidFill>
                    <a:latin typeface="Segoe UI" panose="020B0502040204020203" pitchFamily="34" charset="0"/>
                    <a:cs typeface="Segoe UI" panose="020B0502040204020203" pitchFamily="34" charset="0"/>
                  </a:rPr>
                  <a:t> pointer</a:t>
                </a:r>
                <a:endParaRPr lang="en-US" sz="1200" b="1" dirty="0">
                  <a:solidFill>
                    <a:prstClr val="white">
                      <a:lumMod val="50000"/>
                    </a:prstClr>
                  </a:solidFill>
                  <a:latin typeface="Segoe UI" panose="020B0502040204020203" pitchFamily="34" charset="0"/>
                  <a:cs typeface="Segoe UI" panose="020B0502040204020203" pitchFamily="34" charset="0"/>
                </a:endParaRPr>
              </a:p>
            </p:txBody>
          </p:sp>
          <p:sp>
            <p:nvSpPr>
              <p:cNvPr id="23" name="Rectangle 22"/>
              <p:cNvSpPr/>
              <p:nvPr/>
            </p:nvSpPr>
            <p:spPr>
              <a:xfrm>
                <a:off x="5235541" y="2355394"/>
                <a:ext cx="1020770" cy="318499"/>
              </a:xfrm>
              <a:prstGeom prst="rect">
                <a:avLst/>
              </a:prstGeom>
              <a:solidFill>
                <a:schemeClr val="bg1">
                  <a:lumMod val="85000"/>
                </a:schemeClr>
              </a:solidFill>
              <a:ln w="381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200" b="1" dirty="0" err="1" smtClean="0">
                    <a:solidFill>
                      <a:srgbClr val="00B0F0"/>
                    </a:solidFill>
                    <a:latin typeface="Segoe UI" panose="020B0502040204020203" pitchFamily="34" charset="0"/>
                    <a:cs typeface="Segoe UI" panose="020B0502040204020203" pitchFamily="34" charset="0"/>
                  </a:rPr>
                  <a:t>IdxB</a:t>
                </a:r>
                <a:r>
                  <a:rPr lang="en-US" sz="1200" b="1" dirty="0" smtClean="0">
                    <a:solidFill>
                      <a:srgbClr val="00B0F0"/>
                    </a:solidFill>
                    <a:latin typeface="Segoe UI" panose="020B0502040204020203" pitchFamily="34" charset="0"/>
                    <a:cs typeface="Segoe UI" panose="020B0502040204020203" pitchFamily="34" charset="0"/>
                  </a:rPr>
                  <a:t> pointer</a:t>
                </a:r>
                <a:endParaRPr lang="en-US" sz="1200" b="1" dirty="0">
                  <a:solidFill>
                    <a:srgbClr val="00B0F0"/>
                  </a:solidFill>
                  <a:latin typeface="Segoe UI" panose="020B0502040204020203" pitchFamily="34" charset="0"/>
                  <a:cs typeface="Segoe UI" panose="020B0502040204020203" pitchFamily="34" charset="0"/>
                </a:endParaRPr>
              </a:p>
            </p:txBody>
          </p:sp>
        </p:grpSp>
        <p:sp>
          <p:nvSpPr>
            <p:cNvPr id="24" name="Rectangle 23"/>
            <p:cNvSpPr/>
            <p:nvPr/>
          </p:nvSpPr>
          <p:spPr>
            <a:xfrm>
              <a:off x="475593" y="4132815"/>
              <a:ext cx="3292795" cy="513706"/>
            </a:xfrm>
            <a:prstGeom prst="rect">
              <a:avLst/>
            </a:prstGeom>
            <a:solidFill>
              <a:schemeClr val="bg1">
                <a:lumMod val="85000"/>
              </a:schemeClr>
            </a:solidFill>
            <a:ln w="381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dirty="0" smtClean="0">
                  <a:solidFill>
                    <a:schemeClr val="tx1"/>
                  </a:solidFill>
                  <a:latin typeface="Segoe UI" panose="020B0502040204020203" pitchFamily="34" charset="0"/>
                  <a:cs typeface="Segoe UI" panose="020B0502040204020203" pitchFamily="34" charset="0"/>
                </a:rPr>
                <a:t>1,</a:t>
              </a:r>
              <a:r>
                <a:rPr lang="en-US" dirty="0">
                  <a:solidFill>
                    <a:schemeClr val="tx1"/>
                  </a:solidFill>
                  <a:latin typeface="Segoe UI" panose="020B0502040204020203" pitchFamily="34" charset="0"/>
                  <a:cs typeface="Segoe UI" panose="020B0502040204020203" pitchFamily="34" charset="0"/>
                </a:rPr>
                <a:t> </a:t>
              </a:r>
              <a:r>
                <a:rPr lang="en-US" dirty="0" smtClean="0">
                  <a:solidFill>
                    <a:schemeClr val="tx1"/>
                  </a:solidFill>
                  <a:latin typeface="Segoe UI" panose="020B0502040204020203" pitchFamily="34" charset="0"/>
                  <a:cs typeface="Segoe UI" panose="020B0502040204020203" pitchFamily="34" charset="0"/>
                </a:rPr>
                <a:t>3</a:t>
              </a:r>
              <a:endParaRPr lang="en-US" dirty="0">
                <a:solidFill>
                  <a:schemeClr val="tx1"/>
                </a:solidFill>
                <a:latin typeface="Segoe UI" panose="020B0502040204020203" pitchFamily="34" charset="0"/>
                <a:cs typeface="Segoe UI" panose="020B0502040204020203" pitchFamily="34" charset="0"/>
              </a:endParaRPr>
            </a:p>
          </p:txBody>
        </p:sp>
      </p:grpSp>
      <p:grpSp>
        <p:nvGrpSpPr>
          <p:cNvPr id="25" name="Group 24"/>
          <p:cNvGrpSpPr/>
          <p:nvPr/>
        </p:nvGrpSpPr>
        <p:grpSpPr>
          <a:xfrm>
            <a:off x="3768390" y="4772424"/>
            <a:ext cx="6651938" cy="513706"/>
            <a:chOff x="5235541" y="2355394"/>
            <a:chExt cx="4124218" cy="318499"/>
          </a:xfrm>
        </p:grpSpPr>
        <p:sp>
          <p:nvSpPr>
            <p:cNvPr id="26" name="Rectangle 25"/>
            <p:cNvSpPr/>
            <p:nvPr/>
          </p:nvSpPr>
          <p:spPr>
            <a:xfrm>
              <a:off x="7277083" y="2355394"/>
              <a:ext cx="2082676" cy="318499"/>
            </a:xfrm>
            <a:prstGeom prst="rect">
              <a:avLst/>
            </a:prstGeom>
            <a:solidFill>
              <a:schemeClr val="bg1">
                <a:lumMod val="85000"/>
              </a:schemeClr>
            </a:solidFill>
            <a:ln w="381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Segoe UI" panose="020B0502040204020203" pitchFamily="34" charset="0"/>
                  <a:cs typeface="Segoe UI" panose="020B0502040204020203" pitchFamily="34" charset="0"/>
                </a:rPr>
                <a:t>Doc</a:t>
              </a:r>
            </a:p>
          </p:txBody>
        </p:sp>
        <p:sp>
          <p:nvSpPr>
            <p:cNvPr id="27" name="Rectangle 26"/>
            <p:cNvSpPr/>
            <p:nvPr/>
          </p:nvSpPr>
          <p:spPr>
            <a:xfrm>
              <a:off x="6256311" y="2355394"/>
              <a:ext cx="1020770" cy="318499"/>
            </a:xfrm>
            <a:prstGeom prst="rect">
              <a:avLst/>
            </a:prstGeom>
            <a:solidFill>
              <a:schemeClr val="bg1">
                <a:lumMod val="85000"/>
              </a:schemeClr>
            </a:solidFill>
            <a:ln w="381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200" b="1" dirty="0" err="1" smtClean="0">
                  <a:solidFill>
                    <a:prstClr val="white">
                      <a:lumMod val="50000"/>
                    </a:prstClr>
                  </a:solidFill>
                  <a:latin typeface="Segoe UI" panose="020B0502040204020203" pitchFamily="34" charset="0"/>
                  <a:cs typeface="Segoe UI" panose="020B0502040204020203" pitchFamily="34" charset="0"/>
                </a:rPr>
                <a:t>IdxA</a:t>
              </a:r>
              <a:r>
                <a:rPr lang="en-US" sz="1200" b="1" dirty="0" smtClean="0">
                  <a:solidFill>
                    <a:prstClr val="white">
                      <a:lumMod val="50000"/>
                    </a:prstClr>
                  </a:solidFill>
                  <a:latin typeface="Segoe UI" panose="020B0502040204020203" pitchFamily="34" charset="0"/>
                  <a:cs typeface="Segoe UI" panose="020B0502040204020203" pitchFamily="34" charset="0"/>
                </a:rPr>
                <a:t> pointer</a:t>
              </a:r>
              <a:endParaRPr lang="en-US" sz="1200" b="1" dirty="0">
                <a:solidFill>
                  <a:prstClr val="white">
                    <a:lumMod val="50000"/>
                  </a:prstClr>
                </a:solidFill>
                <a:latin typeface="Segoe UI" panose="020B0502040204020203" pitchFamily="34" charset="0"/>
                <a:cs typeface="Segoe UI" panose="020B0502040204020203" pitchFamily="34" charset="0"/>
              </a:endParaRPr>
            </a:p>
          </p:txBody>
        </p:sp>
        <p:sp>
          <p:nvSpPr>
            <p:cNvPr id="28" name="Rectangle 27"/>
            <p:cNvSpPr/>
            <p:nvPr/>
          </p:nvSpPr>
          <p:spPr>
            <a:xfrm>
              <a:off x="5235541" y="2355394"/>
              <a:ext cx="1020770" cy="318499"/>
            </a:xfrm>
            <a:prstGeom prst="rect">
              <a:avLst/>
            </a:prstGeom>
            <a:solidFill>
              <a:schemeClr val="bg1">
                <a:lumMod val="85000"/>
              </a:schemeClr>
            </a:solidFill>
            <a:ln w="381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200" b="1" dirty="0" err="1" smtClean="0">
                  <a:solidFill>
                    <a:srgbClr val="00B0F0"/>
                  </a:solidFill>
                  <a:latin typeface="Segoe UI" panose="020B0502040204020203" pitchFamily="34" charset="0"/>
                  <a:cs typeface="Segoe UI" panose="020B0502040204020203" pitchFamily="34" charset="0"/>
                </a:rPr>
                <a:t>IdxB</a:t>
              </a:r>
              <a:r>
                <a:rPr lang="en-US" sz="1200" b="1" dirty="0" smtClean="0">
                  <a:solidFill>
                    <a:srgbClr val="00B0F0"/>
                  </a:solidFill>
                  <a:latin typeface="Segoe UI" panose="020B0502040204020203" pitchFamily="34" charset="0"/>
                  <a:cs typeface="Segoe UI" panose="020B0502040204020203" pitchFamily="34" charset="0"/>
                </a:rPr>
                <a:t> pointer</a:t>
              </a:r>
              <a:endParaRPr lang="en-US" sz="1200" b="1" dirty="0">
                <a:solidFill>
                  <a:srgbClr val="00B0F0"/>
                </a:solidFill>
                <a:latin typeface="Segoe UI" panose="020B0502040204020203" pitchFamily="34" charset="0"/>
                <a:cs typeface="Segoe UI" panose="020B0502040204020203" pitchFamily="34" charset="0"/>
              </a:endParaRPr>
            </a:p>
          </p:txBody>
        </p:sp>
      </p:grpSp>
      <p:sp>
        <p:nvSpPr>
          <p:cNvPr id="29" name="Rectangle 28"/>
          <p:cNvSpPr/>
          <p:nvPr/>
        </p:nvSpPr>
        <p:spPr>
          <a:xfrm>
            <a:off x="475593" y="4772425"/>
            <a:ext cx="3292795" cy="513706"/>
          </a:xfrm>
          <a:prstGeom prst="rect">
            <a:avLst/>
          </a:prstGeom>
          <a:solidFill>
            <a:schemeClr val="bg1">
              <a:lumMod val="85000"/>
            </a:schemeClr>
          </a:solidFill>
          <a:ln w="381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dirty="0" smtClean="0">
                <a:solidFill>
                  <a:schemeClr val="tx1"/>
                </a:solidFill>
                <a:latin typeface="Segoe UI" panose="020B0502040204020203" pitchFamily="34" charset="0"/>
                <a:cs typeface="Segoe UI" panose="020B0502040204020203" pitchFamily="34" charset="0"/>
              </a:rPr>
              <a:t>3,</a:t>
            </a:r>
            <a:r>
              <a:rPr lang="en-US" dirty="0">
                <a:solidFill>
                  <a:schemeClr val="tx1"/>
                </a:solidFill>
                <a:latin typeface="Segoe UI" panose="020B0502040204020203" pitchFamily="34" charset="0"/>
                <a:cs typeface="Segoe UI" panose="020B0502040204020203" pitchFamily="34" charset="0"/>
              </a:rPr>
              <a:t> ∞</a:t>
            </a:r>
          </a:p>
        </p:txBody>
      </p:sp>
      <p:sp>
        <p:nvSpPr>
          <p:cNvPr id="36" name="TextBox 35"/>
          <p:cNvSpPr txBox="1"/>
          <p:nvPr/>
        </p:nvSpPr>
        <p:spPr>
          <a:xfrm>
            <a:off x="10911155" y="4744918"/>
            <a:ext cx="534256" cy="707886"/>
          </a:xfrm>
          <a:prstGeom prst="rect">
            <a:avLst/>
          </a:prstGeom>
          <a:noFill/>
        </p:spPr>
        <p:txBody>
          <a:bodyPr wrap="square" rtlCol="0">
            <a:spAutoFit/>
          </a:bodyPr>
          <a:lstStyle/>
          <a:p>
            <a:pPr algn="ctr"/>
            <a:r>
              <a:rPr lang="en-US" sz="4000" dirty="0">
                <a:latin typeface="Calibri" panose="020F0502020204030204" pitchFamily="34" charset="0"/>
              </a:rPr>
              <a:t>⑥</a:t>
            </a:r>
            <a:endParaRPr lang="en-US" sz="4000" dirty="0"/>
          </a:p>
        </p:txBody>
      </p:sp>
      <p:cxnSp>
        <p:nvCxnSpPr>
          <p:cNvPr id="41" name="Straight Connector 40"/>
          <p:cNvCxnSpPr/>
          <p:nvPr/>
        </p:nvCxnSpPr>
        <p:spPr>
          <a:xfrm>
            <a:off x="0" y="3770616"/>
            <a:ext cx="12192000" cy="0"/>
          </a:xfrm>
          <a:prstGeom prst="line">
            <a:avLst/>
          </a:prstGeom>
          <a:ln w="19050">
            <a:solidFill>
              <a:schemeClr val="bg2">
                <a:lumMod val="75000"/>
              </a:schemeClr>
            </a:solidFill>
            <a:prstDash val="lgDash"/>
          </a:ln>
        </p:spPr>
        <p:style>
          <a:lnRef idx="1">
            <a:schemeClr val="accent1"/>
          </a:lnRef>
          <a:fillRef idx="0">
            <a:schemeClr val="accent1"/>
          </a:fillRef>
          <a:effectRef idx="0">
            <a:schemeClr val="accent1"/>
          </a:effectRef>
          <a:fontRef idx="minor">
            <a:schemeClr val="tx1"/>
          </a:fontRef>
        </p:style>
      </p:cxnSp>
      <p:grpSp>
        <p:nvGrpSpPr>
          <p:cNvPr id="48" name="Group 47"/>
          <p:cNvGrpSpPr/>
          <p:nvPr/>
        </p:nvGrpSpPr>
        <p:grpSpPr>
          <a:xfrm>
            <a:off x="475593" y="4772424"/>
            <a:ext cx="9944735" cy="513707"/>
            <a:chOff x="475593" y="4772424"/>
            <a:chExt cx="9944735" cy="513707"/>
          </a:xfrm>
        </p:grpSpPr>
        <p:grpSp>
          <p:nvGrpSpPr>
            <p:cNvPr id="49" name="Group 48"/>
            <p:cNvGrpSpPr/>
            <p:nvPr/>
          </p:nvGrpSpPr>
          <p:grpSpPr>
            <a:xfrm>
              <a:off x="3768390" y="4772424"/>
              <a:ext cx="6651938" cy="513706"/>
              <a:chOff x="5235541" y="2355394"/>
              <a:chExt cx="4124218" cy="318499"/>
            </a:xfrm>
          </p:grpSpPr>
          <p:sp>
            <p:nvSpPr>
              <p:cNvPr id="51" name="Rectangle 50"/>
              <p:cNvSpPr/>
              <p:nvPr/>
            </p:nvSpPr>
            <p:spPr>
              <a:xfrm>
                <a:off x="7277083" y="2355394"/>
                <a:ext cx="2082676" cy="318499"/>
              </a:xfrm>
              <a:prstGeom prst="rect">
                <a:avLst/>
              </a:prstGeom>
              <a:solidFill>
                <a:schemeClr val="bg1">
                  <a:lumMod val="85000"/>
                </a:schemeClr>
              </a:solidFill>
              <a:ln w="381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Segoe UI" panose="020B0502040204020203" pitchFamily="34" charset="0"/>
                    <a:cs typeface="Segoe UI" panose="020B0502040204020203" pitchFamily="34" charset="0"/>
                  </a:rPr>
                  <a:t>Doc</a:t>
                </a:r>
              </a:p>
            </p:txBody>
          </p:sp>
          <p:sp>
            <p:nvSpPr>
              <p:cNvPr id="52" name="Rectangle 51"/>
              <p:cNvSpPr/>
              <p:nvPr/>
            </p:nvSpPr>
            <p:spPr>
              <a:xfrm>
                <a:off x="6256311" y="2355394"/>
                <a:ext cx="1020770" cy="318499"/>
              </a:xfrm>
              <a:prstGeom prst="rect">
                <a:avLst/>
              </a:prstGeom>
              <a:solidFill>
                <a:schemeClr val="bg1">
                  <a:lumMod val="85000"/>
                </a:schemeClr>
              </a:solidFill>
              <a:ln w="381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200" b="1" dirty="0" err="1" smtClean="0">
                    <a:solidFill>
                      <a:prstClr val="white">
                        <a:lumMod val="50000"/>
                      </a:prstClr>
                    </a:solidFill>
                    <a:latin typeface="Segoe UI" panose="020B0502040204020203" pitchFamily="34" charset="0"/>
                    <a:cs typeface="Segoe UI" panose="020B0502040204020203" pitchFamily="34" charset="0"/>
                  </a:rPr>
                  <a:t>IdxA</a:t>
                </a:r>
                <a:r>
                  <a:rPr lang="en-US" sz="1200" b="1" dirty="0" smtClean="0">
                    <a:solidFill>
                      <a:prstClr val="white">
                        <a:lumMod val="50000"/>
                      </a:prstClr>
                    </a:solidFill>
                    <a:latin typeface="Segoe UI" panose="020B0502040204020203" pitchFamily="34" charset="0"/>
                    <a:cs typeface="Segoe UI" panose="020B0502040204020203" pitchFamily="34" charset="0"/>
                  </a:rPr>
                  <a:t> pointer</a:t>
                </a:r>
                <a:endParaRPr lang="en-US" sz="1200" b="1" dirty="0">
                  <a:solidFill>
                    <a:prstClr val="white">
                      <a:lumMod val="50000"/>
                    </a:prstClr>
                  </a:solidFill>
                  <a:latin typeface="Segoe UI" panose="020B0502040204020203" pitchFamily="34" charset="0"/>
                  <a:cs typeface="Segoe UI" panose="020B0502040204020203" pitchFamily="34" charset="0"/>
                </a:endParaRPr>
              </a:p>
            </p:txBody>
          </p:sp>
          <p:sp>
            <p:nvSpPr>
              <p:cNvPr id="53" name="Rectangle 52"/>
              <p:cNvSpPr/>
              <p:nvPr/>
            </p:nvSpPr>
            <p:spPr>
              <a:xfrm>
                <a:off x="5235541" y="2355394"/>
                <a:ext cx="1020770" cy="318499"/>
              </a:xfrm>
              <a:prstGeom prst="rect">
                <a:avLst/>
              </a:prstGeom>
              <a:solidFill>
                <a:schemeClr val="bg1">
                  <a:lumMod val="85000"/>
                </a:schemeClr>
              </a:solidFill>
              <a:ln w="381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200" b="1" dirty="0" err="1" smtClean="0">
                    <a:solidFill>
                      <a:srgbClr val="00B0F0"/>
                    </a:solidFill>
                    <a:latin typeface="Segoe UI" panose="020B0502040204020203" pitchFamily="34" charset="0"/>
                    <a:cs typeface="Segoe UI" panose="020B0502040204020203" pitchFamily="34" charset="0"/>
                  </a:rPr>
                  <a:t>IdxB</a:t>
                </a:r>
                <a:r>
                  <a:rPr lang="en-US" sz="1200" b="1" dirty="0" smtClean="0">
                    <a:solidFill>
                      <a:srgbClr val="00B0F0"/>
                    </a:solidFill>
                    <a:latin typeface="Segoe UI" panose="020B0502040204020203" pitchFamily="34" charset="0"/>
                    <a:cs typeface="Segoe UI" panose="020B0502040204020203" pitchFamily="34" charset="0"/>
                  </a:rPr>
                  <a:t> pointer</a:t>
                </a:r>
                <a:endParaRPr lang="en-US" sz="1200" b="1" dirty="0">
                  <a:solidFill>
                    <a:srgbClr val="00B0F0"/>
                  </a:solidFill>
                  <a:latin typeface="Segoe UI" panose="020B0502040204020203" pitchFamily="34" charset="0"/>
                  <a:cs typeface="Segoe UI" panose="020B0502040204020203" pitchFamily="34" charset="0"/>
                </a:endParaRPr>
              </a:p>
            </p:txBody>
          </p:sp>
        </p:grpSp>
        <p:sp>
          <p:nvSpPr>
            <p:cNvPr id="50" name="Rectangle 49"/>
            <p:cNvSpPr/>
            <p:nvPr/>
          </p:nvSpPr>
          <p:spPr>
            <a:xfrm>
              <a:off x="475593" y="4772425"/>
              <a:ext cx="3292795" cy="513706"/>
            </a:xfrm>
            <a:prstGeom prst="rect">
              <a:avLst/>
            </a:prstGeom>
            <a:solidFill>
              <a:schemeClr val="bg1">
                <a:lumMod val="85000"/>
              </a:schemeClr>
            </a:solidFill>
            <a:ln w="381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dirty="0" smtClean="0">
                  <a:solidFill>
                    <a:schemeClr val="tx1"/>
                  </a:solidFill>
                  <a:latin typeface="Segoe UI" panose="020B0502040204020203" pitchFamily="34" charset="0"/>
                  <a:cs typeface="Segoe UI" panose="020B0502040204020203" pitchFamily="34" charset="0"/>
                </a:rPr>
                <a:t>3,</a:t>
              </a:r>
              <a:r>
                <a:rPr lang="en-US" dirty="0">
                  <a:solidFill>
                    <a:schemeClr val="tx1"/>
                  </a:solidFill>
                  <a:latin typeface="Segoe UI" panose="020B0502040204020203" pitchFamily="34" charset="0"/>
                  <a:cs typeface="Segoe UI" panose="020B0502040204020203" pitchFamily="34" charset="0"/>
                </a:rPr>
                <a:t> ∞</a:t>
              </a:r>
            </a:p>
          </p:txBody>
        </p:sp>
      </p:grpSp>
      <p:grpSp>
        <p:nvGrpSpPr>
          <p:cNvPr id="54" name="Group 53"/>
          <p:cNvGrpSpPr/>
          <p:nvPr/>
        </p:nvGrpSpPr>
        <p:grpSpPr>
          <a:xfrm>
            <a:off x="9284640" y="1381335"/>
            <a:ext cx="2828369" cy="618705"/>
            <a:chOff x="5350259" y="3332754"/>
            <a:chExt cx="2828369" cy="618705"/>
          </a:xfrm>
          <a:solidFill>
            <a:schemeClr val="bg2"/>
          </a:solidFill>
        </p:grpSpPr>
        <p:sp>
          <p:nvSpPr>
            <p:cNvPr id="55" name="Rounded Rectangle 12"/>
            <p:cNvSpPr/>
            <p:nvPr/>
          </p:nvSpPr>
          <p:spPr>
            <a:xfrm>
              <a:off x="5350259" y="3332754"/>
              <a:ext cx="2828369" cy="618705"/>
            </a:xfrm>
            <a:prstGeom prst="rect">
              <a:avLst/>
            </a:prstGeom>
            <a:grpFill/>
          </p:spPr>
          <p:style>
            <a:lnRef idx="2">
              <a:schemeClr val="accent3">
                <a:shade val="80000"/>
                <a:hueOff val="0"/>
                <a:satOff val="0"/>
                <a:lumOff val="19092"/>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56" name="Rounded Rectangle 4"/>
            <p:cNvSpPr/>
            <p:nvPr/>
          </p:nvSpPr>
          <p:spPr>
            <a:xfrm>
              <a:off x="5380462" y="3362957"/>
              <a:ext cx="2767963" cy="558299"/>
            </a:xfrm>
            <a:prstGeom prst="rect">
              <a:avLst/>
            </a:prstGeom>
            <a:grpFill/>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72390" tIns="72390" rIns="72390" bIns="72390" numCol="1" spcCol="1270" anchor="ctr" anchorCtr="0">
              <a:noAutofit/>
            </a:bodyPr>
            <a:lstStyle/>
            <a:p>
              <a:pPr lvl="0" algn="ctr" defTabSz="800100">
                <a:lnSpc>
                  <a:spcPct val="90000"/>
                </a:lnSpc>
                <a:spcBef>
                  <a:spcPct val="0"/>
                </a:spcBef>
                <a:spcAft>
                  <a:spcPct val="35000"/>
                </a:spcAft>
              </a:pPr>
              <a:r>
                <a:rPr lang="en-US" dirty="0">
                  <a:latin typeface="Segoe UI" panose="020B0502040204020203" pitchFamily="34" charset="0"/>
                  <a:cs typeface="Segoe UI" panose="020B0502040204020203" pitchFamily="34" charset="0"/>
                </a:rPr>
                <a:t>Concurrency Locking</a:t>
              </a:r>
            </a:p>
          </p:txBody>
        </p:sp>
      </p:grpSp>
      <p:sp>
        <p:nvSpPr>
          <p:cNvPr id="57" name="Title 1"/>
          <p:cNvSpPr txBox="1">
            <a:spLocks/>
          </p:cNvSpPr>
          <p:nvPr/>
        </p:nvSpPr>
        <p:spPr>
          <a:xfrm>
            <a:off x="274639" y="264964"/>
            <a:ext cx="9143999" cy="1097302"/>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3600" b="0" kern="1200" cap="none" spc="-102" baseline="0">
                <a:ln w="3175">
                  <a:noFill/>
                </a:ln>
                <a:solidFill>
                  <a:schemeClr val="accent1"/>
                </a:solidFill>
                <a:effectLst/>
                <a:latin typeface="+mj-lt"/>
                <a:ea typeface="+mn-ea"/>
                <a:cs typeface="Segoe UI" pitchFamily="34" charset="0"/>
              </a:defRPr>
            </a:lvl1pPr>
          </a:lstStyle>
          <a:p>
            <a:pPr lvl="0"/>
            <a:r>
              <a:rPr lang="en-US" sz="4700" dirty="0" smtClean="0">
                <a:solidFill>
                  <a:schemeClr val="tx2"/>
                </a:solidFill>
                <a:latin typeface="Segoe UI Light" panose="020B0502040204020203" pitchFamily="34" charset="0"/>
                <a:ea typeface="+mj-ea"/>
                <a:cs typeface="Segoe UI Light" panose="020B0502040204020203" pitchFamily="34" charset="0"/>
              </a:rPr>
              <a:t>Multi </a:t>
            </a:r>
            <a:r>
              <a:rPr lang="en-US" sz="4700" dirty="0">
                <a:solidFill>
                  <a:schemeClr val="tx2"/>
                </a:solidFill>
                <a:latin typeface="Segoe UI Light" panose="020B0502040204020203" pitchFamily="34" charset="0"/>
                <a:ea typeface="+mj-ea"/>
                <a:cs typeface="Segoe UI Light" panose="020B0502040204020203" pitchFamily="34" charset="0"/>
              </a:rPr>
              <a:t>version</a:t>
            </a:r>
          </a:p>
        </p:txBody>
      </p:sp>
      <p:sp>
        <p:nvSpPr>
          <p:cNvPr id="58" name="Oval 57"/>
          <p:cNvSpPr/>
          <p:nvPr/>
        </p:nvSpPr>
        <p:spPr>
          <a:xfrm>
            <a:off x="4037229" y="4200014"/>
            <a:ext cx="2989780" cy="1341179"/>
          </a:xfrm>
          <a:prstGeom prst="ellipse">
            <a:avLst/>
          </a:prstGeom>
          <a:solidFill>
            <a:srgbClr val="FF97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Segoe UI" panose="020B0502040204020203" pitchFamily="34" charset="0"/>
                <a:cs typeface="Segoe UI" panose="020B0502040204020203" pitchFamily="34" charset="0"/>
              </a:rPr>
              <a:t>Tx2:</a:t>
            </a:r>
            <a:br>
              <a:rPr lang="en-US" dirty="0" smtClean="0">
                <a:latin typeface="Segoe UI" panose="020B0502040204020203" pitchFamily="34" charset="0"/>
                <a:cs typeface="Segoe UI" panose="020B0502040204020203" pitchFamily="34" charset="0"/>
              </a:rPr>
            </a:br>
            <a:r>
              <a:rPr lang="en-US" dirty="0" smtClean="0">
                <a:latin typeface="Segoe UI" panose="020B0502040204020203" pitchFamily="34" charset="0"/>
                <a:cs typeface="Segoe UI" panose="020B0502040204020203" pitchFamily="34" charset="0"/>
              </a:rPr>
              <a:t>Update Table1</a:t>
            </a:r>
            <a:br>
              <a:rPr lang="en-US" dirty="0" smtClean="0">
                <a:latin typeface="Segoe UI" panose="020B0502040204020203" pitchFamily="34" charset="0"/>
                <a:cs typeface="Segoe UI" panose="020B0502040204020203" pitchFamily="34" charset="0"/>
              </a:rPr>
            </a:br>
            <a:r>
              <a:rPr lang="en-US" dirty="0" smtClean="0">
                <a:latin typeface="Segoe UI" panose="020B0502040204020203" pitchFamily="34" charset="0"/>
                <a:cs typeface="Segoe UI" panose="020B0502040204020203" pitchFamily="34" charset="0"/>
              </a:rPr>
              <a:t>SET Name=‘Einstein’</a:t>
            </a:r>
            <a:endParaRPr lang="en-US" dirty="0">
              <a:latin typeface="Segoe UI" panose="020B0502040204020203" pitchFamily="34" charset="0"/>
              <a:cs typeface="Segoe UI" panose="020B0502040204020203" pitchFamily="34" charset="0"/>
            </a:endParaRPr>
          </a:p>
        </p:txBody>
      </p:sp>
      <p:sp>
        <p:nvSpPr>
          <p:cNvPr id="61" name="Rectangle 60"/>
          <p:cNvSpPr/>
          <p:nvPr/>
        </p:nvSpPr>
        <p:spPr>
          <a:xfrm>
            <a:off x="508250" y="3059352"/>
            <a:ext cx="9912078" cy="602166"/>
          </a:xfrm>
          <a:prstGeom prst="rect">
            <a:avLst/>
          </a:prstGeom>
          <a:solidFill>
            <a:srgbClr val="DF4F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dirty="0" smtClean="0">
                <a:latin typeface="Segoe UI Light" panose="020B0502040204020203" pitchFamily="34" charset="0"/>
                <a:cs typeface="Segoe UI Light" panose="020B0502040204020203" pitchFamily="34" charset="0"/>
              </a:rPr>
              <a:t>Optimistic Multi-Version Concurrency control - Example</a:t>
            </a:r>
            <a:endParaRPr lang="en-US" sz="2800" dirty="0">
              <a:latin typeface="Segoe UI Light" panose="020B0502040204020203" pitchFamily="34" charset="0"/>
              <a:cs typeface="Segoe UI Light" panose="020B0502040204020203" pitchFamily="34" charset="0"/>
            </a:endParaRPr>
          </a:p>
        </p:txBody>
      </p:sp>
    </p:spTree>
    <p:custDataLst>
      <p:tags r:id="rId1"/>
    </p:custDataLst>
    <p:extLst>
      <p:ext uri="{BB962C8B-B14F-4D97-AF65-F5344CB8AC3E}">
        <p14:creationId xmlns:p14="http://schemas.microsoft.com/office/powerpoint/2010/main" val="628395061"/>
      </p:ext>
    </p:extLst>
  </p:cSld>
  <p:clrMapOvr>
    <a:masterClrMapping/>
  </p:clrMapOvr>
  <mc:AlternateContent xmlns:mc="http://schemas.openxmlformats.org/markup-compatibility/2006" xmlns:p14="http://schemas.microsoft.com/office/powerpoint/2010/main">
    <mc:Choice Requires="p14">
      <p:transition spd="slow" p14:dur="2000" advTm="6499"/>
    </mc:Choice>
    <mc:Fallback xmlns="">
      <p:transition spd="slow" advTm="649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4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58"/>
                                        </p:tgtEl>
                                        <p:attrNameLst>
                                          <p:attrName>style.visibility</p:attrName>
                                        </p:attrNameLst>
                                      </p:cBhvr>
                                      <p:to>
                                        <p:strVal val="visible"/>
                                      </p:to>
                                    </p:set>
                                    <p:anim calcmode="lin" valueType="num">
                                      <p:cBhvr additive="base">
                                        <p:cTn id="11" dur="500" fill="hold"/>
                                        <p:tgtEl>
                                          <p:spTgt spid="58"/>
                                        </p:tgtEl>
                                        <p:attrNameLst>
                                          <p:attrName>ppt_x</p:attrName>
                                        </p:attrNameLst>
                                      </p:cBhvr>
                                      <p:tavLst>
                                        <p:tav tm="0">
                                          <p:val>
                                            <p:strVal val="#ppt_x"/>
                                          </p:val>
                                        </p:tav>
                                        <p:tav tm="100000">
                                          <p:val>
                                            <p:strVal val="#ppt_x"/>
                                          </p:val>
                                        </p:tav>
                                      </p:tavLst>
                                    </p:anim>
                                    <p:anim calcmode="lin" valueType="num">
                                      <p:cBhvr additive="base">
                                        <p:cTn id="12" dur="500" fill="hold"/>
                                        <p:tgtEl>
                                          <p:spTgt spid="5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Group 36"/>
          <p:cNvGrpSpPr/>
          <p:nvPr/>
        </p:nvGrpSpPr>
        <p:grpSpPr>
          <a:xfrm>
            <a:off x="475593" y="4132815"/>
            <a:ext cx="9944735" cy="513706"/>
            <a:chOff x="475593" y="4132815"/>
            <a:chExt cx="9944735" cy="513706"/>
          </a:xfrm>
        </p:grpSpPr>
        <p:grpSp>
          <p:nvGrpSpPr>
            <p:cNvPr id="20" name="Group 19"/>
            <p:cNvGrpSpPr/>
            <p:nvPr/>
          </p:nvGrpSpPr>
          <p:grpSpPr>
            <a:xfrm>
              <a:off x="3768390" y="4132815"/>
              <a:ext cx="6651938" cy="513706"/>
              <a:chOff x="5235541" y="2355394"/>
              <a:chExt cx="4124218" cy="318499"/>
            </a:xfrm>
          </p:grpSpPr>
          <p:sp>
            <p:nvSpPr>
              <p:cNvPr id="21" name="Rectangle 20"/>
              <p:cNvSpPr/>
              <p:nvPr/>
            </p:nvSpPr>
            <p:spPr>
              <a:xfrm>
                <a:off x="7277083" y="2355394"/>
                <a:ext cx="2082676" cy="318499"/>
              </a:xfrm>
              <a:prstGeom prst="rect">
                <a:avLst/>
              </a:prstGeom>
              <a:solidFill>
                <a:schemeClr val="bg1">
                  <a:lumMod val="85000"/>
                </a:schemeClr>
              </a:solidFill>
              <a:ln w="381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Segoe UI" panose="020B0502040204020203" pitchFamily="34" charset="0"/>
                    <a:cs typeface="Segoe UI" panose="020B0502040204020203" pitchFamily="34" charset="0"/>
                  </a:rPr>
                  <a:t>Marty</a:t>
                </a:r>
              </a:p>
            </p:txBody>
          </p:sp>
          <p:sp>
            <p:nvSpPr>
              <p:cNvPr id="22" name="Rectangle 21"/>
              <p:cNvSpPr/>
              <p:nvPr/>
            </p:nvSpPr>
            <p:spPr>
              <a:xfrm>
                <a:off x="6256311" y="2355394"/>
                <a:ext cx="1020770" cy="318499"/>
              </a:xfrm>
              <a:prstGeom prst="rect">
                <a:avLst/>
              </a:prstGeom>
              <a:solidFill>
                <a:schemeClr val="bg1">
                  <a:lumMod val="85000"/>
                </a:schemeClr>
              </a:solidFill>
              <a:ln w="381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200" b="1" dirty="0" err="1" smtClean="0">
                    <a:solidFill>
                      <a:prstClr val="white">
                        <a:lumMod val="50000"/>
                      </a:prstClr>
                    </a:solidFill>
                    <a:latin typeface="Segoe UI" panose="020B0502040204020203" pitchFamily="34" charset="0"/>
                    <a:cs typeface="Segoe UI" panose="020B0502040204020203" pitchFamily="34" charset="0"/>
                  </a:rPr>
                  <a:t>IdxA</a:t>
                </a:r>
                <a:r>
                  <a:rPr lang="en-US" sz="1200" b="1" dirty="0" smtClean="0">
                    <a:solidFill>
                      <a:prstClr val="white">
                        <a:lumMod val="50000"/>
                      </a:prstClr>
                    </a:solidFill>
                    <a:latin typeface="Segoe UI" panose="020B0502040204020203" pitchFamily="34" charset="0"/>
                    <a:cs typeface="Segoe UI" panose="020B0502040204020203" pitchFamily="34" charset="0"/>
                  </a:rPr>
                  <a:t> pointer</a:t>
                </a:r>
                <a:endParaRPr lang="en-US" sz="1200" b="1" dirty="0">
                  <a:solidFill>
                    <a:prstClr val="white">
                      <a:lumMod val="50000"/>
                    </a:prstClr>
                  </a:solidFill>
                  <a:latin typeface="Segoe UI" panose="020B0502040204020203" pitchFamily="34" charset="0"/>
                  <a:cs typeface="Segoe UI" panose="020B0502040204020203" pitchFamily="34" charset="0"/>
                </a:endParaRPr>
              </a:p>
            </p:txBody>
          </p:sp>
          <p:sp>
            <p:nvSpPr>
              <p:cNvPr id="23" name="Rectangle 22"/>
              <p:cNvSpPr/>
              <p:nvPr/>
            </p:nvSpPr>
            <p:spPr>
              <a:xfrm>
                <a:off x="5235541" y="2355394"/>
                <a:ext cx="1020770" cy="318499"/>
              </a:xfrm>
              <a:prstGeom prst="rect">
                <a:avLst/>
              </a:prstGeom>
              <a:solidFill>
                <a:schemeClr val="bg1">
                  <a:lumMod val="85000"/>
                </a:schemeClr>
              </a:solidFill>
              <a:ln w="381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200" b="1" dirty="0" err="1" smtClean="0">
                    <a:solidFill>
                      <a:srgbClr val="00B0F0"/>
                    </a:solidFill>
                    <a:latin typeface="Segoe UI" panose="020B0502040204020203" pitchFamily="34" charset="0"/>
                    <a:cs typeface="Segoe UI" panose="020B0502040204020203" pitchFamily="34" charset="0"/>
                  </a:rPr>
                  <a:t>IdxB</a:t>
                </a:r>
                <a:r>
                  <a:rPr lang="en-US" sz="1200" b="1" dirty="0" smtClean="0">
                    <a:solidFill>
                      <a:srgbClr val="00B0F0"/>
                    </a:solidFill>
                    <a:latin typeface="Segoe UI" panose="020B0502040204020203" pitchFamily="34" charset="0"/>
                    <a:cs typeface="Segoe UI" panose="020B0502040204020203" pitchFamily="34" charset="0"/>
                  </a:rPr>
                  <a:t> pointer</a:t>
                </a:r>
                <a:endParaRPr lang="en-US" sz="1200" b="1" dirty="0">
                  <a:solidFill>
                    <a:srgbClr val="00B0F0"/>
                  </a:solidFill>
                  <a:latin typeface="Segoe UI" panose="020B0502040204020203" pitchFamily="34" charset="0"/>
                  <a:cs typeface="Segoe UI" panose="020B0502040204020203" pitchFamily="34" charset="0"/>
                </a:endParaRPr>
              </a:p>
            </p:txBody>
          </p:sp>
        </p:grpSp>
        <p:sp>
          <p:nvSpPr>
            <p:cNvPr id="24" name="Rectangle 23"/>
            <p:cNvSpPr/>
            <p:nvPr/>
          </p:nvSpPr>
          <p:spPr>
            <a:xfrm>
              <a:off x="475593" y="4132815"/>
              <a:ext cx="3292795" cy="513706"/>
            </a:xfrm>
            <a:prstGeom prst="rect">
              <a:avLst/>
            </a:prstGeom>
            <a:solidFill>
              <a:schemeClr val="bg1">
                <a:lumMod val="85000"/>
              </a:schemeClr>
            </a:solidFill>
            <a:ln w="381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dirty="0" smtClean="0">
                  <a:solidFill>
                    <a:schemeClr val="tx1"/>
                  </a:solidFill>
                  <a:latin typeface="Segoe UI" panose="020B0502040204020203" pitchFamily="34" charset="0"/>
                  <a:cs typeface="Segoe UI" panose="020B0502040204020203" pitchFamily="34" charset="0"/>
                </a:rPr>
                <a:t>1,</a:t>
              </a:r>
              <a:r>
                <a:rPr lang="en-US" dirty="0">
                  <a:solidFill>
                    <a:schemeClr val="tx1"/>
                  </a:solidFill>
                  <a:latin typeface="Segoe UI" panose="020B0502040204020203" pitchFamily="34" charset="0"/>
                  <a:cs typeface="Segoe UI" panose="020B0502040204020203" pitchFamily="34" charset="0"/>
                </a:rPr>
                <a:t> </a:t>
              </a:r>
              <a:r>
                <a:rPr lang="en-US" dirty="0" smtClean="0">
                  <a:solidFill>
                    <a:schemeClr val="tx1"/>
                  </a:solidFill>
                  <a:latin typeface="Segoe UI" panose="020B0502040204020203" pitchFamily="34" charset="0"/>
                  <a:cs typeface="Segoe UI" panose="020B0502040204020203" pitchFamily="34" charset="0"/>
                </a:rPr>
                <a:t>3</a:t>
              </a:r>
              <a:endParaRPr lang="en-US" dirty="0">
                <a:solidFill>
                  <a:schemeClr val="tx1"/>
                </a:solidFill>
                <a:latin typeface="Segoe UI" panose="020B0502040204020203" pitchFamily="34" charset="0"/>
                <a:cs typeface="Segoe UI" panose="020B0502040204020203" pitchFamily="34" charset="0"/>
              </a:endParaRPr>
            </a:p>
          </p:txBody>
        </p:sp>
      </p:grpSp>
      <p:grpSp>
        <p:nvGrpSpPr>
          <p:cNvPr id="25" name="Group 24"/>
          <p:cNvGrpSpPr/>
          <p:nvPr/>
        </p:nvGrpSpPr>
        <p:grpSpPr>
          <a:xfrm>
            <a:off x="3768390" y="4772424"/>
            <a:ext cx="6651938" cy="513706"/>
            <a:chOff x="5235541" y="2355394"/>
            <a:chExt cx="4124218" cy="318499"/>
          </a:xfrm>
        </p:grpSpPr>
        <p:sp>
          <p:nvSpPr>
            <p:cNvPr id="26" name="Rectangle 25"/>
            <p:cNvSpPr/>
            <p:nvPr/>
          </p:nvSpPr>
          <p:spPr>
            <a:xfrm>
              <a:off x="7277083" y="2355394"/>
              <a:ext cx="2082676" cy="318499"/>
            </a:xfrm>
            <a:prstGeom prst="rect">
              <a:avLst/>
            </a:prstGeom>
            <a:solidFill>
              <a:schemeClr val="bg1">
                <a:lumMod val="85000"/>
              </a:schemeClr>
            </a:solidFill>
            <a:ln w="381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Segoe UI" panose="020B0502040204020203" pitchFamily="34" charset="0"/>
                  <a:cs typeface="Segoe UI" panose="020B0502040204020203" pitchFamily="34" charset="0"/>
                </a:rPr>
                <a:t>Doc</a:t>
              </a:r>
            </a:p>
          </p:txBody>
        </p:sp>
        <p:sp>
          <p:nvSpPr>
            <p:cNvPr id="27" name="Rectangle 26"/>
            <p:cNvSpPr/>
            <p:nvPr/>
          </p:nvSpPr>
          <p:spPr>
            <a:xfrm>
              <a:off x="6256311" y="2355394"/>
              <a:ext cx="1020770" cy="318499"/>
            </a:xfrm>
            <a:prstGeom prst="rect">
              <a:avLst/>
            </a:prstGeom>
            <a:solidFill>
              <a:schemeClr val="bg1">
                <a:lumMod val="85000"/>
              </a:schemeClr>
            </a:solidFill>
            <a:ln w="381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200" b="1" dirty="0" err="1" smtClean="0">
                  <a:solidFill>
                    <a:prstClr val="white">
                      <a:lumMod val="50000"/>
                    </a:prstClr>
                  </a:solidFill>
                  <a:latin typeface="Segoe UI" panose="020B0502040204020203" pitchFamily="34" charset="0"/>
                  <a:cs typeface="Segoe UI" panose="020B0502040204020203" pitchFamily="34" charset="0"/>
                </a:rPr>
                <a:t>IdxA</a:t>
              </a:r>
              <a:r>
                <a:rPr lang="en-US" sz="1200" b="1" dirty="0" smtClean="0">
                  <a:solidFill>
                    <a:prstClr val="white">
                      <a:lumMod val="50000"/>
                    </a:prstClr>
                  </a:solidFill>
                  <a:latin typeface="Segoe UI" panose="020B0502040204020203" pitchFamily="34" charset="0"/>
                  <a:cs typeface="Segoe UI" panose="020B0502040204020203" pitchFamily="34" charset="0"/>
                </a:rPr>
                <a:t> pointer</a:t>
              </a:r>
              <a:endParaRPr lang="en-US" sz="1200" b="1" dirty="0">
                <a:solidFill>
                  <a:prstClr val="white">
                    <a:lumMod val="50000"/>
                  </a:prstClr>
                </a:solidFill>
                <a:latin typeface="Segoe UI" panose="020B0502040204020203" pitchFamily="34" charset="0"/>
                <a:cs typeface="Segoe UI" panose="020B0502040204020203" pitchFamily="34" charset="0"/>
              </a:endParaRPr>
            </a:p>
          </p:txBody>
        </p:sp>
        <p:sp>
          <p:nvSpPr>
            <p:cNvPr id="28" name="Rectangle 27"/>
            <p:cNvSpPr/>
            <p:nvPr/>
          </p:nvSpPr>
          <p:spPr>
            <a:xfrm>
              <a:off x="5235541" y="2355394"/>
              <a:ext cx="1020770" cy="318499"/>
            </a:xfrm>
            <a:prstGeom prst="rect">
              <a:avLst/>
            </a:prstGeom>
            <a:solidFill>
              <a:schemeClr val="bg1">
                <a:lumMod val="85000"/>
              </a:schemeClr>
            </a:solidFill>
            <a:ln w="381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200" b="1" dirty="0" err="1" smtClean="0">
                  <a:solidFill>
                    <a:srgbClr val="00B0F0"/>
                  </a:solidFill>
                  <a:latin typeface="Segoe UI" panose="020B0502040204020203" pitchFamily="34" charset="0"/>
                  <a:cs typeface="Segoe UI" panose="020B0502040204020203" pitchFamily="34" charset="0"/>
                </a:rPr>
                <a:t>IdxB</a:t>
              </a:r>
              <a:r>
                <a:rPr lang="en-US" sz="1200" b="1" dirty="0" smtClean="0">
                  <a:solidFill>
                    <a:srgbClr val="00B0F0"/>
                  </a:solidFill>
                  <a:latin typeface="Segoe UI" panose="020B0502040204020203" pitchFamily="34" charset="0"/>
                  <a:cs typeface="Segoe UI" panose="020B0502040204020203" pitchFamily="34" charset="0"/>
                </a:rPr>
                <a:t> pointer</a:t>
              </a:r>
              <a:endParaRPr lang="en-US" sz="1200" b="1" dirty="0">
                <a:solidFill>
                  <a:srgbClr val="00B0F0"/>
                </a:solidFill>
                <a:latin typeface="Segoe UI" panose="020B0502040204020203" pitchFamily="34" charset="0"/>
                <a:cs typeface="Segoe UI" panose="020B0502040204020203" pitchFamily="34" charset="0"/>
              </a:endParaRPr>
            </a:p>
          </p:txBody>
        </p:sp>
      </p:grpSp>
      <p:sp>
        <p:nvSpPr>
          <p:cNvPr id="29" name="Rectangle 28"/>
          <p:cNvSpPr/>
          <p:nvPr/>
        </p:nvSpPr>
        <p:spPr>
          <a:xfrm>
            <a:off x="475593" y="4772425"/>
            <a:ext cx="3292795" cy="513706"/>
          </a:xfrm>
          <a:prstGeom prst="rect">
            <a:avLst/>
          </a:prstGeom>
          <a:solidFill>
            <a:schemeClr val="bg1">
              <a:lumMod val="85000"/>
            </a:schemeClr>
          </a:solidFill>
          <a:ln w="381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dirty="0" smtClean="0">
                <a:solidFill>
                  <a:schemeClr val="tx1"/>
                </a:solidFill>
                <a:latin typeface="Segoe UI" panose="020B0502040204020203" pitchFamily="34" charset="0"/>
                <a:cs typeface="Segoe UI" panose="020B0502040204020203" pitchFamily="34" charset="0"/>
              </a:rPr>
              <a:t>3,</a:t>
            </a:r>
            <a:r>
              <a:rPr lang="en-US" dirty="0">
                <a:solidFill>
                  <a:schemeClr val="tx1"/>
                </a:solidFill>
                <a:latin typeface="Segoe UI" panose="020B0502040204020203" pitchFamily="34" charset="0"/>
                <a:cs typeface="Segoe UI" panose="020B0502040204020203" pitchFamily="34" charset="0"/>
              </a:rPr>
              <a:t> ∞</a:t>
            </a:r>
          </a:p>
        </p:txBody>
      </p:sp>
      <p:sp>
        <p:nvSpPr>
          <p:cNvPr id="36" name="TextBox 35"/>
          <p:cNvSpPr txBox="1"/>
          <p:nvPr/>
        </p:nvSpPr>
        <p:spPr>
          <a:xfrm>
            <a:off x="10911155" y="4744918"/>
            <a:ext cx="534256" cy="707886"/>
          </a:xfrm>
          <a:prstGeom prst="rect">
            <a:avLst/>
          </a:prstGeom>
          <a:noFill/>
        </p:spPr>
        <p:txBody>
          <a:bodyPr wrap="square" rtlCol="0">
            <a:spAutoFit/>
          </a:bodyPr>
          <a:lstStyle/>
          <a:p>
            <a:pPr algn="ctr"/>
            <a:r>
              <a:rPr lang="en-US" sz="4000" dirty="0">
                <a:latin typeface="Calibri" panose="020F0502020204030204" pitchFamily="34" charset="0"/>
              </a:rPr>
              <a:t>⑥</a:t>
            </a:r>
            <a:endParaRPr lang="en-US" sz="4000" dirty="0"/>
          </a:p>
        </p:txBody>
      </p:sp>
      <p:cxnSp>
        <p:nvCxnSpPr>
          <p:cNvPr id="41" name="Straight Connector 40"/>
          <p:cNvCxnSpPr/>
          <p:nvPr/>
        </p:nvCxnSpPr>
        <p:spPr>
          <a:xfrm>
            <a:off x="0" y="3770616"/>
            <a:ext cx="12192000" cy="0"/>
          </a:xfrm>
          <a:prstGeom prst="line">
            <a:avLst/>
          </a:prstGeom>
          <a:ln w="19050">
            <a:solidFill>
              <a:schemeClr val="bg2">
                <a:lumMod val="75000"/>
              </a:schemeClr>
            </a:solidFill>
            <a:prstDash val="lgDash"/>
          </a:ln>
        </p:spPr>
        <p:style>
          <a:lnRef idx="1">
            <a:schemeClr val="accent1"/>
          </a:lnRef>
          <a:fillRef idx="0">
            <a:schemeClr val="accent1"/>
          </a:fillRef>
          <a:effectRef idx="0">
            <a:schemeClr val="accent1"/>
          </a:effectRef>
          <a:fontRef idx="minor">
            <a:schemeClr val="tx1"/>
          </a:fontRef>
        </p:style>
      </p:cxnSp>
      <p:grpSp>
        <p:nvGrpSpPr>
          <p:cNvPr id="4" name="Group 3"/>
          <p:cNvGrpSpPr/>
          <p:nvPr/>
        </p:nvGrpSpPr>
        <p:grpSpPr>
          <a:xfrm>
            <a:off x="475593" y="5400787"/>
            <a:ext cx="9944735" cy="513707"/>
            <a:chOff x="475593" y="5400787"/>
            <a:chExt cx="9944735" cy="513707"/>
          </a:xfrm>
        </p:grpSpPr>
        <p:grpSp>
          <p:nvGrpSpPr>
            <p:cNvPr id="43" name="Group 42"/>
            <p:cNvGrpSpPr/>
            <p:nvPr/>
          </p:nvGrpSpPr>
          <p:grpSpPr>
            <a:xfrm>
              <a:off x="3768390" y="5400787"/>
              <a:ext cx="6651938" cy="513706"/>
              <a:chOff x="5235541" y="2355394"/>
              <a:chExt cx="4124218" cy="318499"/>
            </a:xfrm>
          </p:grpSpPr>
          <p:sp>
            <p:nvSpPr>
              <p:cNvPr id="44" name="Rectangle 43"/>
              <p:cNvSpPr/>
              <p:nvPr/>
            </p:nvSpPr>
            <p:spPr>
              <a:xfrm>
                <a:off x="7277083" y="2355394"/>
                <a:ext cx="2082676" cy="318499"/>
              </a:xfrm>
              <a:prstGeom prst="rect">
                <a:avLst/>
              </a:prstGeom>
              <a:solidFill>
                <a:schemeClr val="bg1">
                  <a:lumMod val="85000"/>
                </a:schemeClr>
              </a:solidFill>
              <a:ln w="381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latin typeface="Segoe UI" panose="020B0502040204020203" pitchFamily="34" charset="0"/>
                    <a:cs typeface="Segoe UI" panose="020B0502040204020203" pitchFamily="34" charset="0"/>
                  </a:rPr>
                  <a:t>Einstein</a:t>
                </a:r>
                <a:endParaRPr lang="en-US" dirty="0">
                  <a:solidFill>
                    <a:schemeClr val="tx1"/>
                  </a:solidFill>
                  <a:latin typeface="Segoe UI" panose="020B0502040204020203" pitchFamily="34" charset="0"/>
                  <a:cs typeface="Segoe UI" panose="020B0502040204020203" pitchFamily="34" charset="0"/>
                </a:endParaRPr>
              </a:p>
            </p:txBody>
          </p:sp>
          <p:sp>
            <p:nvSpPr>
              <p:cNvPr id="45" name="Rectangle 44"/>
              <p:cNvSpPr/>
              <p:nvPr/>
            </p:nvSpPr>
            <p:spPr>
              <a:xfrm>
                <a:off x="6256311" y="2355394"/>
                <a:ext cx="1020770" cy="318499"/>
              </a:xfrm>
              <a:prstGeom prst="rect">
                <a:avLst/>
              </a:prstGeom>
              <a:solidFill>
                <a:schemeClr val="bg1">
                  <a:lumMod val="85000"/>
                </a:schemeClr>
              </a:solidFill>
              <a:ln w="381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200" b="1" dirty="0" err="1" smtClean="0">
                    <a:solidFill>
                      <a:prstClr val="white">
                        <a:lumMod val="50000"/>
                      </a:prstClr>
                    </a:solidFill>
                    <a:latin typeface="Segoe UI" panose="020B0502040204020203" pitchFamily="34" charset="0"/>
                    <a:cs typeface="Segoe UI" panose="020B0502040204020203" pitchFamily="34" charset="0"/>
                  </a:rPr>
                  <a:t>IdxA</a:t>
                </a:r>
                <a:r>
                  <a:rPr lang="en-US" sz="1200" b="1" dirty="0" smtClean="0">
                    <a:solidFill>
                      <a:prstClr val="white">
                        <a:lumMod val="50000"/>
                      </a:prstClr>
                    </a:solidFill>
                    <a:latin typeface="Segoe UI" panose="020B0502040204020203" pitchFamily="34" charset="0"/>
                    <a:cs typeface="Segoe UI" panose="020B0502040204020203" pitchFamily="34" charset="0"/>
                  </a:rPr>
                  <a:t> pointer</a:t>
                </a:r>
                <a:endParaRPr lang="en-US" sz="1200" b="1" dirty="0">
                  <a:solidFill>
                    <a:prstClr val="white">
                      <a:lumMod val="50000"/>
                    </a:prstClr>
                  </a:solidFill>
                  <a:latin typeface="Segoe UI" panose="020B0502040204020203" pitchFamily="34" charset="0"/>
                  <a:cs typeface="Segoe UI" panose="020B0502040204020203" pitchFamily="34" charset="0"/>
                </a:endParaRPr>
              </a:p>
            </p:txBody>
          </p:sp>
          <p:sp>
            <p:nvSpPr>
              <p:cNvPr id="46" name="Rectangle 45"/>
              <p:cNvSpPr/>
              <p:nvPr/>
            </p:nvSpPr>
            <p:spPr>
              <a:xfrm>
                <a:off x="5235541" y="2355394"/>
                <a:ext cx="1020770" cy="318499"/>
              </a:xfrm>
              <a:prstGeom prst="rect">
                <a:avLst/>
              </a:prstGeom>
              <a:solidFill>
                <a:schemeClr val="bg1">
                  <a:lumMod val="85000"/>
                </a:schemeClr>
              </a:solidFill>
              <a:ln w="381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200" b="1" dirty="0" err="1" smtClean="0">
                    <a:solidFill>
                      <a:srgbClr val="00B0F0"/>
                    </a:solidFill>
                    <a:latin typeface="Segoe UI" panose="020B0502040204020203" pitchFamily="34" charset="0"/>
                    <a:cs typeface="Segoe UI" panose="020B0502040204020203" pitchFamily="34" charset="0"/>
                  </a:rPr>
                  <a:t>IdxB</a:t>
                </a:r>
                <a:r>
                  <a:rPr lang="en-US" sz="1200" b="1" dirty="0" smtClean="0">
                    <a:solidFill>
                      <a:srgbClr val="00B0F0"/>
                    </a:solidFill>
                    <a:latin typeface="Segoe UI" panose="020B0502040204020203" pitchFamily="34" charset="0"/>
                    <a:cs typeface="Segoe UI" panose="020B0502040204020203" pitchFamily="34" charset="0"/>
                  </a:rPr>
                  <a:t> pointer</a:t>
                </a:r>
                <a:endParaRPr lang="en-US" sz="1200" b="1" dirty="0">
                  <a:solidFill>
                    <a:srgbClr val="00B0F0"/>
                  </a:solidFill>
                  <a:latin typeface="Segoe UI" panose="020B0502040204020203" pitchFamily="34" charset="0"/>
                  <a:cs typeface="Segoe UI" panose="020B0502040204020203" pitchFamily="34" charset="0"/>
                </a:endParaRPr>
              </a:p>
            </p:txBody>
          </p:sp>
        </p:grpSp>
        <p:sp>
          <p:nvSpPr>
            <p:cNvPr id="47" name="Rectangle 46"/>
            <p:cNvSpPr/>
            <p:nvPr/>
          </p:nvSpPr>
          <p:spPr>
            <a:xfrm>
              <a:off x="475593" y="5400788"/>
              <a:ext cx="3292795" cy="513706"/>
            </a:xfrm>
            <a:prstGeom prst="rect">
              <a:avLst/>
            </a:prstGeom>
            <a:solidFill>
              <a:schemeClr val="bg1">
                <a:lumMod val="85000"/>
              </a:schemeClr>
            </a:solidFill>
            <a:ln w="381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dirty="0" smtClean="0">
                  <a:solidFill>
                    <a:schemeClr val="tx1"/>
                  </a:solidFill>
                  <a:latin typeface="Segoe UI" panose="020B0502040204020203" pitchFamily="34" charset="0"/>
                  <a:cs typeface="Segoe UI" panose="020B0502040204020203" pitchFamily="34" charset="0"/>
                </a:rPr>
                <a:t>Tx2, </a:t>
              </a:r>
              <a:r>
                <a:rPr lang="en-US" dirty="0">
                  <a:solidFill>
                    <a:schemeClr val="tx1"/>
                  </a:solidFill>
                  <a:latin typeface="Segoe UI" panose="020B0502040204020203" pitchFamily="34" charset="0"/>
                  <a:cs typeface="Segoe UI" panose="020B0502040204020203" pitchFamily="34" charset="0"/>
                </a:rPr>
                <a:t>∞</a:t>
              </a:r>
              <a:r>
                <a:rPr lang="en-US" dirty="0" smtClean="0">
                  <a:solidFill>
                    <a:schemeClr val="tx1"/>
                  </a:solidFill>
                  <a:latin typeface="Segoe UI" panose="020B0502040204020203" pitchFamily="34" charset="0"/>
                  <a:cs typeface="Segoe UI" panose="020B0502040204020203" pitchFamily="34" charset="0"/>
                </a:rPr>
                <a:t> </a:t>
              </a:r>
              <a:endParaRPr lang="en-US" dirty="0">
                <a:solidFill>
                  <a:schemeClr val="tx1"/>
                </a:solidFill>
                <a:latin typeface="Segoe UI" panose="020B0502040204020203" pitchFamily="34" charset="0"/>
                <a:cs typeface="Segoe UI" panose="020B0502040204020203" pitchFamily="34" charset="0"/>
              </a:endParaRPr>
            </a:p>
          </p:txBody>
        </p:sp>
      </p:grpSp>
      <p:grpSp>
        <p:nvGrpSpPr>
          <p:cNvPr id="48" name="Group 47"/>
          <p:cNvGrpSpPr/>
          <p:nvPr/>
        </p:nvGrpSpPr>
        <p:grpSpPr>
          <a:xfrm>
            <a:off x="475593" y="4772424"/>
            <a:ext cx="9944735" cy="513707"/>
            <a:chOff x="475593" y="4772424"/>
            <a:chExt cx="9944735" cy="513707"/>
          </a:xfrm>
        </p:grpSpPr>
        <p:grpSp>
          <p:nvGrpSpPr>
            <p:cNvPr id="49" name="Group 48"/>
            <p:cNvGrpSpPr/>
            <p:nvPr/>
          </p:nvGrpSpPr>
          <p:grpSpPr>
            <a:xfrm>
              <a:off x="3768390" y="4772424"/>
              <a:ext cx="6651938" cy="513706"/>
              <a:chOff x="5235541" y="2355394"/>
              <a:chExt cx="4124218" cy="318499"/>
            </a:xfrm>
          </p:grpSpPr>
          <p:sp>
            <p:nvSpPr>
              <p:cNvPr id="51" name="Rectangle 50"/>
              <p:cNvSpPr/>
              <p:nvPr/>
            </p:nvSpPr>
            <p:spPr>
              <a:xfrm>
                <a:off x="7277083" y="2355394"/>
                <a:ext cx="2082676" cy="318499"/>
              </a:xfrm>
              <a:prstGeom prst="rect">
                <a:avLst/>
              </a:prstGeom>
              <a:solidFill>
                <a:schemeClr val="bg1">
                  <a:lumMod val="85000"/>
                </a:schemeClr>
              </a:solidFill>
              <a:ln w="381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Segoe UI" panose="020B0502040204020203" pitchFamily="34" charset="0"/>
                    <a:cs typeface="Segoe UI" panose="020B0502040204020203" pitchFamily="34" charset="0"/>
                  </a:rPr>
                  <a:t>Doc</a:t>
                </a:r>
              </a:p>
            </p:txBody>
          </p:sp>
          <p:sp>
            <p:nvSpPr>
              <p:cNvPr id="52" name="Rectangle 51"/>
              <p:cNvSpPr/>
              <p:nvPr/>
            </p:nvSpPr>
            <p:spPr>
              <a:xfrm>
                <a:off x="6256311" y="2355394"/>
                <a:ext cx="1020770" cy="318499"/>
              </a:xfrm>
              <a:prstGeom prst="rect">
                <a:avLst/>
              </a:prstGeom>
              <a:solidFill>
                <a:schemeClr val="bg1">
                  <a:lumMod val="85000"/>
                </a:schemeClr>
              </a:solidFill>
              <a:ln w="381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200" b="1" dirty="0" err="1" smtClean="0">
                    <a:solidFill>
                      <a:prstClr val="white">
                        <a:lumMod val="50000"/>
                      </a:prstClr>
                    </a:solidFill>
                    <a:latin typeface="Segoe UI" panose="020B0502040204020203" pitchFamily="34" charset="0"/>
                    <a:cs typeface="Segoe UI" panose="020B0502040204020203" pitchFamily="34" charset="0"/>
                  </a:rPr>
                  <a:t>IdxA</a:t>
                </a:r>
                <a:r>
                  <a:rPr lang="en-US" sz="1200" b="1" dirty="0" smtClean="0">
                    <a:solidFill>
                      <a:prstClr val="white">
                        <a:lumMod val="50000"/>
                      </a:prstClr>
                    </a:solidFill>
                    <a:latin typeface="Segoe UI" panose="020B0502040204020203" pitchFamily="34" charset="0"/>
                    <a:cs typeface="Segoe UI" panose="020B0502040204020203" pitchFamily="34" charset="0"/>
                  </a:rPr>
                  <a:t> pointer</a:t>
                </a:r>
                <a:endParaRPr lang="en-US" sz="1200" b="1" dirty="0">
                  <a:solidFill>
                    <a:prstClr val="white">
                      <a:lumMod val="50000"/>
                    </a:prstClr>
                  </a:solidFill>
                  <a:latin typeface="Segoe UI" panose="020B0502040204020203" pitchFamily="34" charset="0"/>
                  <a:cs typeface="Segoe UI" panose="020B0502040204020203" pitchFamily="34" charset="0"/>
                </a:endParaRPr>
              </a:p>
            </p:txBody>
          </p:sp>
          <p:sp>
            <p:nvSpPr>
              <p:cNvPr id="53" name="Rectangle 52"/>
              <p:cNvSpPr/>
              <p:nvPr/>
            </p:nvSpPr>
            <p:spPr>
              <a:xfrm>
                <a:off x="5235541" y="2355394"/>
                <a:ext cx="1020770" cy="318499"/>
              </a:xfrm>
              <a:prstGeom prst="rect">
                <a:avLst/>
              </a:prstGeom>
              <a:solidFill>
                <a:schemeClr val="bg1">
                  <a:lumMod val="85000"/>
                </a:schemeClr>
              </a:solidFill>
              <a:ln w="381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200" b="1" dirty="0" err="1" smtClean="0">
                    <a:solidFill>
                      <a:srgbClr val="00B0F0"/>
                    </a:solidFill>
                    <a:latin typeface="Segoe UI" panose="020B0502040204020203" pitchFamily="34" charset="0"/>
                    <a:cs typeface="Segoe UI" panose="020B0502040204020203" pitchFamily="34" charset="0"/>
                  </a:rPr>
                  <a:t>IdxB</a:t>
                </a:r>
                <a:r>
                  <a:rPr lang="en-US" sz="1200" b="1" dirty="0" smtClean="0">
                    <a:solidFill>
                      <a:srgbClr val="00B0F0"/>
                    </a:solidFill>
                    <a:latin typeface="Segoe UI" panose="020B0502040204020203" pitchFamily="34" charset="0"/>
                    <a:cs typeface="Segoe UI" panose="020B0502040204020203" pitchFamily="34" charset="0"/>
                  </a:rPr>
                  <a:t> pointer</a:t>
                </a:r>
                <a:endParaRPr lang="en-US" sz="1200" b="1" dirty="0">
                  <a:solidFill>
                    <a:srgbClr val="00B0F0"/>
                  </a:solidFill>
                  <a:latin typeface="Segoe UI" panose="020B0502040204020203" pitchFamily="34" charset="0"/>
                  <a:cs typeface="Segoe UI" panose="020B0502040204020203" pitchFamily="34" charset="0"/>
                </a:endParaRPr>
              </a:p>
            </p:txBody>
          </p:sp>
        </p:grpSp>
        <p:sp>
          <p:nvSpPr>
            <p:cNvPr id="50" name="Rectangle 49"/>
            <p:cNvSpPr/>
            <p:nvPr/>
          </p:nvSpPr>
          <p:spPr>
            <a:xfrm>
              <a:off x="475593" y="4772425"/>
              <a:ext cx="3292795" cy="513706"/>
            </a:xfrm>
            <a:prstGeom prst="rect">
              <a:avLst/>
            </a:prstGeom>
            <a:solidFill>
              <a:schemeClr val="bg1">
                <a:lumMod val="85000"/>
              </a:schemeClr>
            </a:solidFill>
            <a:ln w="381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dirty="0" smtClean="0">
                  <a:solidFill>
                    <a:schemeClr val="tx1"/>
                  </a:solidFill>
                  <a:latin typeface="Segoe UI" panose="020B0502040204020203" pitchFamily="34" charset="0"/>
                  <a:cs typeface="Segoe UI" panose="020B0502040204020203" pitchFamily="34" charset="0"/>
                </a:rPr>
                <a:t>3,</a:t>
              </a:r>
              <a:r>
                <a:rPr lang="en-US" dirty="0">
                  <a:solidFill>
                    <a:schemeClr val="tx1"/>
                  </a:solidFill>
                  <a:latin typeface="Segoe UI" panose="020B0502040204020203" pitchFamily="34" charset="0"/>
                  <a:cs typeface="Segoe UI" panose="020B0502040204020203" pitchFamily="34" charset="0"/>
                </a:rPr>
                <a:t> </a:t>
              </a:r>
              <a:r>
                <a:rPr lang="en-US" dirty="0" smtClean="0">
                  <a:solidFill>
                    <a:schemeClr val="tx1"/>
                  </a:solidFill>
                  <a:latin typeface="Segoe UI" panose="020B0502040204020203" pitchFamily="34" charset="0"/>
                  <a:cs typeface="Segoe UI" panose="020B0502040204020203" pitchFamily="34" charset="0"/>
                </a:rPr>
                <a:t>Tx2</a:t>
              </a:r>
              <a:endParaRPr lang="en-US" dirty="0">
                <a:solidFill>
                  <a:schemeClr val="tx1"/>
                </a:solidFill>
                <a:latin typeface="Segoe UI" panose="020B0502040204020203" pitchFamily="34" charset="0"/>
                <a:cs typeface="Segoe UI" panose="020B0502040204020203" pitchFamily="34" charset="0"/>
              </a:endParaRPr>
            </a:p>
          </p:txBody>
        </p:sp>
      </p:grpSp>
      <p:grpSp>
        <p:nvGrpSpPr>
          <p:cNvPr id="54" name="Group 53"/>
          <p:cNvGrpSpPr/>
          <p:nvPr/>
        </p:nvGrpSpPr>
        <p:grpSpPr>
          <a:xfrm>
            <a:off x="9284640" y="1381335"/>
            <a:ext cx="2828369" cy="618705"/>
            <a:chOff x="5350259" y="3332754"/>
            <a:chExt cx="2828369" cy="618705"/>
          </a:xfrm>
          <a:solidFill>
            <a:schemeClr val="bg2"/>
          </a:solidFill>
        </p:grpSpPr>
        <p:sp>
          <p:nvSpPr>
            <p:cNvPr id="55" name="Rounded Rectangle 12"/>
            <p:cNvSpPr/>
            <p:nvPr/>
          </p:nvSpPr>
          <p:spPr>
            <a:xfrm>
              <a:off x="5350259" y="3332754"/>
              <a:ext cx="2828369" cy="618705"/>
            </a:xfrm>
            <a:prstGeom prst="rect">
              <a:avLst/>
            </a:prstGeom>
            <a:grpFill/>
          </p:spPr>
          <p:style>
            <a:lnRef idx="2">
              <a:schemeClr val="accent3">
                <a:shade val="80000"/>
                <a:hueOff val="0"/>
                <a:satOff val="0"/>
                <a:lumOff val="19092"/>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56" name="Rounded Rectangle 4"/>
            <p:cNvSpPr/>
            <p:nvPr/>
          </p:nvSpPr>
          <p:spPr>
            <a:xfrm>
              <a:off x="5380462" y="3362957"/>
              <a:ext cx="2767963" cy="558299"/>
            </a:xfrm>
            <a:prstGeom prst="rect">
              <a:avLst/>
            </a:prstGeom>
            <a:grpFill/>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72390" tIns="72390" rIns="72390" bIns="72390" numCol="1" spcCol="1270" anchor="ctr" anchorCtr="0">
              <a:noAutofit/>
            </a:bodyPr>
            <a:lstStyle/>
            <a:p>
              <a:pPr lvl="0" algn="ctr" defTabSz="800100">
                <a:lnSpc>
                  <a:spcPct val="90000"/>
                </a:lnSpc>
                <a:spcBef>
                  <a:spcPct val="0"/>
                </a:spcBef>
                <a:spcAft>
                  <a:spcPct val="35000"/>
                </a:spcAft>
              </a:pPr>
              <a:r>
                <a:rPr lang="en-US" dirty="0">
                  <a:latin typeface="Segoe UI" panose="020B0502040204020203" pitchFamily="34" charset="0"/>
                  <a:cs typeface="Segoe UI" panose="020B0502040204020203" pitchFamily="34" charset="0"/>
                </a:rPr>
                <a:t>Concurrency Locking</a:t>
              </a:r>
            </a:p>
          </p:txBody>
        </p:sp>
      </p:grpSp>
      <p:sp>
        <p:nvSpPr>
          <p:cNvPr id="57" name="Title 1"/>
          <p:cNvSpPr txBox="1">
            <a:spLocks/>
          </p:cNvSpPr>
          <p:nvPr/>
        </p:nvSpPr>
        <p:spPr>
          <a:xfrm>
            <a:off x="274639" y="264964"/>
            <a:ext cx="9143999" cy="1097302"/>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3600" b="0" kern="1200" cap="none" spc="-102" baseline="0">
                <a:ln w="3175">
                  <a:noFill/>
                </a:ln>
                <a:solidFill>
                  <a:schemeClr val="accent1"/>
                </a:solidFill>
                <a:effectLst/>
                <a:latin typeface="+mj-lt"/>
                <a:ea typeface="+mn-ea"/>
                <a:cs typeface="Segoe UI" pitchFamily="34" charset="0"/>
              </a:defRPr>
            </a:lvl1pPr>
          </a:lstStyle>
          <a:p>
            <a:pPr lvl="0"/>
            <a:r>
              <a:rPr lang="en-US" sz="4700" dirty="0" smtClean="0">
                <a:solidFill>
                  <a:schemeClr val="tx2"/>
                </a:solidFill>
                <a:latin typeface="Segoe UI Light" panose="020B0502040204020203" pitchFamily="34" charset="0"/>
                <a:ea typeface="+mj-ea"/>
                <a:cs typeface="Segoe UI Light" panose="020B0502040204020203" pitchFamily="34" charset="0"/>
              </a:rPr>
              <a:t>Multi </a:t>
            </a:r>
            <a:r>
              <a:rPr lang="en-US" sz="4700" dirty="0">
                <a:solidFill>
                  <a:schemeClr val="tx2"/>
                </a:solidFill>
                <a:latin typeface="Segoe UI Light" panose="020B0502040204020203" pitchFamily="34" charset="0"/>
                <a:ea typeface="+mj-ea"/>
                <a:cs typeface="Segoe UI Light" panose="020B0502040204020203" pitchFamily="34" charset="0"/>
              </a:rPr>
              <a:t>version</a:t>
            </a:r>
          </a:p>
        </p:txBody>
      </p:sp>
      <p:sp>
        <p:nvSpPr>
          <p:cNvPr id="58" name="Oval 57"/>
          <p:cNvSpPr/>
          <p:nvPr/>
        </p:nvSpPr>
        <p:spPr>
          <a:xfrm>
            <a:off x="4037229" y="4200014"/>
            <a:ext cx="2989780" cy="1341179"/>
          </a:xfrm>
          <a:prstGeom prst="ellipse">
            <a:avLst/>
          </a:prstGeom>
          <a:solidFill>
            <a:srgbClr val="FF97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Segoe UI" panose="020B0502040204020203" pitchFamily="34" charset="0"/>
                <a:cs typeface="Segoe UI" panose="020B0502040204020203" pitchFamily="34" charset="0"/>
              </a:rPr>
              <a:t>Tx2:</a:t>
            </a:r>
            <a:br>
              <a:rPr lang="en-US" dirty="0" smtClean="0">
                <a:latin typeface="Segoe UI" panose="020B0502040204020203" pitchFamily="34" charset="0"/>
                <a:cs typeface="Segoe UI" panose="020B0502040204020203" pitchFamily="34" charset="0"/>
              </a:rPr>
            </a:br>
            <a:r>
              <a:rPr lang="en-US" dirty="0" smtClean="0">
                <a:latin typeface="Segoe UI" panose="020B0502040204020203" pitchFamily="34" charset="0"/>
                <a:cs typeface="Segoe UI" panose="020B0502040204020203" pitchFamily="34" charset="0"/>
              </a:rPr>
              <a:t>Update Table1</a:t>
            </a:r>
            <a:br>
              <a:rPr lang="en-US" dirty="0" smtClean="0">
                <a:latin typeface="Segoe UI" panose="020B0502040204020203" pitchFamily="34" charset="0"/>
                <a:cs typeface="Segoe UI" panose="020B0502040204020203" pitchFamily="34" charset="0"/>
              </a:rPr>
            </a:br>
            <a:r>
              <a:rPr lang="en-US" dirty="0" smtClean="0">
                <a:latin typeface="Segoe UI" panose="020B0502040204020203" pitchFamily="34" charset="0"/>
                <a:cs typeface="Segoe UI" panose="020B0502040204020203" pitchFamily="34" charset="0"/>
              </a:rPr>
              <a:t>SET Name=‘Einstein’</a:t>
            </a:r>
            <a:endParaRPr lang="en-US" dirty="0">
              <a:latin typeface="Segoe UI" panose="020B0502040204020203" pitchFamily="34" charset="0"/>
              <a:cs typeface="Segoe UI" panose="020B0502040204020203" pitchFamily="34" charset="0"/>
            </a:endParaRPr>
          </a:p>
        </p:txBody>
      </p:sp>
      <p:sp>
        <p:nvSpPr>
          <p:cNvPr id="61" name="Rectangle 60"/>
          <p:cNvSpPr/>
          <p:nvPr/>
        </p:nvSpPr>
        <p:spPr>
          <a:xfrm>
            <a:off x="508250" y="3059352"/>
            <a:ext cx="9912078" cy="602166"/>
          </a:xfrm>
          <a:prstGeom prst="rect">
            <a:avLst/>
          </a:prstGeom>
          <a:solidFill>
            <a:srgbClr val="DF4F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dirty="0" smtClean="0">
                <a:latin typeface="Segoe UI Light" panose="020B0502040204020203" pitchFamily="34" charset="0"/>
                <a:cs typeface="Segoe UI Light" panose="020B0502040204020203" pitchFamily="34" charset="0"/>
              </a:rPr>
              <a:t>Optimistic Multi-Version Concurrency control - Example</a:t>
            </a:r>
            <a:endParaRPr lang="en-US" sz="2800" dirty="0">
              <a:latin typeface="Segoe UI Light" panose="020B0502040204020203" pitchFamily="34" charset="0"/>
              <a:cs typeface="Segoe UI Light" panose="020B0502040204020203" pitchFamily="34" charset="0"/>
            </a:endParaRPr>
          </a:p>
        </p:txBody>
      </p:sp>
    </p:spTree>
    <p:custDataLst>
      <p:tags r:id="rId1"/>
    </p:custDataLst>
    <p:extLst>
      <p:ext uri="{BB962C8B-B14F-4D97-AF65-F5344CB8AC3E}">
        <p14:creationId xmlns:p14="http://schemas.microsoft.com/office/powerpoint/2010/main" val="1449718726"/>
      </p:ext>
    </p:extLst>
  </p:cSld>
  <p:clrMapOvr>
    <a:masterClrMapping/>
  </p:clrMapOvr>
  <mc:AlternateContent xmlns:mc="http://schemas.openxmlformats.org/markup-compatibility/2006" xmlns:p14="http://schemas.microsoft.com/office/powerpoint/2010/main">
    <mc:Choice Requires="p14">
      <p:transition spd="slow" p14:dur="2000" advTm="6499"/>
    </mc:Choice>
    <mc:Fallback xmlns="">
      <p:transition spd="slow" advTm="649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grpId="0" nodeType="clickEffect">
                                  <p:stCondLst>
                                    <p:cond delay="0"/>
                                  </p:stCondLst>
                                  <p:childTnLst>
                                    <p:anim calcmode="lin" valueType="num">
                                      <p:cBhvr additive="base">
                                        <p:cTn id="6" dur="500"/>
                                        <p:tgtEl>
                                          <p:spTgt spid="58"/>
                                        </p:tgtEl>
                                        <p:attrNameLst>
                                          <p:attrName>ppt_x</p:attrName>
                                        </p:attrNameLst>
                                      </p:cBhvr>
                                      <p:tavLst>
                                        <p:tav tm="0">
                                          <p:val>
                                            <p:strVal val="ppt_x"/>
                                          </p:val>
                                        </p:tav>
                                        <p:tav tm="100000">
                                          <p:val>
                                            <p:strVal val="ppt_x"/>
                                          </p:val>
                                        </p:tav>
                                      </p:tavLst>
                                    </p:anim>
                                    <p:anim calcmode="lin" valueType="num">
                                      <p:cBhvr additive="base">
                                        <p:cTn id="7" dur="500"/>
                                        <p:tgtEl>
                                          <p:spTgt spid="58"/>
                                        </p:tgtEl>
                                        <p:attrNameLst>
                                          <p:attrName>ppt_y</p:attrName>
                                        </p:attrNameLst>
                                      </p:cBhvr>
                                      <p:tavLst>
                                        <p:tav tm="0">
                                          <p:val>
                                            <p:strVal val="ppt_y"/>
                                          </p:val>
                                        </p:tav>
                                        <p:tav tm="100000">
                                          <p:val>
                                            <p:strVal val="1+ppt_h/2"/>
                                          </p:val>
                                        </p:tav>
                                      </p:tavLst>
                                    </p:anim>
                                    <p:set>
                                      <p:cBhvr>
                                        <p:cTn id="8" dur="1" fill="hold">
                                          <p:stCondLst>
                                            <p:cond delay="499"/>
                                          </p:stCondLst>
                                        </p:cTn>
                                        <p:tgtEl>
                                          <p:spTgt spid="58"/>
                                        </p:tgtEl>
                                        <p:attrNameLst>
                                          <p:attrName>style.visibility</p:attrName>
                                        </p:attrNameLst>
                                      </p:cBhvr>
                                      <p:to>
                                        <p:strVal val="hidden"/>
                                      </p:to>
                                    </p:set>
                                  </p:childTnLst>
                                </p:cTn>
                              </p:par>
                              <p:par>
                                <p:cTn id="9" presetID="42" presetClass="entr" presetSubtype="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1000"/>
                                        <p:tgtEl>
                                          <p:spTgt spid="4"/>
                                        </p:tgtEl>
                                      </p:cBhvr>
                                    </p:animEffect>
                                    <p:anim calcmode="lin" valueType="num">
                                      <p:cBhvr>
                                        <p:cTn id="12" dur="1000" fill="hold"/>
                                        <p:tgtEl>
                                          <p:spTgt spid="4"/>
                                        </p:tgtEl>
                                        <p:attrNameLst>
                                          <p:attrName>ppt_x</p:attrName>
                                        </p:attrNameLst>
                                      </p:cBhvr>
                                      <p:tavLst>
                                        <p:tav tm="0">
                                          <p:val>
                                            <p:strVal val="#ppt_x"/>
                                          </p:val>
                                        </p:tav>
                                        <p:tav tm="100000">
                                          <p:val>
                                            <p:strVal val="#ppt_x"/>
                                          </p:val>
                                        </p:tav>
                                      </p:tavLst>
                                    </p:anim>
                                    <p:anim calcmode="lin" valueType="num">
                                      <p:cBhvr>
                                        <p:cTn id="13" dur="1000" fill="hold"/>
                                        <p:tgtEl>
                                          <p:spTgt spid="4"/>
                                        </p:tgtEl>
                                        <p:attrNameLst>
                                          <p:attrName>ppt_y</p:attrName>
                                        </p:attrNameLst>
                                      </p:cBhvr>
                                      <p:tavLst>
                                        <p:tav tm="0">
                                          <p:val>
                                            <p:strVal val="#ppt_y+.1"/>
                                          </p:val>
                                        </p:tav>
                                        <p:tav tm="100000">
                                          <p:val>
                                            <p:strVal val="#ppt_y"/>
                                          </p:val>
                                        </p:tav>
                                      </p:tavLst>
                                    </p:anim>
                                  </p:childTnLst>
                                </p:cTn>
                              </p:par>
                            </p:childTnLst>
                          </p:cTn>
                        </p:par>
                        <p:par>
                          <p:cTn id="14" fill="hold">
                            <p:stCondLst>
                              <p:cond delay="1000"/>
                            </p:stCondLst>
                            <p:childTnLst>
                              <p:par>
                                <p:cTn id="15" presetID="1" presetClass="entr" presetSubtype="0" fill="hold" nodeType="afterEffect">
                                  <p:stCondLst>
                                    <p:cond delay="0"/>
                                  </p:stCondLst>
                                  <p:childTnLst>
                                    <p:set>
                                      <p:cBhvr>
                                        <p:cTn id="16"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Group 36"/>
          <p:cNvGrpSpPr/>
          <p:nvPr/>
        </p:nvGrpSpPr>
        <p:grpSpPr>
          <a:xfrm>
            <a:off x="475593" y="4132815"/>
            <a:ext cx="9944735" cy="513706"/>
            <a:chOff x="475593" y="4132815"/>
            <a:chExt cx="9944735" cy="513706"/>
          </a:xfrm>
        </p:grpSpPr>
        <p:grpSp>
          <p:nvGrpSpPr>
            <p:cNvPr id="20" name="Group 19"/>
            <p:cNvGrpSpPr/>
            <p:nvPr/>
          </p:nvGrpSpPr>
          <p:grpSpPr>
            <a:xfrm>
              <a:off x="3768390" y="4132815"/>
              <a:ext cx="6651938" cy="513706"/>
              <a:chOff x="5235541" y="2355394"/>
              <a:chExt cx="4124218" cy="318499"/>
            </a:xfrm>
          </p:grpSpPr>
          <p:sp>
            <p:nvSpPr>
              <p:cNvPr id="21" name="Rectangle 20"/>
              <p:cNvSpPr/>
              <p:nvPr/>
            </p:nvSpPr>
            <p:spPr>
              <a:xfrm>
                <a:off x="7277083" y="2355394"/>
                <a:ext cx="2082676" cy="318499"/>
              </a:xfrm>
              <a:prstGeom prst="rect">
                <a:avLst/>
              </a:prstGeom>
              <a:solidFill>
                <a:schemeClr val="bg1">
                  <a:lumMod val="85000"/>
                </a:schemeClr>
              </a:solidFill>
              <a:ln w="381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Segoe UI" panose="020B0502040204020203" pitchFamily="34" charset="0"/>
                    <a:cs typeface="Segoe UI" panose="020B0502040204020203" pitchFamily="34" charset="0"/>
                  </a:rPr>
                  <a:t>Marty</a:t>
                </a:r>
              </a:p>
            </p:txBody>
          </p:sp>
          <p:sp>
            <p:nvSpPr>
              <p:cNvPr id="22" name="Rectangle 21"/>
              <p:cNvSpPr/>
              <p:nvPr/>
            </p:nvSpPr>
            <p:spPr>
              <a:xfrm>
                <a:off x="6256311" y="2355394"/>
                <a:ext cx="1020770" cy="318499"/>
              </a:xfrm>
              <a:prstGeom prst="rect">
                <a:avLst/>
              </a:prstGeom>
              <a:solidFill>
                <a:schemeClr val="bg1">
                  <a:lumMod val="85000"/>
                </a:schemeClr>
              </a:solidFill>
              <a:ln w="381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200" b="1" dirty="0" err="1" smtClean="0">
                    <a:solidFill>
                      <a:prstClr val="white">
                        <a:lumMod val="50000"/>
                      </a:prstClr>
                    </a:solidFill>
                    <a:latin typeface="Segoe UI" panose="020B0502040204020203" pitchFamily="34" charset="0"/>
                    <a:cs typeface="Segoe UI" panose="020B0502040204020203" pitchFamily="34" charset="0"/>
                  </a:rPr>
                  <a:t>IdxA</a:t>
                </a:r>
                <a:r>
                  <a:rPr lang="en-US" sz="1200" b="1" dirty="0" smtClean="0">
                    <a:solidFill>
                      <a:prstClr val="white">
                        <a:lumMod val="50000"/>
                      </a:prstClr>
                    </a:solidFill>
                    <a:latin typeface="Segoe UI" panose="020B0502040204020203" pitchFamily="34" charset="0"/>
                    <a:cs typeface="Segoe UI" panose="020B0502040204020203" pitchFamily="34" charset="0"/>
                  </a:rPr>
                  <a:t> pointer</a:t>
                </a:r>
                <a:endParaRPr lang="en-US" sz="1200" b="1" dirty="0">
                  <a:solidFill>
                    <a:prstClr val="white">
                      <a:lumMod val="50000"/>
                    </a:prstClr>
                  </a:solidFill>
                  <a:latin typeface="Segoe UI" panose="020B0502040204020203" pitchFamily="34" charset="0"/>
                  <a:cs typeface="Segoe UI" panose="020B0502040204020203" pitchFamily="34" charset="0"/>
                </a:endParaRPr>
              </a:p>
            </p:txBody>
          </p:sp>
          <p:sp>
            <p:nvSpPr>
              <p:cNvPr id="23" name="Rectangle 22"/>
              <p:cNvSpPr/>
              <p:nvPr/>
            </p:nvSpPr>
            <p:spPr>
              <a:xfrm>
                <a:off x="5235541" y="2355394"/>
                <a:ext cx="1020770" cy="318499"/>
              </a:xfrm>
              <a:prstGeom prst="rect">
                <a:avLst/>
              </a:prstGeom>
              <a:solidFill>
                <a:schemeClr val="bg1">
                  <a:lumMod val="85000"/>
                </a:schemeClr>
              </a:solidFill>
              <a:ln w="381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200" b="1" dirty="0" err="1" smtClean="0">
                    <a:solidFill>
                      <a:srgbClr val="00B0F0"/>
                    </a:solidFill>
                    <a:latin typeface="Segoe UI" panose="020B0502040204020203" pitchFamily="34" charset="0"/>
                    <a:cs typeface="Segoe UI" panose="020B0502040204020203" pitchFamily="34" charset="0"/>
                  </a:rPr>
                  <a:t>IdxB</a:t>
                </a:r>
                <a:r>
                  <a:rPr lang="en-US" sz="1200" b="1" dirty="0" smtClean="0">
                    <a:solidFill>
                      <a:srgbClr val="00B0F0"/>
                    </a:solidFill>
                    <a:latin typeface="Segoe UI" panose="020B0502040204020203" pitchFamily="34" charset="0"/>
                    <a:cs typeface="Segoe UI" panose="020B0502040204020203" pitchFamily="34" charset="0"/>
                  </a:rPr>
                  <a:t> pointer</a:t>
                </a:r>
                <a:endParaRPr lang="en-US" sz="1200" b="1" dirty="0">
                  <a:solidFill>
                    <a:srgbClr val="00B0F0"/>
                  </a:solidFill>
                  <a:latin typeface="Segoe UI" panose="020B0502040204020203" pitchFamily="34" charset="0"/>
                  <a:cs typeface="Segoe UI" panose="020B0502040204020203" pitchFamily="34" charset="0"/>
                </a:endParaRPr>
              </a:p>
            </p:txBody>
          </p:sp>
        </p:grpSp>
        <p:sp>
          <p:nvSpPr>
            <p:cNvPr id="24" name="Rectangle 23"/>
            <p:cNvSpPr/>
            <p:nvPr/>
          </p:nvSpPr>
          <p:spPr>
            <a:xfrm>
              <a:off x="475593" y="4132815"/>
              <a:ext cx="3292795" cy="513706"/>
            </a:xfrm>
            <a:prstGeom prst="rect">
              <a:avLst/>
            </a:prstGeom>
            <a:solidFill>
              <a:schemeClr val="bg1">
                <a:lumMod val="85000"/>
              </a:schemeClr>
            </a:solidFill>
            <a:ln w="381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dirty="0" smtClean="0">
                  <a:solidFill>
                    <a:schemeClr val="tx1"/>
                  </a:solidFill>
                  <a:latin typeface="Segoe UI" panose="020B0502040204020203" pitchFamily="34" charset="0"/>
                  <a:cs typeface="Segoe UI" panose="020B0502040204020203" pitchFamily="34" charset="0"/>
                </a:rPr>
                <a:t>1,</a:t>
              </a:r>
              <a:r>
                <a:rPr lang="en-US" dirty="0">
                  <a:solidFill>
                    <a:schemeClr val="tx1"/>
                  </a:solidFill>
                  <a:latin typeface="Segoe UI" panose="020B0502040204020203" pitchFamily="34" charset="0"/>
                  <a:cs typeface="Segoe UI" panose="020B0502040204020203" pitchFamily="34" charset="0"/>
                </a:rPr>
                <a:t> </a:t>
              </a:r>
              <a:r>
                <a:rPr lang="en-US" dirty="0" smtClean="0">
                  <a:solidFill>
                    <a:schemeClr val="tx1"/>
                  </a:solidFill>
                  <a:latin typeface="Segoe UI" panose="020B0502040204020203" pitchFamily="34" charset="0"/>
                  <a:cs typeface="Segoe UI" panose="020B0502040204020203" pitchFamily="34" charset="0"/>
                </a:rPr>
                <a:t>3</a:t>
              </a:r>
              <a:endParaRPr lang="en-US" dirty="0">
                <a:solidFill>
                  <a:schemeClr val="tx1"/>
                </a:solidFill>
                <a:latin typeface="Segoe UI" panose="020B0502040204020203" pitchFamily="34" charset="0"/>
                <a:cs typeface="Segoe UI" panose="020B0502040204020203" pitchFamily="34" charset="0"/>
              </a:endParaRPr>
            </a:p>
          </p:txBody>
        </p:sp>
      </p:grpSp>
      <p:grpSp>
        <p:nvGrpSpPr>
          <p:cNvPr id="25" name="Group 24"/>
          <p:cNvGrpSpPr/>
          <p:nvPr/>
        </p:nvGrpSpPr>
        <p:grpSpPr>
          <a:xfrm>
            <a:off x="3768390" y="4772424"/>
            <a:ext cx="6651938" cy="513706"/>
            <a:chOff x="5235541" y="2355394"/>
            <a:chExt cx="4124218" cy="318499"/>
          </a:xfrm>
        </p:grpSpPr>
        <p:sp>
          <p:nvSpPr>
            <p:cNvPr id="26" name="Rectangle 25"/>
            <p:cNvSpPr/>
            <p:nvPr/>
          </p:nvSpPr>
          <p:spPr>
            <a:xfrm>
              <a:off x="7277083" y="2355394"/>
              <a:ext cx="2082676" cy="318499"/>
            </a:xfrm>
            <a:prstGeom prst="rect">
              <a:avLst/>
            </a:prstGeom>
            <a:solidFill>
              <a:schemeClr val="bg1">
                <a:lumMod val="85000"/>
              </a:schemeClr>
            </a:solidFill>
            <a:ln w="381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Segoe UI" panose="020B0502040204020203" pitchFamily="34" charset="0"/>
                  <a:cs typeface="Segoe UI" panose="020B0502040204020203" pitchFamily="34" charset="0"/>
                </a:rPr>
                <a:t>Doc</a:t>
              </a:r>
            </a:p>
          </p:txBody>
        </p:sp>
        <p:sp>
          <p:nvSpPr>
            <p:cNvPr id="27" name="Rectangle 26"/>
            <p:cNvSpPr/>
            <p:nvPr/>
          </p:nvSpPr>
          <p:spPr>
            <a:xfrm>
              <a:off x="6256311" y="2355394"/>
              <a:ext cx="1020770" cy="318499"/>
            </a:xfrm>
            <a:prstGeom prst="rect">
              <a:avLst/>
            </a:prstGeom>
            <a:solidFill>
              <a:schemeClr val="bg1">
                <a:lumMod val="85000"/>
              </a:schemeClr>
            </a:solidFill>
            <a:ln w="381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200" b="1" dirty="0" err="1" smtClean="0">
                  <a:solidFill>
                    <a:prstClr val="white">
                      <a:lumMod val="50000"/>
                    </a:prstClr>
                  </a:solidFill>
                  <a:latin typeface="Segoe UI" panose="020B0502040204020203" pitchFamily="34" charset="0"/>
                  <a:cs typeface="Segoe UI" panose="020B0502040204020203" pitchFamily="34" charset="0"/>
                </a:rPr>
                <a:t>IdxA</a:t>
              </a:r>
              <a:r>
                <a:rPr lang="en-US" sz="1200" b="1" dirty="0" smtClean="0">
                  <a:solidFill>
                    <a:prstClr val="white">
                      <a:lumMod val="50000"/>
                    </a:prstClr>
                  </a:solidFill>
                  <a:latin typeface="Segoe UI" panose="020B0502040204020203" pitchFamily="34" charset="0"/>
                  <a:cs typeface="Segoe UI" panose="020B0502040204020203" pitchFamily="34" charset="0"/>
                </a:rPr>
                <a:t> pointer</a:t>
              </a:r>
              <a:endParaRPr lang="en-US" sz="1200" b="1" dirty="0">
                <a:solidFill>
                  <a:prstClr val="white">
                    <a:lumMod val="50000"/>
                  </a:prstClr>
                </a:solidFill>
                <a:latin typeface="Segoe UI" panose="020B0502040204020203" pitchFamily="34" charset="0"/>
                <a:cs typeface="Segoe UI" panose="020B0502040204020203" pitchFamily="34" charset="0"/>
              </a:endParaRPr>
            </a:p>
          </p:txBody>
        </p:sp>
        <p:sp>
          <p:nvSpPr>
            <p:cNvPr id="28" name="Rectangle 27"/>
            <p:cNvSpPr/>
            <p:nvPr/>
          </p:nvSpPr>
          <p:spPr>
            <a:xfrm>
              <a:off x="5235541" y="2355394"/>
              <a:ext cx="1020770" cy="318499"/>
            </a:xfrm>
            <a:prstGeom prst="rect">
              <a:avLst/>
            </a:prstGeom>
            <a:solidFill>
              <a:schemeClr val="bg1">
                <a:lumMod val="85000"/>
              </a:schemeClr>
            </a:solidFill>
            <a:ln w="381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200" b="1" dirty="0" err="1" smtClean="0">
                  <a:solidFill>
                    <a:srgbClr val="00B0F0"/>
                  </a:solidFill>
                  <a:latin typeface="Segoe UI" panose="020B0502040204020203" pitchFamily="34" charset="0"/>
                  <a:cs typeface="Segoe UI" panose="020B0502040204020203" pitchFamily="34" charset="0"/>
                </a:rPr>
                <a:t>IdxB</a:t>
              </a:r>
              <a:r>
                <a:rPr lang="en-US" sz="1200" b="1" dirty="0" smtClean="0">
                  <a:solidFill>
                    <a:srgbClr val="00B0F0"/>
                  </a:solidFill>
                  <a:latin typeface="Segoe UI" panose="020B0502040204020203" pitchFamily="34" charset="0"/>
                  <a:cs typeface="Segoe UI" panose="020B0502040204020203" pitchFamily="34" charset="0"/>
                </a:rPr>
                <a:t> pointer</a:t>
              </a:r>
              <a:endParaRPr lang="en-US" sz="1200" b="1" dirty="0">
                <a:solidFill>
                  <a:srgbClr val="00B0F0"/>
                </a:solidFill>
                <a:latin typeface="Segoe UI" panose="020B0502040204020203" pitchFamily="34" charset="0"/>
                <a:cs typeface="Segoe UI" panose="020B0502040204020203" pitchFamily="34" charset="0"/>
              </a:endParaRPr>
            </a:p>
          </p:txBody>
        </p:sp>
      </p:grpSp>
      <p:sp>
        <p:nvSpPr>
          <p:cNvPr id="29" name="Rectangle 28"/>
          <p:cNvSpPr/>
          <p:nvPr/>
        </p:nvSpPr>
        <p:spPr>
          <a:xfrm>
            <a:off x="475593" y="4772425"/>
            <a:ext cx="3292795" cy="513706"/>
          </a:xfrm>
          <a:prstGeom prst="rect">
            <a:avLst/>
          </a:prstGeom>
          <a:solidFill>
            <a:schemeClr val="bg1">
              <a:lumMod val="85000"/>
            </a:schemeClr>
          </a:solidFill>
          <a:ln w="381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dirty="0" smtClean="0">
                <a:solidFill>
                  <a:schemeClr val="tx1"/>
                </a:solidFill>
                <a:latin typeface="Segoe UI" panose="020B0502040204020203" pitchFamily="34" charset="0"/>
                <a:cs typeface="Segoe UI" panose="020B0502040204020203" pitchFamily="34" charset="0"/>
              </a:rPr>
              <a:t>3,</a:t>
            </a:r>
            <a:r>
              <a:rPr lang="en-US" dirty="0">
                <a:solidFill>
                  <a:schemeClr val="tx1"/>
                </a:solidFill>
                <a:latin typeface="Segoe UI" panose="020B0502040204020203" pitchFamily="34" charset="0"/>
                <a:cs typeface="Segoe UI" panose="020B0502040204020203" pitchFamily="34" charset="0"/>
              </a:rPr>
              <a:t> </a:t>
            </a:r>
            <a:r>
              <a:rPr lang="en-US" dirty="0" smtClean="0">
                <a:solidFill>
                  <a:schemeClr val="tx1"/>
                </a:solidFill>
                <a:latin typeface="Segoe UI" panose="020B0502040204020203" pitchFamily="34" charset="0"/>
                <a:cs typeface="Segoe UI" panose="020B0502040204020203" pitchFamily="34" charset="0"/>
              </a:rPr>
              <a:t>6</a:t>
            </a:r>
            <a:endParaRPr lang="en-US" dirty="0">
              <a:solidFill>
                <a:schemeClr val="tx1"/>
              </a:solidFill>
              <a:latin typeface="Segoe UI" panose="020B0502040204020203" pitchFamily="34" charset="0"/>
              <a:cs typeface="Segoe UI" panose="020B0502040204020203" pitchFamily="34" charset="0"/>
            </a:endParaRPr>
          </a:p>
        </p:txBody>
      </p:sp>
      <p:sp>
        <p:nvSpPr>
          <p:cNvPr id="36" name="TextBox 35"/>
          <p:cNvSpPr txBox="1"/>
          <p:nvPr/>
        </p:nvSpPr>
        <p:spPr>
          <a:xfrm>
            <a:off x="10911155" y="4744918"/>
            <a:ext cx="534256" cy="707886"/>
          </a:xfrm>
          <a:prstGeom prst="rect">
            <a:avLst/>
          </a:prstGeom>
          <a:noFill/>
        </p:spPr>
        <p:txBody>
          <a:bodyPr wrap="square" rtlCol="0">
            <a:spAutoFit/>
          </a:bodyPr>
          <a:lstStyle/>
          <a:p>
            <a:pPr algn="ctr"/>
            <a:r>
              <a:rPr lang="en-US" sz="4000" dirty="0">
                <a:latin typeface="Calibri" panose="020F0502020204030204" pitchFamily="34" charset="0"/>
              </a:rPr>
              <a:t>⑥</a:t>
            </a:r>
            <a:endParaRPr lang="en-US" sz="4000" dirty="0"/>
          </a:p>
        </p:txBody>
      </p:sp>
      <p:cxnSp>
        <p:nvCxnSpPr>
          <p:cNvPr id="41" name="Straight Connector 40"/>
          <p:cNvCxnSpPr/>
          <p:nvPr/>
        </p:nvCxnSpPr>
        <p:spPr>
          <a:xfrm>
            <a:off x="0" y="3770616"/>
            <a:ext cx="12192000" cy="0"/>
          </a:xfrm>
          <a:prstGeom prst="line">
            <a:avLst/>
          </a:prstGeom>
          <a:ln w="19050">
            <a:solidFill>
              <a:schemeClr val="bg2">
                <a:lumMod val="75000"/>
              </a:schemeClr>
            </a:solidFill>
            <a:prstDash val="lgDash"/>
          </a:ln>
        </p:spPr>
        <p:style>
          <a:lnRef idx="1">
            <a:schemeClr val="accent1"/>
          </a:lnRef>
          <a:fillRef idx="0">
            <a:schemeClr val="accent1"/>
          </a:fillRef>
          <a:effectRef idx="0">
            <a:schemeClr val="accent1"/>
          </a:effectRef>
          <a:fontRef idx="minor">
            <a:schemeClr val="tx1"/>
          </a:fontRef>
        </p:style>
      </p:cxnSp>
      <p:grpSp>
        <p:nvGrpSpPr>
          <p:cNvPr id="43" name="Group 42"/>
          <p:cNvGrpSpPr/>
          <p:nvPr/>
        </p:nvGrpSpPr>
        <p:grpSpPr>
          <a:xfrm>
            <a:off x="3768390" y="5400787"/>
            <a:ext cx="6651938" cy="513706"/>
            <a:chOff x="5235541" y="2355394"/>
            <a:chExt cx="4124218" cy="318499"/>
          </a:xfrm>
        </p:grpSpPr>
        <p:sp>
          <p:nvSpPr>
            <p:cNvPr id="44" name="Rectangle 43"/>
            <p:cNvSpPr/>
            <p:nvPr/>
          </p:nvSpPr>
          <p:spPr>
            <a:xfrm>
              <a:off x="7277083" y="2355394"/>
              <a:ext cx="2082676" cy="318499"/>
            </a:xfrm>
            <a:prstGeom prst="rect">
              <a:avLst/>
            </a:prstGeom>
            <a:solidFill>
              <a:schemeClr val="bg1">
                <a:lumMod val="85000"/>
              </a:schemeClr>
            </a:solidFill>
            <a:ln w="381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latin typeface="Segoe UI" panose="020B0502040204020203" pitchFamily="34" charset="0"/>
                  <a:cs typeface="Segoe UI" panose="020B0502040204020203" pitchFamily="34" charset="0"/>
                </a:rPr>
                <a:t>Einstein</a:t>
              </a:r>
              <a:endParaRPr lang="en-US" dirty="0">
                <a:solidFill>
                  <a:schemeClr val="tx1"/>
                </a:solidFill>
                <a:latin typeface="Segoe UI" panose="020B0502040204020203" pitchFamily="34" charset="0"/>
                <a:cs typeface="Segoe UI" panose="020B0502040204020203" pitchFamily="34" charset="0"/>
              </a:endParaRPr>
            </a:p>
          </p:txBody>
        </p:sp>
        <p:sp>
          <p:nvSpPr>
            <p:cNvPr id="45" name="Rectangle 44"/>
            <p:cNvSpPr/>
            <p:nvPr/>
          </p:nvSpPr>
          <p:spPr>
            <a:xfrm>
              <a:off x="6256311" y="2355394"/>
              <a:ext cx="1020770" cy="318499"/>
            </a:xfrm>
            <a:prstGeom prst="rect">
              <a:avLst/>
            </a:prstGeom>
            <a:solidFill>
              <a:schemeClr val="bg1">
                <a:lumMod val="85000"/>
              </a:schemeClr>
            </a:solidFill>
            <a:ln w="381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200" b="1" dirty="0" err="1" smtClean="0">
                  <a:solidFill>
                    <a:prstClr val="white">
                      <a:lumMod val="50000"/>
                    </a:prstClr>
                  </a:solidFill>
                  <a:latin typeface="Segoe UI" panose="020B0502040204020203" pitchFamily="34" charset="0"/>
                  <a:cs typeface="Segoe UI" panose="020B0502040204020203" pitchFamily="34" charset="0"/>
                </a:rPr>
                <a:t>IdxA</a:t>
              </a:r>
              <a:r>
                <a:rPr lang="en-US" sz="1200" b="1" dirty="0" smtClean="0">
                  <a:solidFill>
                    <a:prstClr val="white">
                      <a:lumMod val="50000"/>
                    </a:prstClr>
                  </a:solidFill>
                  <a:latin typeface="Segoe UI" panose="020B0502040204020203" pitchFamily="34" charset="0"/>
                  <a:cs typeface="Segoe UI" panose="020B0502040204020203" pitchFamily="34" charset="0"/>
                </a:rPr>
                <a:t> pointer</a:t>
              </a:r>
              <a:endParaRPr lang="en-US" sz="1200" b="1" dirty="0">
                <a:solidFill>
                  <a:prstClr val="white">
                    <a:lumMod val="50000"/>
                  </a:prstClr>
                </a:solidFill>
                <a:latin typeface="Segoe UI" panose="020B0502040204020203" pitchFamily="34" charset="0"/>
                <a:cs typeface="Segoe UI" panose="020B0502040204020203" pitchFamily="34" charset="0"/>
              </a:endParaRPr>
            </a:p>
          </p:txBody>
        </p:sp>
        <p:sp>
          <p:nvSpPr>
            <p:cNvPr id="46" name="Rectangle 45"/>
            <p:cNvSpPr/>
            <p:nvPr/>
          </p:nvSpPr>
          <p:spPr>
            <a:xfrm>
              <a:off x="5235541" y="2355394"/>
              <a:ext cx="1020770" cy="318499"/>
            </a:xfrm>
            <a:prstGeom prst="rect">
              <a:avLst/>
            </a:prstGeom>
            <a:solidFill>
              <a:schemeClr val="bg1">
                <a:lumMod val="85000"/>
              </a:schemeClr>
            </a:solidFill>
            <a:ln w="381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200" b="1" dirty="0" err="1" smtClean="0">
                  <a:solidFill>
                    <a:srgbClr val="00B0F0"/>
                  </a:solidFill>
                  <a:latin typeface="Segoe UI" panose="020B0502040204020203" pitchFamily="34" charset="0"/>
                  <a:cs typeface="Segoe UI" panose="020B0502040204020203" pitchFamily="34" charset="0"/>
                </a:rPr>
                <a:t>IdxB</a:t>
              </a:r>
              <a:r>
                <a:rPr lang="en-US" sz="1200" b="1" dirty="0" smtClean="0">
                  <a:solidFill>
                    <a:srgbClr val="00B0F0"/>
                  </a:solidFill>
                  <a:latin typeface="Segoe UI" panose="020B0502040204020203" pitchFamily="34" charset="0"/>
                  <a:cs typeface="Segoe UI" panose="020B0502040204020203" pitchFamily="34" charset="0"/>
                </a:rPr>
                <a:t> pointer</a:t>
              </a:r>
              <a:endParaRPr lang="en-US" sz="1200" b="1" dirty="0">
                <a:solidFill>
                  <a:srgbClr val="00B0F0"/>
                </a:solidFill>
                <a:latin typeface="Segoe UI" panose="020B0502040204020203" pitchFamily="34" charset="0"/>
                <a:cs typeface="Segoe UI" panose="020B0502040204020203" pitchFamily="34" charset="0"/>
              </a:endParaRPr>
            </a:p>
          </p:txBody>
        </p:sp>
      </p:grpSp>
      <p:sp>
        <p:nvSpPr>
          <p:cNvPr id="47" name="Rectangle 46"/>
          <p:cNvSpPr/>
          <p:nvPr/>
        </p:nvSpPr>
        <p:spPr>
          <a:xfrm>
            <a:off x="475593" y="5400788"/>
            <a:ext cx="3292795" cy="513706"/>
          </a:xfrm>
          <a:prstGeom prst="rect">
            <a:avLst/>
          </a:prstGeom>
          <a:solidFill>
            <a:schemeClr val="bg1">
              <a:lumMod val="85000"/>
            </a:schemeClr>
          </a:solidFill>
          <a:ln w="381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dirty="0" smtClean="0">
                <a:solidFill>
                  <a:schemeClr val="tx1"/>
                </a:solidFill>
                <a:latin typeface="Segoe UI" panose="020B0502040204020203" pitchFamily="34" charset="0"/>
                <a:cs typeface="Segoe UI" panose="020B0502040204020203" pitchFamily="34" charset="0"/>
              </a:rPr>
              <a:t>6, </a:t>
            </a:r>
            <a:r>
              <a:rPr lang="en-US" dirty="0">
                <a:solidFill>
                  <a:schemeClr val="tx1"/>
                </a:solidFill>
                <a:latin typeface="Segoe UI" panose="020B0502040204020203" pitchFamily="34" charset="0"/>
                <a:cs typeface="Segoe UI" panose="020B0502040204020203" pitchFamily="34" charset="0"/>
              </a:rPr>
              <a:t>∞</a:t>
            </a:r>
            <a:r>
              <a:rPr lang="en-US" dirty="0" smtClean="0">
                <a:solidFill>
                  <a:schemeClr val="tx1"/>
                </a:solidFill>
                <a:latin typeface="Segoe UI" panose="020B0502040204020203" pitchFamily="34" charset="0"/>
                <a:cs typeface="Segoe UI" panose="020B0502040204020203" pitchFamily="34" charset="0"/>
              </a:rPr>
              <a:t> </a:t>
            </a:r>
            <a:endParaRPr lang="en-US" dirty="0">
              <a:solidFill>
                <a:schemeClr val="tx1"/>
              </a:solidFill>
              <a:latin typeface="Segoe UI" panose="020B0502040204020203" pitchFamily="34" charset="0"/>
              <a:cs typeface="Segoe UI" panose="020B0502040204020203" pitchFamily="34" charset="0"/>
            </a:endParaRPr>
          </a:p>
        </p:txBody>
      </p:sp>
      <p:grpSp>
        <p:nvGrpSpPr>
          <p:cNvPr id="49" name="Group 48"/>
          <p:cNvGrpSpPr/>
          <p:nvPr/>
        </p:nvGrpSpPr>
        <p:grpSpPr>
          <a:xfrm>
            <a:off x="9284640" y="1381335"/>
            <a:ext cx="2828369" cy="618705"/>
            <a:chOff x="5350259" y="3332754"/>
            <a:chExt cx="2828369" cy="618705"/>
          </a:xfrm>
          <a:solidFill>
            <a:schemeClr val="bg2"/>
          </a:solidFill>
        </p:grpSpPr>
        <p:sp>
          <p:nvSpPr>
            <p:cNvPr id="50" name="Rounded Rectangle 12"/>
            <p:cNvSpPr/>
            <p:nvPr/>
          </p:nvSpPr>
          <p:spPr>
            <a:xfrm>
              <a:off x="5350259" y="3332754"/>
              <a:ext cx="2828369" cy="618705"/>
            </a:xfrm>
            <a:prstGeom prst="rect">
              <a:avLst/>
            </a:prstGeom>
            <a:grpFill/>
          </p:spPr>
          <p:style>
            <a:lnRef idx="2">
              <a:schemeClr val="accent3">
                <a:shade val="80000"/>
                <a:hueOff val="0"/>
                <a:satOff val="0"/>
                <a:lumOff val="19092"/>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51" name="Rounded Rectangle 4"/>
            <p:cNvSpPr/>
            <p:nvPr/>
          </p:nvSpPr>
          <p:spPr>
            <a:xfrm>
              <a:off x="5380462" y="3362957"/>
              <a:ext cx="2767963" cy="558299"/>
            </a:xfrm>
            <a:prstGeom prst="rect">
              <a:avLst/>
            </a:prstGeom>
            <a:grpFill/>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72390" tIns="72390" rIns="72390" bIns="72390" numCol="1" spcCol="1270" anchor="ctr" anchorCtr="0">
              <a:noAutofit/>
            </a:bodyPr>
            <a:lstStyle/>
            <a:p>
              <a:pPr lvl="0" algn="ctr" defTabSz="800100">
                <a:lnSpc>
                  <a:spcPct val="90000"/>
                </a:lnSpc>
                <a:spcBef>
                  <a:spcPct val="0"/>
                </a:spcBef>
                <a:spcAft>
                  <a:spcPct val="35000"/>
                </a:spcAft>
              </a:pPr>
              <a:r>
                <a:rPr lang="en-US" dirty="0">
                  <a:latin typeface="Segoe UI" panose="020B0502040204020203" pitchFamily="34" charset="0"/>
                  <a:cs typeface="Segoe UI" panose="020B0502040204020203" pitchFamily="34" charset="0"/>
                </a:rPr>
                <a:t>Concurrency Locking</a:t>
              </a:r>
            </a:p>
          </p:txBody>
        </p:sp>
      </p:grpSp>
      <p:sp>
        <p:nvSpPr>
          <p:cNvPr id="52" name="Title 1"/>
          <p:cNvSpPr txBox="1">
            <a:spLocks/>
          </p:cNvSpPr>
          <p:nvPr/>
        </p:nvSpPr>
        <p:spPr>
          <a:xfrm>
            <a:off x="274639" y="264964"/>
            <a:ext cx="9143999" cy="1097302"/>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3600" b="0" kern="1200" cap="none" spc="-102" baseline="0">
                <a:ln w="3175">
                  <a:noFill/>
                </a:ln>
                <a:solidFill>
                  <a:schemeClr val="accent1"/>
                </a:solidFill>
                <a:effectLst/>
                <a:latin typeface="+mj-lt"/>
                <a:ea typeface="+mn-ea"/>
                <a:cs typeface="Segoe UI" pitchFamily="34" charset="0"/>
              </a:defRPr>
            </a:lvl1pPr>
          </a:lstStyle>
          <a:p>
            <a:pPr lvl="0"/>
            <a:r>
              <a:rPr lang="en-US" sz="4700" dirty="0" smtClean="0">
                <a:solidFill>
                  <a:schemeClr val="tx2"/>
                </a:solidFill>
                <a:latin typeface="Segoe UI Light" panose="020B0502040204020203" pitchFamily="34" charset="0"/>
                <a:ea typeface="+mj-ea"/>
                <a:cs typeface="Segoe UI Light" panose="020B0502040204020203" pitchFamily="34" charset="0"/>
              </a:rPr>
              <a:t>Multi </a:t>
            </a:r>
            <a:r>
              <a:rPr lang="en-US" sz="4700" dirty="0">
                <a:solidFill>
                  <a:schemeClr val="tx2"/>
                </a:solidFill>
                <a:latin typeface="Segoe UI Light" panose="020B0502040204020203" pitchFamily="34" charset="0"/>
                <a:ea typeface="+mj-ea"/>
                <a:cs typeface="Segoe UI Light" panose="020B0502040204020203" pitchFamily="34" charset="0"/>
              </a:rPr>
              <a:t>version</a:t>
            </a:r>
          </a:p>
        </p:txBody>
      </p:sp>
      <p:sp>
        <p:nvSpPr>
          <p:cNvPr id="53" name="Oval 52"/>
          <p:cNvSpPr/>
          <p:nvPr/>
        </p:nvSpPr>
        <p:spPr>
          <a:xfrm>
            <a:off x="4407918" y="4361348"/>
            <a:ext cx="2653266" cy="1299713"/>
          </a:xfrm>
          <a:prstGeom prst="ellipse">
            <a:avLst/>
          </a:prstGeom>
          <a:solidFill>
            <a:srgbClr val="0072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1"/>
                </a:solidFill>
                <a:latin typeface="Segoe UI" panose="020B0502040204020203" pitchFamily="34" charset="0"/>
                <a:cs typeface="Segoe UI" panose="020B0502040204020203" pitchFamily="34" charset="0"/>
              </a:rPr>
              <a:t>Tx200-Read</a:t>
            </a:r>
            <a:r>
              <a:rPr lang="en-US" dirty="0">
                <a:solidFill>
                  <a:schemeClr val="bg1"/>
                </a:solidFill>
                <a:latin typeface="Segoe UI" panose="020B0502040204020203" pitchFamily="34" charset="0"/>
                <a:cs typeface="Segoe UI" panose="020B0502040204020203" pitchFamily="34" charset="0"/>
              </a:rPr>
              <a:t/>
            </a:r>
            <a:br>
              <a:rPr lang="en-US" dirty="0">
                <a:solidFill>
                  <a:schemeClr val="bg1"/>
                </a:solidFill>
                <a:latin typeface="Segoe UI" panose="020B0502040204020203" pitchFamily="34" charset="0"/>
                <a:cs typeface="Segoe UI" panose="020B0502040204020203" pitchFamily="34" charset="0"/>
              </a:rPr>
            </a:br>
            <a:r>
              <a:rPr lang="en-US" dirty="0">
                <a:solidFill>
                  <a:schemeClr val="bg1"/>
                </a:solidFill>
                <a:latin typeface="Segoe UI" panose="020B0502040204020203" pitchFamily="34" charset="0"/>
                <a:cs typeface="Segoe UI" panose="020B0502040204020203" pitchFamily="34" charset="0"/>
              </a:rPr>
              <a:t>(Start time: </a:t>
            </a:r>
            <a:r>
              <a:rPr lang="en-US" dirty="0" smtClean="0">
                <a:solidFill>
                  <a:schemeClr val="bg1"/>
                </a:solidFill>
                <a:latin typeface="Segoe UI" panose="020B0502040204020203" pitchFamily="34" charset="0"/>
                <a:cs typeface="Segoe UI" panose="020B0502040204020203" pitchFamily="34" charset="0"/>
              </a:rPr>
              <a:t>4)</a:t>
            </a:r>
            <a:br>
              <a:rPr lang="en-US" dirty="0" smtClean="0">
                <a:solidFill>
                  <a:schemeClr val="bg1"/>
                </a:solidFill>
                <a:latin typeface="Segoe UI" panose="020B0502040204020203" pitchFamily="34" charset="0"/>
                <a:cs typeface="Segoe UI" panose="020B0502040204020203" pitchFamily="34" charset="0"/>
              </a:rPr>
            </a:br>
            <a:r>
              <a:rPr lang="en-US" dirty="0" smtClean="0">
                <a:solidFill>
                  <a:schemeClr val="bg1"/>
                </a:solidFill>
                <a:latin typeface="Segoe UI" panose="020B0502040204020203" pitchFamily="34" charset="0"/>
                <a:cs typeface="Segoe UI" panose="020B0502040204020203" pitchFamily="34" charset="0"/>
              </a:rPr>
              <a:t>SELECT Name from Table1</a:t>
            </a:r>
            <a:endParaRPr lang="en-US" dirty="0">
              <a:solidFill>
                <a:schemeClr val="bg1"/>
              </a:solidFill>
              <a:latin typeface="Segoe UI" panose="020B0502040204020203" pitchFamily="34" charset="0"/>
              <a:cs typeface="Segoe UI" panose="020B0502040204020203" pitchFamily="34" charset="0"/>
            </a:endParaRPr>
          </a:p>
        </p:txBody>
      </p:sp>
      <p:sp>
        <p:nvSpPr>
          <p:cNvPr id="55" name="Rectangle 54"/>
          <p:cNvSpPr/>
          <p:nvPr/>
        </p:nvSpPr>
        <p:spPr>
          <a:xfrm>
            <a:off x="508250" y="3059352"/>
            <a:ext cx="9912078" cy="602166"/>
          </a:xfrm>
          <a:prstGeom prst="rect">
            <a:avLst/>
          </a:prstGeom>
          <a:solidFill>
            <a:srgbClr val="DF4F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dirty="0" smtClean="0">
                <a:latin typeface="Segoe UI Light" panose="020B0502040204020203" pitchFamily="34" charset="0"/>
                <a:cs typeface="Segoe UI Light" panose="020B0502040204020203" pitchFamily="34" charset="0"/>
              </a:rPr>
              <a:t>Optimistic Multi-Version Concurrency control - Example</a:t>
            </a:r>
            <a:endParaRPr lang="en-US" sz="2800" dirty="0">
              <a:latin typeface="Segoe UI Light" panose="020B0502040204020203" pitchFamily="34" charset="0"/>
              <a:cs typeface="Segoe UI Light" panose="020B0502040204020203" pitchFamily="34" charset="0"/>
            </a:endParaRPr>
          </a:p>
        </p:txBody>
      </p:sp>
    </p:spTree>
    <p:custDataLst>
      <p:tags r:id="rId1"/>
    </p:custDataLst>
    <p:extLst>
      <p:ext uri="{BB962C8B-B14F-4D97-AF65-F5344CB8AC3E}">
        <p14:creationId xmlns:p14="http://schemas.microsoft.com/office/powerpoint/2010/main" val="1449608084"/>
      </p:ext>
    </p:extLst>
  </p:cSld>
  <p:clrMapOvr>
    <a:masterClrMapping/>
  </p:clrMapOvr>
  <mc:AlternateContent xmlns:mc="http://schemas.openxmlformats.org/markup-compatibility/2006" xmlns:p14="http://schemas.microsoft.com/office/powerpoint/2010/main">
    <mc:Choice Requires="p14">
      <p:transition spd="slow" p14:dur="2000" advTm="1092"/>
    </mc:Choice>
    <mc:Fallback xmlns="">
      <p:transition spd="slow" advTm="109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3"/>
                                        </p:tgtEl>
                                        <p:attrNameLst>
                                          <p:attrName>style.visibility</p:attrName>
                                        </p:attrNameLst>
                                      </p:cBhvr>
                                      <p:to>
                                        <p:strVal val="visible"/>
                                      </p:to>
                                    </p:set>
                                    <p:anim calcmode="lin" valueType="num">
                                      <p:cBhvr additive="base">
                                        <p:cTn id="7" dur="500" fill="hold"/>
                                        <p:tgtEl>
                                          <p:spTgt spid="53"/>
                                        </p:tgtEl>
                                        <p:attrNameLst>
                                          <p:attrName>ppt_x</p:attrName>
                                        </p:attrNameLst>
                                      </p:cBhvr>
                                      <p:tavLst>
                                        <p:tav tm="0">
                                          <p:val>
                                            <p:strVal val="#ppt_x"/>
                                          </p:val>
                                        </p:tav>
                                        <p:tav tm="100000">
                                          <p:val>
                                            <p:strVal val="#ppt_x"/>
                                          </p:val>
                                        </p:tav>
                                      </p:tavLst>
                                    </p:anim>
                                    <p:anim calcmode="lin" valueType="num">
                                      <p:cBhvr additive="base">
                                        <p:cTn id="8" dur="500" fill="hold"/>
                                        <p:tgtEl>
                                          <p:spTgt spid="5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Group 36"/>
          <p:cNvGrpSpPr/>
          <p:nvPr/>
        </p:nvGrpSpPr>
        <p:grpSpPr>
          <a:xfrm>
            <a:off x="475593" y="4132815"/>
            <a:ext cx="9944735" cy="513706"/>
            <a:chOff x="475593" y="4132815"/>
            <a:chExt cx="9944735" cy="513706"/>
          </a:xfrm>
        </p:grpSpPr>
        <p:grpSp>
          <p:nvGrpSpPr>
            <p:cNvPr id="20" name="Group 19"/>
            <p:cNvGrpSpPr/>
            <p:nvPr/>
          </p:nvGrpSpPr>
          <p:grpSpPr>
            <a:xfrm>
              <a:off x="3768390" y="4132815"/>
              <a:ext cx="6651938" cy="513706"/>
              <a:chOff x="5235541" y="2355394"/>
              <a:chExt cx="4124218" cy="318499"/>
            </a:xfrm>
          </p:grpSpPr>
          <p:sp>
            <p:nvSpPr>
              <p:cNvPr id="21" name="Rectangle 20"/>
              <p:cNvSpPr/>
              <p:nvPr/>
            </p:nvSpPr>
            <p:spPr>
              <a:xfrm>
                <a:off x="7277083" y="2355394"/>
                <a:ext cx="2082676" cy="318499"/>
              </a:xfrm>
              <a:prstGeom prst="rect">
                <a:avLst/>
              </a:prstGeom>
              <a:solidFill>
                <a:schemeClr val="bg1">
                  <a:lumMod val="85000"/>
                </a:schemeClr>
              </a:solidFill>
              <a:ln w="381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Segoe UI" panose="020B0502040204020203" pitchFamily="34" charset="0"/>
                    <a:cs typeface="Segoe UI" panose="020B0502040204020203" pitchFamily="34" charset="0"/>
                  </a:rPr>
                  <a:t>Marty</a:t>
                </a:r>
              </a:p>
            </p:txBody>
          </p:sp>
          <p:sp>
            <p:nvSpPr>
              <p:cNvPr id="22" name="Rectangle 21"/>
              <p:cNvSpPr/>
              <p:nvPr/>
            </p:nvSpPr>
            <p:spPr>
              <a:xfrm>
                <a:off x="6256311" y="2355394"/>
                <a:ext cx="1020770" cy="318499"/>
              </a:xfrm>
              <a:prstGeom prst="rect">
                <a:avLst/>
              </a:prstGeom>
              <a:solidFill>
                <a:schemeClr val="bg1">
                  <a:lumMod val="85000"/>
                </a:schemeClr>
              </a:solidFill>
              <a:ln w="381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200" b="1" dirty="0" err="1" smtClean="0">
                    <a:solidFill>
                      <a:prstClr val="white">
                        <a:lumMod val="50000"/>
                      </a:prstClr>
                    </a:solidFill>
                    <a:latin typeface="Segoe UI" panose="020B0502040204020203" pitchFamily="34" charset="0"/>
                    <a:cs typeface="Segoe UI" panose="020B0502040204020203" pitchFamily="34" charset="0"/>
                  </a:rPr>
                  <a:t>IdxA</a:t>
                </a:r>
                <a:r>
                  <a:rPr lang="en-US" sz="1200" b="1" dirty="0" smtClean="0">
                    <a:solidFill>
                      <a:prstClr val="white">
                        <a:lumMod val="50000"/>
                      </a:prstClr>
                    </a:solidFill>
                    <a:latin typeface="Segoe UI" panose="020B0502040204020203" pitchFamily="34" charset="0"/>
                    <a:cs typeface="Segoe UI" panose="020B0502040204020203" pitchFamily="34" charset="0"/>
                  </a:rPr>
                  <a:t> pointer</a:t>
                </a:r>
                <a:endParaRPr lang="en-US" sz="1200" b="1" dirty="0">
                  <a:solidFill>
                    <a:prstClr val="white">
                      <a:lumMod val="50000"/>
                    </a:prstClr>
                  </a:solidFill>
                  <a:latin typeface="Segoe UI" panose="020B0502040204020203" pitchFamily="34" charset="0"/>
                  <a:cs typeface="Segoe UI" panose="020B0502040204020203" pitchFamily="34" charset="0"/>
                </a:endParaRPr>
              </a:p>
            </p:txBody>
          </p:sp>
          <p:sp>
            <p:nvSpPr>
              <p:cNvPr id="23" name="Rectangle 22"/>
              <p:cNvSpPr/>
              <p:nvPr/>
            </p:nvSpPr>
            <p:spPr>
              <a:xfrm>
                <a:off x="5235541" y="2355394"/>
                <a:ext cx="1020770" cy="318499"/>
              </a:xfrm>
              <a:prstGeom prst="rect">
                <a:avLst/>
              </a:prstGeom>
              <a:solidFill>
                <a:schemeClr val="bg1">
                  <a:lumMod val="85000"/>
                </a:schemeClr>
              </a:solidFill>
              <a:ln w="381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200" b="1" dirty="0" err="1" smtClean="0">
                    <a:solidFill>
                      <a:srgbClr val="00B0F0"/>
                    </a:solidFill>
                    <a:latin typeface="Segoe UI" panose="020B0502040204020203" pitchFamily="34" charset="0"/>
                    <a:cs typeface="Segoe UI" panose="020B0502040204020203" pitchFamily="34" charset="0"/>
                  </a:rPr>
                  <a:t>IdxB</a:t>
                </a:r>
                <a:r>
                  <a:rPr lang="en-US" sz="1200" b="1" dirty="0" smtClean="0">
                    <a:solidFill>
                      <a:srgbClr val="00B0F0"/>
                    </a:solidFill>
                    <a:latin typeface="Segoe UI" panose="020B0502040204020203" pitchFamily="34" charset="0"/>
                    <a:cs typeface="Segoe UI" panose="020B0502040204020203" pitchFamily="34" charset="0"/>
                  </a:rPr>
                  <a:t> pointer</a:t>
                </a:r>
                <a:endParaRPr lang="en-US" sz="1200" b="1" dirty="0">
                  <a:solidFill>
                    <a:srgbClr val="00B0F0"/>
                  </a:solidFill>
                  <a:latin typeface="Segoe UI" panose="020B0502040204020203" pitchFamily="34" charset="0"/>
                  <a:cs typeface="Segoe UI" panose="020B0502040204020203" pitchFamily="34" charset="0"/>
                </a:endParaRPr>
              </a:p>
            </p:txBody>
          </p:sp>
        </p:grpSp>
        <p:sp>
          <p:nvSpPr>
            <p:cNvPr id="24" name="Rectangle 23"/>
            <p:cNvSpPr/>
            <p:nvPr/>
          </p:nvSpPr>
          <p:spPr>
            <a:xfrm>
              <a:off x="475593" y="4132815"/>
              <a:ext cx="3292795" cy="513706"/>
            </a:xfrm>
            <a:prstGeom prst="rect">
              <a:avLst/>
            </a:prstGeom>
            <a:solidFill>
              <a:schemeClr val="bg1">
                <a:lumMod val="85000"/>
              </a:schemeClr>
            </a:solidFill>
            <a:ln w="381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dirty="0" smtClean="0">
                  <a:solidFill>
                    <a:schemeClr val="tx1"/>
                  </a:solidFill>
                  <a:latin typeface="Segoe UI" panose="020B0502040204020203" pitchFamily="34" charset="0"/>
                  <a:cs typeface="Segoe UI" panose="020B0502040204020203" pitchFamily="34" charset="0"/>
                </a:rPr>
                <a:t>1,</a:t>
              </a:r>
              <a:r>
                <a:rPr lang="en-US" dirty="0">
                  <a:solidFill>
                    <a:schemeClr val="tx1"/>
                  </a:solidFill>
                  <a:latin typeface="Segoe UI" panose="020B0502040204020203" pitchFamily="34" charset="0"/>
                  <a:cs typeface="Segoe UI" panose="020B0502040204020203" pitchFamily="34" charset="0"/>
                </a:rPr>
                <a:t> </a:t>
              </a:r>
              <a:r>
                <a:rPr lang="en-US" dirty="0" smtClean="0">
                  <a:solidFill>
                    <a:schemeClr val="tx1"/>
                  </a:solidFill>
                  <a:latin typeface="Segoe UI" panose="020B0502040204020203" pitchFamily="34" charset="0"/>
                  <a:cs typeface="Segoe UI" panose="020B0502040204020203" pitchFamily="34" charset="0"/>
                </a:rPr>
                <a:t>3</a:t>
              </a:r>
              <a:endParaRPr lang="en-US" dirty="0">
                <a:solidFill>
                  <a:schemeClr val="tx1"/>
                </a:solidFill>
                <a:latin typeface="Segoe UI" panose="020B0502040204020203" pitchFamily="34" charset="0"/>
                <a:cs typeface="Segoe UI" panose="020B0502040204020203" pitchFamily="34" charset="0"/>
              </a:endParaRPr>
            </a:p>
          </p:txBody>
        </p:sp>
      </p:grpSp>
      <p:grpSp>
        <p:nvGrpSpPr>
          <p:cNvPr id="25" name="Group 24"/>
          <p:cNvGrpSpPr/>
          <p:nvPr/>
        </p:nvGrpSpPr>
        <p:grpSpPr>
          <a:xfrm>
            <a:off x="3768390" y="4772424"/>
            <a:ext cx="6651938" cy="513706"/>
            <a:chOff x="5235541" y="2355394"/>
            <a:chExt cx="4124218" cy="318499"/>
          </a:xfrm>
        </p:grpSpPr>
        <p:sp>
          <p:nvSpPr>
            <p:cNvPr id="26" name="Rectangle 25"/>
            <p:cNvSpPr/>
            <p:nvPr/>
          </p:nvSpPr>
          <p:spPr>
            <a:xfrm>
              <a:off x="7277083" y="2355394"/>
              <a:ext cx="2082676" cy="318499"/>
            </a:xfrm>
            <a:prstGeom prst="rect">
              <a:avLst/>
            </a:prstGeom>
            <a:solidFill>
              <a:schemeClr val="bg1">
                <a:lumMod val="85000"/>
              </a:schemeClr>
            </a:solidFill>
            <a:ln w="381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Segoe UI" panose="020B0502040204020203" pitchFamily="34" charset="0"/>
                  <a:cs typeface="Segoe UI" panose="020B0502040204020203" pitchFamily="34" charset="0"/>
                </a:rPr>
                <a:t>Doc</a:t>
              </a:r>
            </a:p>
          </p:txBody>
        </p:sp>
        <p:sp>
          <p:nvSpPr>
            <p:cNvPr id="27" name="Rectangle 26"/>
            <p:cNvSpPr/>
            <p:nvPr/>
          </p:nvSpPr>
          <p:spPr>
            <a:xfrm>
              <a:off x="6256311" y="2355394"/>
              <a:ext cx="1020770" cy="318499"/>
            </a:xfrm>
            <a:prstGeom prst="rect">
              <a:avLst/>
            </a:prstGeom>
            <a:solidFill>
              <a:schemeClr val="bg1">
                <a:lumMod val="85000"/>
              </a:schemeClr>
            </a:solidFill>
            <a:ln w="381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200" b="1" dirty="0" err="1" smtClean="0">
                  <a:solidFill>
                    <a:prstClr val="white">
                      <a:lumMod val="50000"/>
                    </a:prstClr>
                  </a:solidFill>
                  <a:latin typeface="Segoe UI" panose="020B0502040204020203" pitchFamily="34" charset="0"/>
                  <a:cs typeface="Segoe UI" panose="020B0502040204020203" pitchFamily="34" charset="0"/>
                </a:rPr>
                <a:t>IdxA</a:t>
              </a:r>
              <a:r>
                <a:rPr lang="en-US" sz="1200" b="1" dirty="0" smtClean="0">
                  <a:solidFill>
                    <a:prstClr val="white">
                      <a:lumMod val="50000"/>
                    </a:prstClr>
                  </a:solidFill>
                  <a:latin typeface="Segoe UI" panose="020B0502040204020203" pitchFamily="34" charset="0"/>
                  <a:cs typeface="Segoe UI" panose="020B0502040204020203" pitchFamily="34" charset="0"/>
                </a:rPr>
                <a:t> pointer</a:t>
              </a:r>
              <a:endParaRPr lang="en-US" sz="1200" b="1" dirty="0">
                <a:solidFill>
                  <a:prstClr val="white">
                    <a:lumMod val="50000"/>
                  </a:prstClr>
                </a:solidFill>
                <a:latin typeface="Segoe UI" panose="020B0502040204020203" pitchFamily="34" charset="0"/>
                <a:cs typeface="Segoe UI" panose="020B0502040204020203" pitchFamily="34" charset="0"/>
              </a:endParaRPr>
            </a:p>
          </p:txBody>
        </p:sp>
        <p:sp>
          <p:nvSpPr>
            <p:cNvPr id="28" name="Rectangle 27"/>
            <p:cNvSpPr/>
            <p:nvPr/>
          </p:nvSpPr>
          <p:spPr>
            <a:xfrm>
              <a:off x="5235541" y="2355394"/>
              <a:ext cx="1020770" cy="318499"/>
            </a:xfrm>
            <a:prstGeom prst="rect">
              <a:avLst/>
            </a:prstGeom>
            <a:solidFill>
              <a:schemeClr val="bg1">
                <a:lumMod val="85000"/>
              </a:schemeClr>
            </a:solidFill>
            <a:ln w="381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200" b="1" dirty="0" err="1" smtClean="0">
                  <a:solidFill>
                    <a:srgbClr val="00B0F0"/>
                  </a:solidFill>
                  <a:latin typeface="Segoe UI" panose="020B0502040204020203" pitchFamily="34" charset="0"/>
                  <a:cs typeface="Segoe UI" panose="020B0502040204020203" pitchFamily="34" charset="0"/>
                </a:rPr>
                <a:t>IdxB</a:t>
              </a:r>
              <a:r>
                <a:rPr lang="en-US" sz="1200" b="1" dirty="0" smtClean="0">
                  <a:solidFill>
                    <a:srgbClr val="00B0F0"/>
                  </a:solidFill>
                  <a:latin typeface="Segoe UI" panose="020B0502040204020203" pitchFamily="34" charset="0"/>
                  <a:cs typeface="Segoe UI" panose="020B0502040204020203" pitchFamily="34" charset="0"/>
                </a:rPr>
                <a:t> pointer</a:t>
              </a:r>
              <a:endParaRPr lang="en-US" sz="1200" b="1" dirty="0">
                <a:solidFill>
                  <a:srgbClr val="00B0F0"/>
                </a:solidFill>
                <a:latin typeface="Segoe UI" panose="020B0502040204020203" pitchFamily="34" charset="0"/>
                <a:cs typeface="Segoe UI" panose="020B0502040204020203" pitchFamily="34" charset="0"/>
              </a:endParaRPr>
            </a:p>
          </p:txBody>
        </p:sp>
      </p:grpSp>
      <p:sp>
        <p:nvSpPr>
          <p:cNvPr id="29" name="Rectangle 28"/>
          <p:cNvSpPr/>
          <p:nvPr/>
        </p:nvSpPr>
        <p:spPr>
          <a:xfrm>
            <a:off x="475593" y="4772425"/>
            <a:ext cx="3292795" cy="513706"/>
          </a:xfrm>
          <a:prstGeom prst="rect">
            <a:avLst/>
          </a:prstGeom>
          <a:solidFill>
            <a:schemeClr val="bg1">
              <a:lumMod val="85000"/>
            </a:schemeClr>
          </a:solidFill>
          <a:ln w="381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dirty="0" smtClean="0">
                <a:solidFill>
                  <a:schemeClr val="tx1"/>
                </a:solidFill>
                <a:latin typeface="Segoe UI" panose="020B0502040204020203" pitchFamily="34" charset="0"/>
                <a:cs typeface="Segoe UI" panose="020B0502040204020203" pitchFamily="34" charset="0"/>
              </a:rPr>
              <a:t>3,</a:t>
            </a:r>
            <a:r>
              <a:rPr lang="en-US" dirty="0">
                <a:solidFill>
                  <a:schemeClr val="tx1"/>
                </a:solidFill>
                <a:latin typeface="Segoe UI" panose="020B0502040204020203" pitchFamily="34" charset="0"/>
                <a:cs typeface="Segoe UI" panose="020B0502040204020203" pitchFamily="34" charset="0"/>
              </a:rPr>
              <a:t> </a:t>
            </a:r>
            <a:r>
              <a:rPr lang="en-US" dirty="0" smtClean="0">
                <a:solidFill>
                  <a:schemeClr val="tx1"/>
                </a:solidFill>
                <a:latin typeface="Segoe UI" panose="020B0502040204020203" pitchFamily="34" charset="0"/>
                <a:cs typeface="Segoe UI" panose="020B0502040204020203" pitchFamily="34" charset="0"/>
              </a:rPr>
              <a:t>6</a:t>
            </a:r>
            <a:endParaRPr lang="en-US" dirty="0">
              <a:solidFill>
                <a:schemeClr val="tx1"/>
              </a:solidFill>
              <a:latin typeface="Segoe UI" panose="020B0502040204020203" pitchFamily="34" charset="0"/>
              <a:cs typeface="Segoe UI" panose="020B0502040204020203" pitchFamily="34" charset="0"/>
            </a:endParaRPr>
          </a:p>
        </p:txBody>
      </p:sp>
      <p:sp>
        <p:nvSpPr>
          <p:cNvPr id="36" name="TextBox 35"/>
          <p:cNvSpPr txBox="1"/>
          <p:nvPr/>
        </p:nvSpPr>
        <p:spPr>
          <a:xfrm>
            <a:off x="10911155" y="4744918"/>
            <a:ext cx="534256" cy="707886"/>
          </a:xfrm>
          <a:prstGeom prst="rect">
            <a:avLst/>
          </a:prstGeom>
          <a:noFill/>
        </p:spPr>
        <p:txBody>
          <a:bodyPr wrap="square" rtlCol="0">
            <a:spAutoFit/>
          </a:bodyPr>
          <a:lstStyle/>
          <a:p>
            <a:pPr algn="ctr"/>
            <a:r>
              <a:rPr lang="en-US" sz="4000" dirty="0">
                <a:latin typeface="Calibri" panose="020F0502020204030204" pitchFamily="34" charset="0"/>
              </a:rPr>
              <a:t>⑥</a:t>
            </a:r>
            <a:endParaRPr lang="en-US" sz="4000" dirty="0"/>
          </a:p>
        </p:txBody>
      </p:sp>
      <p:cxnSp>
        <p:nvCxnSpPr>
          <p:cNvPr id="41" name="Straight Connector 40"/>
          <p:cNvCxnSpPr/>
          <p:nvPr/>
        </p:nvCxnSpPr>
        <p:spPr>
          <a:xfrm>
            <a:off x="0" y="3770616"/>
            <a:ext cx="12192000" cy="0"/>
          </a:xfrm>
          <a:prstGeom prst="line">
            <a:avLst/>
          </a:prstGeom>
          <a:ln w="19050">
            <a:solidFill>
              <a:schemeClr val="bg2">
                <a:lumMod val="75000"/>
              </a:schemeClr>
            </a:solidFill>
            <a:prstDash val="lgDash"/>
          </a:ln>
        </p:spPr>
        <p:style>
          <a:lnRef idx="1">
            <a:schemeClr val="accent1"/>
          </a:lnRef>
          <a:fillRef idx="0">
            <a:schemeClr val="accent1"/>
          </a:fillRef>
          <a:effectRef idx="0">
            <a:schemeClr val="accent1"/>
          </a:effectRef>
          <a:fontRef idx="minor">
            <a:schemeClr val="tx1"/>
          </a:fontRef>
        </p:style>
      </p:cxnSp>
      <p:grpSp>
        <p:nvGrpSpPr>
          <p:cNvPr id="43" name="Group 42"/>
          <p:cNvGrpSpPr/>
          <p:nvPr/>
        </p:nvGrpSpPr>
        <p:grpSpPr>
          <a:xfrm>
            <a:off x="3768390" y="5400787"/>
            <a:ext cx="6651938" cy="513706"/>
            <a:chOff x="5235541" y="2355394"/>
            <a:chExt cx="4124218" cy="318499"/>
          </a:xfrm>
        </p:grpSpPr>
        <p:sp>
          <p:nvSpPr>
            <p:cNvPr id="44" name="Rectangle 43"/>
            <p:cNvSpPr/>
            <p:nvPr/>
          </p:nvSpPr>
          <p:spPr>
            <a:xfrm>
              <a:off x="7277083" y="2355394"/>
              <a:ext cx="2082676" cy="318499"/>
            </a:xfrm>
            <a:prstGeom prst="rect">
              <a:avLst/>
            </a:prstGeom>
            <a:solidFill>
              <a:schemeClr val="bg1">
                <a:lumMod val="85000"/>
              </a:schemeClr>
            </a:solidFill>
            <a:ln w="381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latin typeface="Segoe UI" panose="020B0502040204020203" pitchFamily="34" charset="0"/>
                  <a:cs typeface="Segoe UI" panose="020B0502040204020203" pitchFamily="34" charset="0"/>
                </a:rPr>
                <a:t>Einstein</a:t>
              </a:r>
              <a:endParaRPr lang="en-US" dirty="0">
                <a:solidFill>
                  <a:schemeClr val="tx1"/>
                </a:solidFill>
                <a:latin typeface="Segoe UI" panose="020B0502040204020203" pitchFamily="34" charset="0"/>
                <a:cs typeface="Segoe UI" panose="020B0502040204020203" pitchFamily="34" charset="0"/>
              </a:endParaRPr>
            </a:p>
          </p:txBody>
        </p:sp>
        <p:sp>
          <p:nvSpPr>
            <p:cNvPr id="45" name="Rectangle 44"/>
            <p:cNvSpPr/>
            <p:nvPr/>
          </p:nvSpPr>
          <p:spPr>
            <a:xfrm>
              <a:off x="6256311" y="2355394"/>
              <a:ext cx="1020770" cy="318499"/>
            </a:xfrm>
            <a:prstGeom prst="rect">
              <a:avLst/>
            </a:prstGeom>
            <a:solidFill>
              <a:schemeClr val="bg1">
                <a:lumMod val="85000"/>
              </a:schemeClr>
            </a:solidFill>
            <a:ln w="381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200" b="1" dirty="0" err="1" smtClean="0">
                  <a:solidFill>
                    <a:prstClr val="white">
                      <a:lumMod val="50000"/>
                    </a:prstClr>
                  </a:solidFill>
                  <a:latin typeface="Segoe UI" panose="020B0502040204020203" pitchFamily="34" charset="0"/>
                  <a:cs typeface="Segoe UI" panose="020B0502040204020203" pitchFamily="34" charset="0"/>
                </a:rPr>
                <a:t>IdxA</a:t>
              </a:r>
              <a:r>
                <a:rPr lang="en-US" sz="1200" b="1" dirty="0" smtClean="0">
                  <a:solidFill>
                    <a:prstClr val="white">
                      <a:lumMod val="50000"/>
                    </a:prstClr>
                  </a:solidFill>
                  <a:latin typeface="Segoe UI" panose="020B0502040204020203" pitchFamily="34" charset="0"/>
                  <a:cs typeface="Segoe UI" panose="020B0502040204020203" pitchFamily="34" charset="0"/>
                </a:rPr>
                <a:t> pointer</a:t>
              </a:r>
              <a:endParaRPr lang="en-US" sz="1200" b="1" dirty="0">
                <a:solidFill>
                  <a:prstClr val="white">
                    <a:lumMod val="50000"/>
                  </a:prstClr>
                </a:solidFill>
                <a:latin typeface="Segoe UI" panose="020B0502040204020203" pitchFamily="34" charset="0"/>
                <a:cs typeface="Segoe UI" panose="020B0502040204020203" pitchFamily="34" charset="0"/>
              </a:endParaRPr>
            </a:p>
          </p:txBody>
        </p:sp>
        <p:sp>
          <p:nvSpPr>
            <p:cNvPr id="46" name="Rectangle 45"/>
            <p:cNvSpPr/>
            <p:nvPr/>
          </p:nvSpPr>
          <p:spPr>
            <a:xfrm>
              <a:off x="5235541" y="2355394"/>
              <a:ext cx="1020770" cy="318499"/>
            </a:xfrm>
            <a:prstGeom prst="rect">
              <a:avLst/>
            </a:prstGeom>
            <a:solidFill>
              <a:schemeClr val="bg1">
                <a:lumMod val="85000"/>
              </a:schemeClr>
            </a:solidFill>
            <a:ln w="381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200" b="1" dirty="0" err="1" smtClean="0">
                  <a:solidFill>
                    <a:srgbClr val="00B0F0"/>
                  </a:solidFill>
                  <a:latin typeface="Segoe UI" panose="020B0502040204020203" pitchFamily="34" charset="0"/>
                  <a:cs typeface="Segoe UI" panose="020B0502040204020203" pitchFamily="34" charset="0"/>
                </a:rPr>
                <a:t>IdxB</a:t>
              </a:r>
              <a:r>
                <a:rPr lang="en-US" sz="1200" b="1" dirty="0" smtClean="0">
                  <a:solidFill>
                    <a:srgbClr val="00B0F0"/>
                  </a:solidFill>
                  <a:latin typeface="Segoe UI" panose="020B0502040204020203" pitchFamily="34" charset="0"/>
                  <a:cs typeface="Segoe UI" panose="020B0502040204020203" pitchFamily="34" charset="0"/>
                </a:rPr>
                <a:t> pointer</a:t>
              </a:r>
              <a:endParaRPr lang="en-US" sz="1200" b="1" dirty="0">
                <a:solidFill>
                  <a:srgbClr val="00B0F0"/>
                </a:solidFill>
                <a:latin typeface="Segoe UI" panose="020B0502040204020203" pitchFamily="34" charset="0"/>
                <a:cs typeface="Segoe UI" panose="020B0502040204020203" pitchFamily="34" charset="0"/>
              </a:endParaRPr>
            </a:p>
          </p:txBody>
        </p:sp>
      </p:grpSp>
      <p:sp>
        <p:nvSpPr>
          <p:cNvPr id="47" name="Rectangle 46"/>
          <p:cNvSpPr/>
          <p:nvPr/>
        </p:nvSpPr>
        <p:spPr>
          <a:xfrm>
            <a:off x="475593" y="5400788"/>
            <a:ext cx="3292795" cy="513706"/>
          </a:xfrm>
          <a:prstGeom prst="rect">
            <a:avLst/>
          </a:prstGeom>
          <a:solidFill>
            <a:schemeClr val="bg1">
              <a:lumMod val="85000"/>
            </a:schemeClr>
          </a:solidFill>
          <a:ln w="381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dirty="0" smtClean="0">
                <a:solidFill>
                  <a:schemeClr val="tx1"/>
                </a:solidFill>
                <a:latin typeface="Segoe UI" panose="020B0502040204020203" pitchFamily="34" charset="0"/>
                <a:cs typeface="Segoe UI" panose="020B0502040204020203" pitchFamily="34" charset="0"/>
              </a:rPr>
              <a:t>6, </a:t>
            </a:r>
            <a:r>
              <a:rPr lang="en-US" dirty="0">
                <a:solidFill>
                  <a:schemeClr val="tx1"/>
                </a:solidFill>
                <a:latin typeface="Segoe UI" panose="020B0502040204020203" pitchFamily="34" charset="0"/>
                <a:cs typeface="Segoe UI" panose="020B0502040204020203" pitchFamily="34" charset="0"/>
              </a:rPr>
              <a:t>∞</a:t>
            </a:r>
            <a:r>
              <a:rPr lang="en-US" dirty="0" smtClean="0">
                <a:solidFill>
                  <a:schemeClr val="tx1"/>
                </a:solidFill>
                <a:latin typeface="Segoe UI" panose="020B0502040204020203" pitchFamily="34" charset="0"/>
                <a:cs typeface="Segoe UI" panose="020B0502040204020203" pitchFamily="34" charset="0"/>
              </a:rPr>
              <a:t> </a:t>
            </a:r>
            <a:endParaRPr lang="en-US" dirty="0">
              <a:solidFill>
                <a:schemeClr val="tx1"/>
              </a:solidFill>
              <a:latin typeface="Segoe UI" panose="020B0502040204020203" pitchFamily="34" charset="0"/>
              <a:cs typeface="Segoe UI" panose="020B0502040204020203" pitchFamily="34" charset="0"/>
            </a:endParaRPr>
          </a:p>
        </p:txBody>
      </p:sp>
      <p:grpSp>
        <p:nvGrpSpPr>
          <p:cNvPr id="49" name="Group 48"/>
          <p:cNvGrpSpPr/>
          <p:nvPr/>
        </p:nvGrpSpPr>
        <p:grpSpPr>
          <a:xfrm>
            <a:off x="9284640" y="1381335"/>
            <a:ext cx="2828369" cy="618705"/>
            <a:chOff x="5350259" y="3332754"/>
            <a:chExt cx="2828369" cy="618705"/>
          </a:xfrm>
          <a:solidFill>
            <a:schemeClr val="bg2"/>
          </a:solidFill>
        </p:grpSpPr>
        <p:sp>
          <p:nvSpPr>
            <p:cNvPr id="50" name="Rounded Rectangle 12"/>
            <p:cNvSpPr/>
            <p:nvPr/>
          </p:nvSpPr>
          <p:spPr>
            <a:xfrm>
              <a:off x="5350259" y="3332754"/>
              <a:ext cx="2828369" cy="618705"/>
            </a:xfrm>
            <a:prstGeom prst="rect">
              <a:avLst/>
            </a:prstGeom>
            <a:grpFill/>
          </p:spPr>
          <p:style>
            <a:lnRef idx="2">
              <a:schemeClr val="accent3">
                <a:shade val="80000"/>
                <a:hueOff val="0"/>
                <a:satOff val="0"/>
                <a:lumOff val="19092"/>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51" name="Rounded Rectangle 4"/>
            <p:cNvSpPr/>
            <p:nvPr/>
          </p:nvSpPr>
          <p:spPr>
            <a:xfrm>
              <a:off x="5380462" y="3362957"/>
              <a:ext cx="2767963" cy="558299"/>
            </a:xfrm>
            <a:prstGeom prst="rect">
              <a:avLst/>
            </a:prstGeom>
            <a:grpFill/>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72390" tIns="72390" rIns="72390" bIns="72390" numCol="1" spcCol="1270" anchor="ctr" anchorCtr="0">
              <a:noAutofit/>
            </a:bodyPr>
            <a:lstStyle/>
            <a:p>
              <a:pPr lvl="0" algn="ctr" defTabSz="800100">
                <a:lnSpc>
                  <a:spcPct val="90000"/>
                </a:lnSpc>
                <a:spcBef>
                  <a:spcPct val="0"/>
                </a:spcBef>
                <a:spcAft>
                  <a:spcPct val="35000"/>
                </a:spcAft>
              </a:pPr>
              <a:r>
                <a:rPr lang="en-US" dirty="0">
                  <a:latin typeface="Segoe UI" panose="020B0502040204020203" pitchFamily="34" charset="0"/>
                  <a:cs typeface="Segoe UI" panose="020B0502040204020203" pitchFamily="34" charset="0"/>
                </a:rPr>
                <a:t>Concurrency Locking</a:t>
              </a:r>
            </a:p>
          </p:txBody>
        </p:sp>
      </p:grpSp>
      <p:sp>
        <p:nvSpPr>
          <p:cNvPr id="52" name="Title 1"/>
          <p:cNvSpPr txBox="1">
            <a:spLocks/>
          </p:cNvSpPr>
          <p:nvPr/>
        </p:nvSpPr>
        <p:spPr>
          <a:xfrm>
            <a:off x="274639" y="264964"/>
            <a:ext cx="9143999" cy="1097302"/>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3600" b="0" kern="1200" cap="none" spc="-102" baseline="0">
                <a:ln w="3175">
                  <a:noFill/>
                </a:ln>
                <a:solidFill>
                  <a:schemeClr val="accent1"/>
                </a:solidFill>
                <a:effectLst/>
                <a:latin typeface="+mj-lt"/>
                <a:ea typeface="+mn-ea"/>
                <a:cs typeface="Segoe UI" pitchFamily="34" charset="0"/>
              </a:defRPr>
            </a:lvl1pPr>
          </a:lstStyle>
          <a:p>
            <a:pPr lvl="0"/>
            <a:r>
              <a:rPr lang="en-US" sz="4700" dirty="0" smtClean="0">
                <a:solidFill>
                  <a:schemeClr val="tx2"/>
                </a:solidFill>
                <a:latin typeface="Segoe UI Light" panose="020B0502040204020203" pitchFamily="34" charset="0"/>
                <a:ea typeface="+mj-ea"/>
                <a:cs typeface="Segoe UI Light" panose="020B0502040204020203" pitchFamily="34" charset="0"/>
              </a:rPr>
              <a:t>Multi </a:t>
            </a:r>
            <a:r>
              <a:rPr lang="en-US" sz="4700" dirty="0">
                <a:solidFill>
                  <a:schemeClr val="tx2"/>
                </a:solidFill>
                <a:latin typeface="Segoe UI Light" panose="020B0502040204020203" pitchFamily="34" charset="0"/>
                <a:ea typeface="+mj-ea"/>
                <a:cs typeface="Segoe UI Light" panose="020B0502040204020203" pitchFamily="34" charset="0"/>
              </a:rPr>
              <a:t>version</a:t>
            </a:r>
          </a:p>
        </p:txBody>
      </p:sp>
      <p:sp>
        <p:nvSpPr>
          <p:cNvPr id="53" name="Oval 52"/>
          <p:cNvSpPr/>
          <p:nvPr/>
        </p:nvSpPr>
        <p:spPr>
          <a:xfrm>
            <a:off x="4407918" y="4361348"/>
            <a:ext cx="2653266" cy="1299713"/>
          </a:xfrm>
          <a:prstGeom prst="ellipse">
            <a:avLst/>
          </a:prstGeom>
          <a:solidFill>
            <a:srgbClr val="0072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1"/>
                </a:solidFill>
                <a:latin typeface="Segoe UI" panose="020B0502040204020203" pitchFamily="34" charset="0"/>
                <a:cs typeface="Segoe UI" panose="020B0502040204020203" pitchFamily="34" charset="0"/>
              </a:rPr>
              <a:t>Tx200-Read</a:t>
            </a:r>
            <a:r>
              <a:rPr lang="en-US" dirty="0">
                <a:solidFill>
                  <a:schemeClr val="bg1"/>
                </a:solidFill>
                <a:latin typeface="Segoe UI" panose="020B0502040204020203" pitchFamily="34" charset="0"/>
                <a:cs typeface="Segoe UI" panose="020B0502040204020203" pitchFamily="34" charset="0"/>
              </a:rPr>
              <a:t/>
            </a:r>
            <a:br>
              <a:rPr lang="en-US" dirty="0">
                <a:solidFill>
                  <a:schemeClr val="bg1"/>
                </a:solidFill>
                <a:latin typeface="Segoe UI" panose="020B0502040204020203" pitchFamily="34" charset="0"/>
                <a:cs typeface="Segoe UI" panose="020B0502040204020203" pitchFamily="34" charset="0"/>
              </a:rPr>
            </a:br>
            <a:r>
              <a:rPr lang="en-US" dirty="0">
                <a:solidFill>
                  <a:schemeClr val="bg1"/>
                </a:solidFill>
                <a:latin typeface="Segoe UI" panose="020B0502040204020203" pitchFamily="34" charset="0"/>
                <a:cs typeface="Segoe UI" panose="020B0502040204020203" pitchFamily="34" charset="0"/>
              </a:rPr>
              <a:t>(Start time: </a:t>
            </a:r>
            <a:r>
              <a:rPr lang="en-US" dirty="0" smtClean="0">
                <a:solidFill>
                  <a:schemeClr val="bg1"/>
                </a:solidFill>
                <a:latin typeface="Segoe UI" panose="020B0502040204020203" pitchFamily="34" charset="0"/>
                <a:cs typeface="Segoe UI" panose="020B0502040204020203" pitchFamily="34" charset="0"/>
              </a:rPr>
              <a:t>4)</a:t>
            </a:r>
            <a:br>
              <a:rPr lang="en-US" dirty="0" smtClean="0">
                <a:solidFill>
                  <a:schemeClr val="bg1"/>
                </a:solidFill>
                <a:latin typeface="Segoe UI" panose="020B0502040204020203" pitchFamily="34" charset="0"/>
                <a:cs typeface="Segoe UI" panose="020B0502040204020203" pitchFamily="34" charset="0"/>
              </a:rPr>
            </a:br>
            <a:r>
              <a:rPr lang="en-US" dirty="0" smtClean="0">
                <a:solidFill>
                  <a:schemeClr val="bg1"/>
                </a:solidFill>
                <a:latin typeface="Segoe UI" panose="020B0502040204020203" pitchFamily="34" charset="0"/>
                <a:cs typeface="Segoe UI" panose="020B0502040204020203" pitchFamily="34" charset="0"/>
              </a:rPr>
              <a:t>SELECT Name from Table1</a:t>
            </a:r>
            <a:endParaRPr lang="en-US" dirty="0">
              <a:solidFill>
                <a:schemeClr val="bg1"/>
              </a:solidFill>
              <a:latin typeface="Segoe UI" panose="020B0502040204020203" pitchFamily="34" charset="0"/>
              <a:cs typeface="Segoe UI" panose="020B0502040204020203" pitchFamily="34" charset="0"/>
            </a:endParaRPr>
          </a:p>
        </p:txBody>
      </p:sp>
      <p:sp>
        <p:nvSpPr>
          <p:cNvPr id="56" name="Rectangle 55"/>
          <p:cNvSpPr/>
          <p:nvPr/>
        </p:nvSpPr>
        <p:spPr>
          <a:xfrm>
            <a:off x="508250" y="3059352"/>
            <a:ext cx="9912078" cy="602166"/>
          </a:xfrm>
          <a:prstGeom prst="rect">
            <a:avLst/>
          </a:prstGeom>
          <a:solidFill>
            <a:srgbClr val="DF4F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dirty="0" smtClean="0">
                <a:latin typeface="Segoe UI Light" panose="020B0502040204020203" pitchFamily="34" charset="0"/>
                <a:cs typeface="Segoe UI Light" panose="020B0502040204020203" pitchFamily="34" charset="0"/>
              </a:rPr>
              <a:t>Optimistic Multi-Version Concurrency control - Example</a:t>
            </a:r>
            <a:endParaRPr lang="en-US" sz="2800" dirty="0">
              <a:latin typeface="Segoe UI Light" panose="020B0502040204020203" pitchFamily="34" charset="0"/>
              <a:cs typeface="Segoe UI Light" panose="020B0502040204020203" pitchFamily="34" charset="0"/>
            </a:endParaRPr>
          </a:p>
        </p:txBody>
      </p:sp>
    </p:spTree>
    <p:custDataLst>
      <p:tags r:id="rId1"/>
    </p:custDataLst>
    <p:extLst>
      <p:ext uri="{BB962C8B-B14F-4D97-AF65-F5344CB8AC3E}">
        <p14:creationId xmlns:p14="http://schemas.microsoft.com/office/powerpoint/2010/main" val="704860893"/>
      </p:ext>
    </p:extLst>
  </p:cSld>
  <p:clrMapOvr>
    <a:masterClrMapping/>
  </p:clrMapOvr>
  <mc:AlternateContent xmlns:mc="http://schemas.openxmlformats.org/markup-compatibility/2006" xmlns:p14="http://schemas.microsoft.com/office/powerpoint/2010/main">
    <mc:Choice Requires="p14">
      <p:transition spd="slow" p14:dur="2000" advTm="933"/>
    </mc:Choice>
    <mc:Fallback xmlns="">
      <p:transition spd="slow" advTm="93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grpId="0" nodeType="clickEffect">
                                  <p:stCondLst>
                                    <p:cond delay="0"/>
                                  </p:stCondLst>
                                  <p:childTnLst>
                                    <p:anim calcmode="lin" valueType="num">
                                      <p:cBhvr additive="base">
                                        <p:cTn id="6" dur="500"/>
                                        <p:tgtEl>
                                          <p:spTgt spid="53"/>
                                        </p:tgtEl>
                                        <p:attrNameLst>
                                          <p:attrName>ppt_x</p:attrName>
                                        </p:attrNameLst>
                                      </p:cBhvr>
                                      <p:tavLst>
                                        <p:tav tm="0">
                                          <p:val>
                                            <p:strVal val="ppt_x"/>
                                          </p:val>
                                        </p:tav>
                                        <p:tav tm="100000">
                                          <p:val>
                                            <p:strVal val="ppt_x"/>
                                          </p:val>
                                        </p:tav>
                                      </p:tavLst>
                                    </p:anim>
                                    <p:anim calcmode="lin" valueType="num">
                                      <p:cBhvr additive="base">
                                        <p:cTn id="7" dur="500"/>
                                        <p:tgtEl>
                                          <p:spTgt spid="53"/>
                                        </p:tgtEl>
                                        <p:attrNameLst>
                                          <p:attrName>ppt_y</p:attrName>
                                        </p:attrNameLst>
                                      </p:cBhvr>
                                      <p:tavLst>
                                        <p:tav tm="0">
                                          <p:val>
                                            <p:strVal val="ppt_y"/>
                                          </p:val>
                                        </p:tav>
                                        <p:tav tm="100000">
                                          <p:val>
                                            <p:strVal val="1+ppt_h/2"/>
                                          </p:val>
                                        </p:tav>
                                      </p:tavLst>
                                    </p:anim>
                                    <p:set>
                                      <p:cBhvr>
                                        <p:cTn id="8" dur="1" fill="hold">
                                          <p:stCondLst>
                                            <p:cond delay="499"/>
                                          </p:stCondLst>
                                        </p:cTn>
                                        <p:tgtEl>
                                          <p:spTgt spid="5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Multi version</a:t>
            </a:r>
            <a:r>
              <a:rPr lang="en-US" dirty="0"/>
              <a:t> - conclusion</a:t>
            </a:r>
          </a:p>
        </p:txBody>
      </p:sp>
      <p:sp>
        <p:nvSpPr>
          <p:cNvPr id="5" name="Content Placeholder 4"/>
          <p:cNvSpPr>
            <a:spLocks noGrp="1"/>
          </p:cNvSpPr>
          <p:nvPr>
            <p:ph idx="1"/>
          </p:nvPr>
        </p:nvSpPr>
        <p:spPr/>
        <p:txBody>
          <a:bodyPr/>
          <a:lstStyle/>
          <a:p>
            <a:r>
              <a:rPr lang="en-US" dirty="0" smtClean="0"/>
              <a:t>All versions are equal, they act as rows and are </a:t>
            </a:r>
            <a:br>
              <a:rPr lang="en-US" dirty="0" smtClean="0"/>
            </a:br>
            <a:r>
              <a:rPr lang="en-US" dirty="0" smtClean="0"/>
              <a:t>linked to the indexes, and to one another.</a:t>
            </a:r>
          </a:p>
          <a:p>
            <a:r>
              <a:rPr lang="en-US" dirty="0" smtClean="0"/>
              <a:t>To support the optimism – we validate versions for write conflict- An Attempt </a:t>
            </a:r>
            <a:r>
              <a:rPr lang="en-US" dirty="0"/>
              <a:t>to update a record that has been updated since the transaction started</a:t>
            </a:r>
            <a:r>
              <a:rPr lang="en-US" dirty="0" smtClean="0"/>
              <a:t>.</a:t>
            </a:r>
          </a:p>
          <a:p>
            <a:r>
              <a:rPr lang="en-US" dirty="0" smtClean="0"/>
              <a:t>A garbage collection is available to remove old rows from the memory.</a:t>
            </a:r>
          </a:p>
          <a:p>
            <a:r>
              <a:rPr lang="en-US" dirty="0" smtClean="0"/>
              <a:t>The model </a:t>
            </a:r>
            <a:r>
              <a:rPr lang="en-US" dirty="0"/>
              <a:t>also </a:t>
            </a:r>
            <a:r>
              <a:rPr lang="en-US" dirty="0" smtClean="0"/>
              <a:t>supports REPEATABLE READ and SERIALIZEABLE isolation levels (but that’s for another time)</a:t>
            </a:r>
            <a:endParaRPr lang="en-US" dirty="0"/>
          </a:p>
        </p:txBody>
      </p:sp>
      <p:sp>
        <p:nvSpPr>
          <p:cNvPr id="7" name="Freeform 6"/>
          <p:cNvSpPr/>
          <p:nvPr/>
        </p:nvSpPr>
        <p:spPr>
          <a:xfrm>
            <a:off x="9274985" y="1371680"/>
            <a:ext cx="2828369" cy="618705"/>
          </a:xfrm>
          <a:custGeom>
            <a:avLst/>
            <a:gdLst>
              <a:gd name="connsiteX0" fmla="*/ 0 w 2828369"/>
              <a:gd name="connsiteY0" fmla="*/ 103120 h 618705"/>
              <a:gd name="connsiteX1" fmla="*/ 103120 w 2828369"/>
              <a:gd name="connsiteY1" fmla="*/ 0 h 618705"/>
              <a:gd name="connsiteX2" fmla="*/ 2725249 w 2828369"/>
              <a:gd name="connsiteY2" fmla="*/ 0 h 618705"/>
              <a:gd name="connsiteX3" fmla="*/ 2828369 w 2828369"/>
              <a:gd name="connsiteY3" fmla="*/ 103120 h 618705"/>
              <a:gd name="connsiteX4" fmla="*/ 2828369 w 2828369"/>
              <a:gd name="connsiteY4" fmla="*/ 515585 h 618705"/>
              <a:gd name="connsiteX5" fmla="*/ 2725249 w 2828369"/>
              <a:gd name="connsiteY5" fmla="*/ 618705 h 618705"/>
              <a:gd name="connsiteX6" fmla="*/ 103120 w 2828369"/>
              <a:gd name="connsiteY6" fmla="*/ 618705 h 618705"/>
              <a:gd name="connsiteX7" fmla="*/ 0 w 2828369"/>
              <a:gd name="connsiteY7" fmla="*/ 515585 h 618705"/>
              <a:gd name="connsiteX8" fmla="*/ 0 w 2828369"/>
              <a:gd name="connsiteY8" fmla="*/ 103120 h 618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28369" h="618705">
                <a:moveTo>
                  <a:pt x="0" y="103120"/>
                </a:moveTo>
                <a:cubicBezTo>
                  <a:pt x="0" y="46168"/>
                  <a:pt x="46168" y="0"/>
                  <a:pt x="103120" y="0"/>
                </a:cubicBezTo>
                <a:lnTo>
                  <a:pt x="2725249" y="0"/>
                </a:lnTo>
                <a:cubicBezTo>
                  <a:pt x="2782201" y="0"/>
                  <a:pt x="2828369" y="46168"/>
                  <a:pt x="2828369" y="103120"/>
                </a:cubicBezTo>
                <a:lnTo>
                  <a:pt x="2828369" y="515585"/>
                </a:lnTo>
                <a:cubicBezTo>
                  <a:pt x="2828369" y="572537"/>
                  <a:pt x="2782201" y="618705"/>
                  <a:pt x="2725249" y="618705"/>
                </a:cubicBezTo>
                <a:lnTo>
                  <a:pt x="103120" y="618705"/>
                </a:lnTo>
                <a:cubicBezTo>
                  <a:pt x="46168" y="618705"/>
                  <a:pt x="0" y="572537"/>
                  <a:pt x="0" y="515585"/>
                </a:cubicBezTo>
                <a:lnTo>
                  <a:pt x="0" y="103120"/>
                </a:lnTo>
                <a:close/>
              </a:path>
            </a:pathLst>
          </a:custGeom>
        </p:spPr>
        <p:style>
          <a:lnRef idx="2">
            <a:schemeClr val="accent3">
              <a:shade val="80000"/>
              <a:hueOff val="0"/>
              <a:satOff val="0"/>
              <a:lumOff val="14319"/>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02593" tIns="102593" rIns="102593" bIns="102593" numCol="1" spcCol="1270" anchor="ctr" anchorCtr="0">
            <a:noAutofit/>
          </a:bodyPr>
          <a:lstStyle/>
          <a:p>
            <a:pPr lvl="0" algn="ctr" defTabSz="844550">
              <a:lnSpc>
                <a:spcPct val="90000"/>
              </a:lnSpc>
              <a:spcBef>
                <a:spcPct val="0"/>
              </a:spcBef>
              <a:spcAft>
                <a:spcPct val="35000"/>
              </a:spcAft>
            </a:pPr>
            <a:r>
              <a:rPr lang="en-US" sz="1900" kern="1200" dirty="0" smtClean="0"/>
              <a:t>Concurrency Locking</a:t>
            </a:r>
            <a:endParaRPr lang="en-US" sz="1900" kern="1200" dirty="0"/>
          </a:p>
        </p:txBody>
      </p:sp>
    </p:spTree>
    <p:extLst>
      <p:ext uri="{BB962C8B-B14F-4D97-AF65-F5344CB8AC3E}">
        <p14:creationId xmlns:p14="http://schemas.microsoft.com/office/powerpoint/2010/main" val="3001774553"/>
      </p:ext>
    </p:extLst>
  </p:cSld>
  <p:clrMapOvr>
    <a:masterClrMapping/>
  </p:clrMapOvr>
  <mc:AlternateContent xmlns:mc="http://schemas.openxmlformats.org/markup-compatibility/2006" xmlns:p14="http://schemas.microsoft.com/office/powerpoint/2010/main">
    <mc:Choice Requires="p14">
      <p:transition spd="slow" p14:dur="2000" advTm="2084"/>
    </mc:Choice>
    <mc:Fallback xmlns="">
      <p:transition spd="slow" advTm="2084"/>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bottlenecks to overcome</a:t>
            </a:r>
            <a:endParaRPr lang="en-US" dirty="0"/>
          </a:p>
        </p:txBody>
      </p:sp>
      <p:grpSp>
        <p:nvGrpSpPr>
          <p:cNvPr id="3" name="Group 2"/>
          <p:cNvGrpSpPr/>
          <p:nvPr/>
        </p:nvGrpSpPr>
        <p:grpSpPr>
          <a:xfrm>
            <a:off x="2844941" y="1825625"/>
            <a:ext cx="6502117" cy="4351338"/>
            <a:chOff x="2844941" y="1825625"/>
            <a:chExt cx="6502117" cy="4351338"/>
          </a:xfrm>
        </p:grpSpPr>
        <p:sp>
          <p:nvSpPr>
            <p:cNvPr id="5" name="Isosceles Triangle 4"/>
            <p:cNvSpPr/>
            <p:nvPr/>
          </p:nvSpPr>
          <p:spPr>
            <a:xfrm>
              <a:off x="2844941" y="1825625"/>
              <a:ext cx="6502117" cy="4351338"/>
            </a:xfrm>
            <a:prstGeom prst="triangle">
              <a:avLst/>
            </a:prstGeom>
          </p:spPr>
          <p:style>
            <a:lnRef idx="2">
              <a:schemeClr val="lt1">
                <a:hueOff val="0"/>
                <a:satOff val="0"/>
                <a:lumOff val="0"/>
                <a:alphaOff val="0"/>
              </a:schemeClr>
            </a:lnRef>
            <a:fillRef idx="1">
              <a:schemeClr val="accent3">
                <a:shade val="80000"/>
                <a:hueOff val="0"/>
                <a:satOff val="0"/>
                <a:lumOff val="0"/>
                <a:alphaOff val="0"/>
              </a:schemeClr>
            </a:fillRef>
            <a:effectRef idx="0">
              <a:schemeClr val="accent3">
                <a:shade val="80000"/>
                <a:hueOff val="0"/>
                <a:satOff val="0"/>
                <a:lumOff val="0"/>
                <a:alphaOff val="0"/>
              </a:schemeClr>
            </a:effectRef>
            <a:fontRef idx="minor">
              <a:schemeClr val="lt1"/>
            </a:fontRef>
          </p:style>
        </p:sp>
        <p:sp>
          <p:nvSpPr>
            <p:cNvPr id="8" name="Freeform 7"/>
            <p:cNvSpPr/>
            <p:nvPr/>
          </p:nvSpPr>
          <p:spPr>
            <a:xfrm>
              <a:off x="6198669" y="3756020"/>
              <a:ext cx="2828369" cy="618705"/>
            </a:xfrm>
            <a:custGeom>
              <a:avLst/>
              <a:gdLst>
                <a:gd name="connsiteX0" fmla="*/ 0 w 2828369"/>
                <a:gd name="connsiteY0" fmla="*/ 103120 h 618705"/>
                <a:gd name="connsiteX1" fmla="*/ 103120 w 2828369"/>
                <a:gd name="connsiteY1" fmla="*/ 0 h 618705"/>
                <a:gd name="connsiteX2" fmla="*/ 2725249 w 2828369"/>
                <a:gd name="connsiteY2" fmla="*/ 0 h 618705"/>
                <a:gd name="connsiteX3" fmla="*/ 2828369 w 2828369"/>
                <a:gd name="connsiteY3" fmla="*/ 103120 h 618705"/>
                <a:gd name="connsiteX4" fmla="*/ 2828369 w 2828369"/>
                <a:gd name="connsiteY4" fmla="*/ 515585 h 618705"/>
                <a:gd name="connsiteX5" fmla="*/ 2725249 w 2828369"/>
                <a:gd name="connsiteY5" fmla="*/ 618705 h 618705"/>
                <a:gd name="connsiteX6" fmla="*/ 103120 w 2828369"/>
                <a:gd name="connsiteY6" fmla="*/ 618705 h 618705"/>
                <a:gd name="connsiteX7" fmla="*/ 0 w 2828369"/>
                <a:gd name="connsiteY7" fmla="*/ 515585 h 618705"/>
                <a:gd name="connsiteX8" fmla="*/ 0 w 2828369"/>
                <a:gd name="connsiteY8" fmla="*/ 103120 h 618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28369" h="618705">
                  <a:moveTo>
                    <a:pt x="0" y="103120"/>
                  </a:moveTo>
                  <a:cubicBezTo>
                    <a:pt x="0" y="46168"/>
                    <a:pt x="46168" y="0"/>
                    <a:pt x="103120" y="0"/>
                  </a:cubicBezTo>
                  <a:lnTo>
                    <a:pt x="2725249" y="0"/>
                  </a:lnTo>
                  <a:cubicBezTo>
                    <a:pt x="2782201" y="0"/>
                    <a:pt x="2828369" y="46168"/>
                    <a:pt x="2828369" y="103120"/>
                  </a:cubicBezTo>
                  <a:lnTo>
                    <a:pt x="2828369" y="515585"/>
                  </a:lnTo>
                  <a:cubicBezTo>
                    <a:pt x="2828369" y="572537"/>
                    <a:pt x="2782201" y="618705"/>
                    <a:pt x="2725249" y="618705"/>
                  </a:cubicBezTo>
                  <a:lnTo>
                    <a:pt x="103120" y="618705"/>
                  </a:lnTo>
                  <a:cubicBezTo>
                    <a:pt x="46168" y="618705"/>
                    <a:pt x="0" y="572537"/>
                    <a:pt x="0" y="515585"/>
                  </a:cubicBezTo>
                  <a:lnTo>
                    <a:pt x="0" y="103120"/>
                  </a:lnTo>
                  <a:close/>
                </a:path>
              </a:pathLst>
            </a:custGeom>
          </p:spPr>
          <p:style>
            <a:lnRef idx="2">
              <a:schemeClr val="accent3">
                <a:shade val="80000"/>
                <a:hueOff val="0"/>
                <a:satOff val="0"/>
                <a:lumOff val="9546"/>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02593" tIns="102593" rIns="102593" bIns="102593" numCol="1" spcCol="1270" anchor="ctr" anchorCtr="0">
              <a:noAutofit/>
            </a:bodyPr>
            <a:lstStyle/>
            <a:p>
              <a:pPr lvl="0" algn="ctr" defTabSz="844550">
                <a:lnSpc>
                  <a:spcPct val="90000"/>
                </a:lnSpc>
                <a:spcBef>
                  <a:spcPct val="0"/>
                </a:spcBef>
                <a:spcAft>
                  <a:spcPct val="35000"/>
                </a:spcAft>
              </a:pPr>
              <a:r>
                <a:rPr lang="en-US" sz="1900" kern="1200" dirty="0" smtClean="0"/>
                <a:t>Latches</a:t>
              </a:r>
              <a:endParaRPr lang="en-US" sz="1900" kern="1200" dirty="0"/>
            </a:p>
          </p:txBody>
        </p:sp>
      </p:grpSp>
    </p:spTree>
    <p:extLst>
      <p:ext uri="{BB962C8B-B14F-4D97-AF65-F5344CB8AC3E}">
        <p14:creationId xmlns:p14="http://schemas.microsoft.com/office/powerpoint/2010/main" val="4274127242"/>
      </p:ext>
    </p:extLst>
  </p:cSld>
  <p:clrMapOvr>
    <a:masterClrMapping/>
  </p:clrMapOvr>
  <mc:AlternateContent xmlns:mc="http://schemas.openxmlformats.org/markup-compatibility/2006" xmlns:p14="http://schemas.microsoft.com/office/powerpoint/2010/main">
    <mc:Choice Requires="p14">
      <p:transition spd="slow" p14:dur="2000" advTm="10052"/>
    </mc:Choice>
    <mc:Fallback xmlns="">
      <p:transition spd="slow" advTm="10052"/>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 more threads waiting</a:t>
            </a:r>
            <a:endParaRPr lang="en-US" dirty="0"/>
          </a:p>
        </p:txBody>
      </p:sp>
      <p:graphicFrame>
        <p:nvGraphicFramePr>
          <p:cNvPr id="12" name="Diagram 11"/>
          <p:cNvGraphicFramePr/>
          <p:nvPr>
            <p:extLst>
              <p:ext uri="{D42A27DB-BD31-4B8C-83A1-F6EECF244321}">
                <p14:modId xmlns:p14="http://schemas.microsoft.com/office/powerpoint/2010/main" val="4039022305"/>
              </p:ext>
            </p:extLst>
          </p:nvPr>
        </p:nvGraphicFramePr>
        <p:xfrm>
          <a:off x="838200" y="1140432"/>
          <a:ext cx="9933969" cy="61348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Freeform 4"/>
          <p:cNvSpPr/>
          <p:nvPr/>
        </p:nvSpPr>
        <p:spPr>
          <a:xfrm>
            <a:off x="9274984" y="1371679"/>
            <a:ext cx="2828369" cy="618705"/>
          </a:xfrm>
          <a:custGeom>
            <a:avLst/>
            <a:gdLst>
              <a:gd name="connsiteX0" fmla="*/ 0 w 2828369"/>
              <a:gd name="connsiteY0" fmla="*/ 103120 h 618705"/>
              <a:gd name="connsiteX1" fmla="*/ 103120 w 2828369"/>
              <a:gd name="connsiteY1" fmla="*/ 0 h 618705"/>
              <a:gd name="connsiteX2" fmla="*/ 2725249 w 2828369"/>
              <a:gd name="connsiteY2" fmla="*/ 0 h 618705"/>
              <a:gd name="connsiteX3" fmla="*/ 2828369 w 2828369"/>
              <a:gd name="connsiteY3" fmla="*/ 103120 h 618705"/>
              <a:gd name="connsiteX4" fmla="*/ 2828369 w 2828369"/>
              <a:gd name="connsiteY4" fmla="*/ 515585 h 618705"/>
              <a:gd name="connsiteX5" fmla="*/ 2725249 w 2828369"/>
              <a:gd name="connsiteY5" fmla="*/ 618705 h 618705"/>
              <a:gd name="connsiteX6" fmla="*/ 103120 w 2828369"/>
              <a:gd name="connsiteY6" fmla="*/ 618705 h 618705"/>
              <a:gd name="connsiteX7" fmla="*/ 0 w 2828369"/>
              <a:gd name="connsiteY7" fmla="*/ 515585 h 618705"/>
              <a:gd name="connsiteX8" fmla="*/ 0 w 2828369"/>
              <a:gd name="connsiteY8" fmla="*/ 103120 h 618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28369" h="618705">
                <a:moveTo>
                  <a:pt x="0" y="103120"/>
                </a:moveTo>
                <a:cubicBezTo>
                  <a:pt x="0" y="46168"/>
                  <a:pt x="46168" y="0"/>
                  <a:pt x="103120" y="0"/>
                </a:cubicBezTo>
                <a:lnTo>
                  <a:pt x="2725249" y="0"/>
                </a:lnTo>
                <a:cubicBezTo>
                  <a:pt x="2782201" y="0"/>
                  <a:pt x="2828369" y="46168"/>
                  <a:pt x="2828369" y="103120"/>
                </a:cubicBezTo>
                <a:lnTo>
                  <a:pt x="2828369" y="515585"/>
                </a:lnTo>
                <a:cubicBezTo>
                  <a:pt x="2828369" y="572537"/>
                  <a:pt x="2782201" y="618705"/>
                  <a:pt x="2725249" y="618705"/>
                </a:cubicBezTo>
                <a:lnTo>
                  <a:pt x="103120" y="618705"/>
                </a:lnTo>
                <a:cubicBezTo>
                  <a:pt x="46168" y="618705"/>
                  <a:pt x="0" y="572537"/>
                  <a:pt x="0" y="515585"/>
                </a:cubicBezTo>
                <a:lnTo>
                  <a:pt x="0" y="103120"/>
                </a:lnTo>
                <a:close/>
              </a:path>
            </a:pathLst>
          </a:custGeom>
        </p:spPr>
        <p:style>
          <a:lnRef idx="2">
            <a:schemeClr val="accent3">
              <a:shade val="80000"/>
              <a:hueOff val="0"/>
              <a:satOff val="0"/>
              <a:lumOff val="9546"/>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02593" tIns="102593" rIns="102593" bIns="102593" numCol="1" spcCol="1270" anchor="ctr" anchorCtr="0">
            <a:noAutofit/>
          </a:bodyPr>
          <a:lstStyle/>
          <a:p>
            <a:pPr lvl="0" algn="ctr" defTabSz="844550">
              <a:lnSpc>
                <a:spcPct val="90000"/>
              </a:lnSpc>
              <a:spcBef>
                <a:spcPct val="0"/>
              </a:spcBef>
              <a:spcAft>
                <a:spcPct val="35000"/>
              </a:spcAft>
            </a:pPr>
            <a:r>
              <a:rPr lang="en-US" sz="1900" kern="1200" dirty="0" smtClean="0"/>
              <a:t>Latches</a:t>
            </a:r>
            <a:endParaRPr lang="en-US" sz="1900" kern="1200" dirty="0"/>
          </a:p>
        </p:txBody>
      </p:sp>
    </p:spTree>
    <p:extLst>
      <p:ext uri="{BB962C8B-B14F-4D97-AF65-F5344CB8AC3E}">
        <p14:creationId xmlns:p14="http://schemas.microsoft.com/office/powerpoint/2010/main" val="1636307371"/>
      </p:ext>
    </p:extLst>
  </p:cSld>
  <p:clrMapOvr>
    <a:masterClrMapping/>
  </p:clrMapOvr>
  <mc:AlternateContent xmlns:mc="http://schemas.openxmlformats.org/markup-compatibility/2006" xmlns:p14="http://schemas.microsoft.com/office/powerpoint/2010/main">
    <mc:Choice Requires="p14">
      <p:transition spd="slow" p14:dur="2000" advTm="20976"/>
    </mc:Choice>
    <mc:Fallback xmlns="">
      <p:transition spd="slow" advTm="20976"/>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Latches</a:t>
            </a:r>
            <a:endParaRPr lang="en-US" dirty="0"/>
          </a:p>
        </p:txBody>
      </p:sp>
      <p:sp>
        <p:nvSpPr>
          <p:cNvPr id="5" name="Content Placeholder 4"/>
          <p:cNvSpPr>
            <a:spLocks noGrp="1"/>
          </p:cNvSpPr>
          <p:nvPr>
            <p:ph idx="1"/>
          </p:nvPr>
        </p:nvSpPr>
        <p:spPr/>
        <p:txBody>
          <a:bodyPr>
            <a:normAutofit fontScale="92500" lnSpcReduction="10000"/>
          </a:bodyPr>
          <a:lstStyle/>
          <a:p>
            <a:r>
              <a:rPr lang="en-US" dirty="0" smtClean="0"/>
              <a:t>Latches are </a:t>
            </a:r>
            <a:r>
              <a:rPr lang="en-US" dirty="0"/>
              <a:t>‘region </a:t>
            </a:r>
            <a:r>
              <a:rPr lang="en-US" dirty="0" smtClean="0"/>
              <a:t>locks’:</a:t>
            </a:r>
            <a:br>
              <a:rPr lang="en-US" dirty="0" smtClean="0"/>
            </a:br>
            <a:r>
              <a:rPr lang="en-US" dirty="0" smtClean="0"/>
              <a:t>A mechanism </a:t>
            </a:r>
            <a:r>
              <a:rPr lang="en-US" dirty="0"/>
              <a:t>used to protect a region of code or data structures against </a:t>
            </a:r>
            <a:r>
              <a:rPr lang="en-US" dirty="0" smtClean="0"/>
              <a:t>simultaneous </a:t>
            </a:r>
            <a:r>
              <a:rPr lang="en-US" dirty="0"/>
              <a:t>thread access.</a:t>
            </a:r>
            <a:endParaRPr lang="en-US" dirty="0" smtClean="0"/>
          </a:p>
          <a:p>
            <a:r>
              <a:rPr lang="en-US" dirty="0"/>
              <a:t>Region locks implement an ‘Acquire/Release’ pattern – where a lock </a:t>
            </a:r>
            <a:r>
              <a:rPr lang="en-US" dirty="0" smtClean="0"/>
              <a:t>is </a:t>
            </a:r>
            <a:r>
              <a:rPr lang="en-US" dirty="0"/>
              <a:t>first acquired, the protected region executes, and then the lock is released. </a:t>
            </a:r>
            <a:endParaRPr lang="en-US" dirty="0" smtClean="0"/>
          </a:p>
          <a:p>
            <a:r>
              <a:rPr lang="en-US" b="1" dirty="0" smtClean="0"/>
              <a:t>All shared data structures must be protected with latches.</a:t>
            </a:r>
          </a:p>
          <a:p>
            <a:r>
              <a:rPr lang="en-US" dirty="0" smtClean="0"/>
              <a:t>In </a:t>
            </a:r>
            <a:r>
              <a:rPr lang="en-US" dirty="0"/>
              <a:t>a system with many cores or very high concurrency the region being protected becomes a </a:t>
            </a:r>
            <a:r>
              <a:rPr lang="en-US" dirty="0" smtClean="0"/>
              <a:t>bottleneck.</a:t>
            </a:r>
          </a:p>
          <a:p>
            <a:r>
              <a:rPr lang="en-US" dirty="0" smtClean="0"/>
              <a:t>Highly contended </a:t>
            </a:r>
            <a:r>
              <a:rPr lang="en-US" dirty="0"/>
              <a:t>resources </a:t>
            </a:r>
            <a:r>
              <a:rPr lang="en-US" dirty="0" smtClean="0"/>
              <a:t>are </a:t>
            </a:r>
            <a:r>
              <a:rPr lang="en-US" dirty="0"/>
              <a:t>the lock manager, </a:t>
            </a:r>
            <a:r>
              <a:rPr lang="en-US" b="1" dirty="0"/>
              <a:t>the tail of the </a:t>
            </a:r>
            <a:r>
              <a:rPr lang="en-US" b="1" dirty="0" smtClean="0"/>
              <a:t>transaction </a:t>
            </a:r>
            <a:r>
              <a:rPr lang="en-US" b="1" dirty="0"/>
              <a:t>log</a:t>
            </a:r>
            <a:r>
              <a:rPr lang="en-US" dirty="0"/>
              <a:t>, or the </a:t>
            </a:r>
            <a:r>
              <a:rPr lang="en-US" b="1" dirty="0"/>
              <a:t>last page of a B-tree index </a:t>
            </a:r>
            <a:endParaRPr lang="en-US" b="1" dirty="0" smtClean="0"/>
          </a:p>
        </p:txBody>
      </p:sp>
      <p:sp>
        <p:nvSpPr>
          <p:cNvPr id="7" name="Freeform 6"/>
          <p:cNvSpPr/>
          <p:nvPr/>
        </p:nvSpPr>
        <p:spPr>
          <a:xfrm>
            <a:off x="9274984" y="1371679"/>
            <a:ext cx="2828369" cy="618705"/>
          </a:xfrm>
          <a:custGeom>
            <a:avLst/>
            <a:gdLst>
              <a:gd name="connsiteX0" fmla="*/ 0 w 2828369"/>
              <a:gd name="connsiteY0" fmla="*/ 103120 h 618705"/>
              <a:gd name="connsiteX1" fmla="*/ 103120 w 2828369"/>
              <a:gd name="connsiteY1" fmla="*/ 0 h 618705"/>
              <a:gd name="connsiteX2" fmla="*/ 2725249 w 2828369"/>
              <a:gd name="connsiteY2" fmla="*/ 0 h 618705"/>
              <a:gd name="connsiteX3" fmla="*/ 2828369 w 2828369"/>
              <a:gd name="connsiteY3" fmla="*/ 103120 h 618705"/>
              <a:gd name="connsiteX4" fmla="*/ 2828369 w 2828369"/>
              <a:gd name="connsiteY4" fmla="*/ 515585 h 618705"/>
              <a:gd name="connsiteX5" fmla="*/ 2725249 w 2828369"/>
              <a:gd name="connsiteY5" fmla="*/ 618705 h 618705"/>
              <a:gd name="connsiteX6" fmla="*/ 103120 w 2828369"/>
              <a:gd name="connsiteY6" fmla="*/ 618705 h 618705"/>
              <a:gd name="connsiteX7" fmla="*/ 0 w 2828369"/>
              <a:gd name="connsiteY7" fmla="*/ 515585 h 618705"/>
              <a:gd name="connsiteX8" fmla="*/ 0 w 2828369"/>
              <a:gd name="connsiteY8" fmla="*/ 103120 h 618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28369" h="618705">
                <a:moveTo>
                  <a:pt x="0" y="103120"/>
                </a:moveTo>
                <a:cubicBezTo>
                  <a:pt x="0" y="46168"/>
                  <a:pt x="46168" y="0"/>
                  <a:pt x="103120" y="0"/>
                </a:cubicBezTo>
                <a:lnTo>
                  <a:pt x="2725249" y="0"/>
                </a:lnTo>
                <a:cubicBezTo>
                  <a:pt x="2782201" y="0"/>
                  <a:pt x="2828369" y="46168"/>
                  <a:pt x="2828369" y="103120"/>
                </a:cubicBezTo>
                <a:lnTo>
                  <a:pt x="2828369" y="515585"/>
                </a:lnTo>
                <a:cubicBezTo>
                  <a:pt x="2828369" y="572537"/>
                  <a:pt x="2782201" y="618705"/>
                  <a:pt x="2725249" y="618705"/>
                </a:cubicBezTo>
                <a:lnTo>
                  <a:pt x="103120" y="618705"/>
                </a:lnTo>
                <a:cubicBezTo>
                  <a:pt x="46168" y="618705"/>
                  <a:pt x="0" y="572537"/>
                  <a:pt x="0" y="515585"/>
                </a:cubicBezTo>
                <a:lnTo>
                  <a:pt x="0" y="103120"/>
                </a:lnTo>
                <a:close/>
              </a:path>
            </a:pathLst>
          </a:custGeom>
        </p:spPr>
        <p:style>
          <a:lnRef idx="2">
            <a:schemeClr val="accent3">
              <a:shade val="80000"/>
              <a:hueOff val="0"/>
              <a:satOff val="0"/>
              <a:lumOff val="9546"/>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02593" tIns="102593" rIns="102593" bIns="102593" numCol="1" spcCol="1270" anchor="ctr" anchorCtr="0">
            <a:noAutofit/>
          </a:bodyPr>
          <a:lstStyle/>
          <a:p>
            <a:pPr lvl="0" algn="ctr" defTabSz="844550">
              <a:lnSpc>
                <a:spcPct val="90000"/>
              </a:lnSpc>
              <a:spcBef>
                <a:spcPct val="0"/>
              </a:spcBef>
              <a:spcAft>
                <a:spcPct val="35000"/>
              </a:spcAft>
            </a:pPr>
            <a:r>
              <a:rPr lang="en-US" sz="1900" kern="1200" dirty="0" smtClean="0"/>
              <a:t>Latches</a:t>
            </a:r>
            <a:endParaRPr lang="en-US" sz="1900" kern="1200" dirty="0"/>
          </a:p>
        </p:txBody>
      </p:sp>
    </p:spTree>
    <p:extLst>
      <p:ext uri="{BB962C8B-B14F-4D97-AF65-F5344CB8AC3E}">
        <p14:creationId xmlns:p14="http://schemas.microsoft.com/office/powerpoint/2010/main" val="1999782872"/>
      </p:ext>
    </p:extLst>
  </p:cSld>
  <p:clrMapOvr>
    <a:masterClrMapping/>
  </p:clrMapOvr>
  <mc:AlternateContent xmlns:mc="http://schemas.openxmlformats.org/markup-compatibility/2006" xmlns:p14="http://schemas.microsoft.com/office/powerpoint/2010/main">
    <mc:Choice Requires="p14">
      <p:transition spd="slow" p14:dur="2000" advTm="172285"/>
    </mc:Choice>
    <mc:Fallback xmlns="">
      <p:transition spd="slow" advTm="172285"/>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Lock free mechanism</a:t>
            </a:r>
            <a:endParaRPr lang="en-US" dirty="0"/>
          </a:p>
        </p:txBody>
      </p:sp>
      <p:sp>
        <p:nvSpPr>
          <p:cNvPr id="3" name="Content Placeholder 2"/>
          <p:cNvSpPr>
            <a:spLocks noGrp="1"/>
          </p:cNvSpPr>
          <p:nvPr>
            <p:ph idx="1"/>
          </p:nvPr>
        </p:nvSpPr>
        <p:spPr/>
        <p:txBody>
          <a:bodyPr/>
          <a:lstStyle/>
          <a:p>
            <a:r>
              <a:rPr lang="en-US" dirty="0" err="1" smtClean="0"/>
              <a:t>Hekaton</a:t>
            </a:r>
            <a:r>
              <a:rPr lang="en-US" dirty="0" smtClean="0"/>
              <a:t> uses </a:t>
            </a:r>
            <a:r>
              <a:rPr lang="en-US" b="1" dirty="0" smtClean="0"/>
              <a:t>lock free data structures. </a:t>
            </a:r>
            <a:br>
              <a:rPr lang="en-US" b="1" dirty="0" smtClean="0"/>
            </a:br>
            <a:endParaRPr lang="en-US" b="1" dirty="0" smtClean="0"/>
          </a:p>
          <a:p>
            <a:r>
              <a:rPr lang="en-US" dirty="0" smtClean="0"/>
              <a:t>This is very complex algorithm stuff for University Professors, so will not be explained now.</a:t>
            </a:r>
          </a:p>
        </p:txBody>
      </p:sp>
      <p:grpSp>
        <p:nvGrpSpPr>
          <p:cNvPr id="9" name="Group 8"/>
          <p:cNvGrpSpPr/>
          <p:nvPr/>
        </p:nvGrpSpPr>
        <p:grpSpPr>
          <a:xfrm>
            <a:off x="5743256" y="3542718"/>
            <a:ext cx="3439724" cy="2923877"/>
            <a:chOff x="4690902" y="2723176"/>
            <a:chExt cx="4372832" cy="4040046"/>
          </a:xfrm>
        </p:grpSpPr>
        <p:sp>
          <p:nvSpPr>
            <p:cNvPr id="6" name="Rectangle 5"/>
            <p:cNvSpPr/>
            <p:nvPr/>
          </p:nvSpPr>
          <p:spPr>
            <a:xfrm rot="20970662">
              <a:off x="4690902" y="2723176"/>
              <a:ext cx="4372832" cy="4040046"/>
            </a:xfrm>
            <a:prstGeom prst="rect">
              <a:avLst/>
            </a:prstGeom>
            <a:solidFill>
              <a:schemeClr val="accent1"/>
            </a:solidFill>
            <a:ln w="76200">
              <a:solidFill>
                <a:srgbClr val="002060"/>
              </a:solidFill>
            </a:ln>
            <a:effectLst>
              <a:glow rad="101600">
                <a:schemeClr val="tx1">
                  <a:alpha val="60000"/>
                </a:schemeClr>
              </a:glow>
            </a:effectLst>
          </p:spPr>
          <p:txBody>
            <a:bodyPr wrap="square">
              <a:spAutoFit/>
            </a:bodyPr>
            <a:lstStyle/>
            <a:p>
              <a:pPr algn="ctr"/>
              <a:r>
                <a:rPr lang="en-US" sz="2800" dirty="0" smtClean="0">
                  <a:solidFill>
                    <a:srgbClr val="FE0030"/>
                  </a:solidFill>
                  <a:effectLst>
                    <a:outerShdw blurRad="38100" dist="38100" dir="2700000" algn="tl">
                      <a:srgbClr val="000000">
                        <a:alpha val="43137"/>
                      </a:srgbClr>
                    </a:outerShdw>
                  </a:effectLst>
                  <a:latin typeface="Rockwell Condensed" pitchFamily="18" charset="0"/>
                </a:rPr>
                <a:t>Lock-free</a:t>
              </a:r>
              <a:r>
                <a:rPr lang="en-US" sz="2800" dirty="0" smtClean="0">
                  <a:solidFill>
                    <a:schemeClr val="bg1"/>
                  </a:solidFill>
                  <a:effectLst>
                    <a:outerShdw blurRad="38100" dist="38100" dir="2700000" algn="tl">
                      <a:srgbClr val="000000">
                        <a:alpha val="43137"/>
                      </a:srgbClr>
                    </a:outerShdw>
                  </a:effectLst>
                  <a:latin typeface="Rockwell Condensed" pitchFamily="18" charset="0"/>
                </a:rPr>
                <a:t> </a:t>
              </a:r>
              <a:r>
                <a:rPr lang="en-US" sz="2800" dirty="0">
                  <a:solidFill>
                    <a:schemeClr val="bg1"/>
                  </a:solidFill>
                  <a:effectLst>
                    <a:outerShdw blurRad="38100" dist="38100" dir="2700000" algn="tl">
                      <a:srgbClr val="000000">
                        <a:alpha val="43137"/>
                      </a:srgbClr>
                    </a:outerShdw>
                  </a:effectLst>
                  <a:latin typeface="Rockwell Condensed" pitchFamily="18" charset="0"/>
                </a:rPr>
                <a:t>data structures truly are rocket </a:t>
              </a:r>
              <a:r>
                <a:rPr lang="en-US" sz="2800" dirty="0" smtClean="0">
                  <a:solidFill>
                    <a:schemeClr val="bg1"/>
                  </a:solidFill>
                  <a:effectLst>
                    <a:outerShdw blurRad="38100" dist="38100" dir="2700000" algn="tl">
                      <a:srgbClr val="000000">
                        <a:alpha val="43137"/>
                      </a:srgbClr>
                    </a:outerShdw>
                  </a:effectLst>
                  <a:latin typeface="Rockwell Condensed" pitchFamily="18" charset="0"/>
                </a:rPr>
                <a:t>science</a:t>
              </a:r>
            </a:p>
            <a:p>
              <a:pPr marL="342900" indent="-342900" algn="ctr">
                <a:buFont typeface="Arial" pitchFamily="34" charset="0"/>
                <a:buChar char="•"/>
              </a:pPr>
              <a:endParaRPr lang="en-US" sz="2800" dirty="0" smtClean="0">
                <a:solidFill>
                  <a:srgbClr val="FFFF00"/>
                </a:solidFill>
                <a:effectLst>
                  <a:outerShdw blurRad="38100" dist="38100" dir="2700000" algn="tl">
                    <a:srgbClr val="000000">
                      <a:alpha val="43137"/>
                    </a:srgbClr>
                  </a:outerShdw>
                </a:effectLst>
                <a:latin typeface="Rockwell Condensed" pitchFamily="18" charset="0"/>
              </a:endParaRPr>
            </a:p>
            <a:p>
              <a:pPr marL="342900" indent="-342900" algn="ctr">
                <a:buFont typeface="Arial" pitchFamily="34" charset="0"/>
                <a:buChar char="•"/>
              </a:pPr>
              <a:endParaRPr lang="en-US" sz="2800" dirty="0" smtClean="0">
                <a:solidFill>
                  <a:srgbClr val="FFFF00"/>
                </a:solidFill>
                <a:effectLst>
                  <a:outerShdw blurRad="38100" dist="38100" dir="2700000" algn="tl">
                    <a:srgbClr val="000000">
                      <a:alpha val="43137"/>
                    </a:srgbClr>
                  </a:outerShdw>
                </a:effectLst>
                <a:latin typeface="Rockwell Condensed" pitchFamily="18" charset="0"/>
              </a:endParaRPr>
            </a:p>
            <a:p>
              <a:pPr marL="342900" indent="-342900" algn="ctr">
                <a:buFont typeface="Arial" pitchFamily="34" charset="0"/>
                <a:buChar char="•"/>
              </a:pPr>
              <a:endParaRPr lang="en-US" sz="2800" dirty="0">
                <a:solidFill>
                  <a:srgbClr val="FFFF00"/>
                </a:solidFill>
                <a:effectLst>
                  <a:outerShdw blurRad="38100" dist="38100" dir="2700000" algn="tl">
                    <a:srgbClr val="000000">
                      <a:alpha val="43137"/>
                    </a:srgbClr>
                  </a:outerShdw>
                </a:effectLst>
                <a:latin typeface="Rockwell Condensed" pitchFamily="18" charset="0"/>
              </a:endParaRPr>
            </a:p>
            <a:p>
              <a:pPr algn="ctr"/>
              <a:r>
                <a:rPr lang="en-US" sz="2200" dirty="0" smtClean="0">
                  <a:solidFill>
                    <a:srgbClr val="FFFF00"/>
                  </a:solidFill>
                  <a:effectLst>
                    <a:outerShdw blurRad="38100" dist="38100" dir="2700000" algn="tl">
                      <a:srgbClr val="000000">
                        <a:alpha val="43137"/>
                      </a:srgbClr>
                    </a:outerShdw>
                  </a:effectLst>
                  <a:latin typeface="Rockwell Condensed" pitchFamily="18" charset="0"/>
                </a:rPr>
                <a:t>They </a:t>
              </a:r>
              <a:r>
                <a:rPr lang="en-US" sz="2200" dirty="0">
                  <a:solidFill>
                    <a:srgbClr val="FFFF00"/>
                  </a:solidFill>
                  <a:effectLst>
                    <a:outerShdw blurRad="38100" dist="38100" dir="2700000" algn="tl">
                      <a:srgbClr val="000000">
                        <a:alpha val="43137"/>
                      </a:srgbClr>
                    </a:outerShdw>
                  </a:effectLst>
                  <a:latin typeface="Rockwell Condensed" pitchFamily="18" charset="0"/>
                </a:rPr>
                <a:t>make query optimization look simple</a:t>
              </a:r>
              <a:r>
                <a:rPr lang="en-US" sz="2200" dirty="0" smtClean="0">
                  <a:solidFill>
                    <a:srgbClr val="FFFF00"/>
                  </a:solidFill>
                  <a:effectLst>
                    <a:outerShdw blurRad="38100" dist="38100" dir="2700000" algn="tl">
                      <a:srgbClr val="000000">
                        <a:alpha val="43137"/>
                      </a:srgbClr>
                    </a:outerShdw>
                  </a:effectLst>
                  <a:latin typeface="Rockwell Condensed" pitchFamily="18" charset="0"/>
                </a:rPr>
                <a:t>!</a:t>
              </a:r>
            </a:p>
          </p:txBody>
        </p:sp>
        <p:pic>
          <p:nvPicPr>
            <p:cNvPr id="7" name="Picture 6" descr="http://www.almostrocketscience.com/item/513a1ce6e4b069cf933dad0a?format=500w"/>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20954979">
              <a:off x="5709456" y="4152592"/>
              <a:ext cx="2335725" cy="1181209"/>
            </a:xfrm>
            <a:prstGeom prst="rect">
              <a:avLst/>
            </a:prstGeom>
            <a:solidFill>
              <a:schemeClr val="tx1"/>
            </a:solidFill>
            <a:ln>
              <a:solidFill>
                <a:schemeClr val="accent5"/>
              </a:solidFill>
            </a:ln>
          </p:spPr>
        </p:pic>
      </p:grpSp>
    </p:spTree>
    <p:extLst>
      <p:ext uri="{BB962C8B-B14F-4D97-AF65-F5344CB8AC3E}">
        <p14:creationId xmlns:p14="http://schemas.microsoft.com/office/powerpoint/2010/main" val="2894660406"/>
      </p:ext>
    </p:extLst>
  </p:cSld>
  <p:clrMapOvr>
    <a:masterClrMapping/>
  </p:clrMapOvr>
  <mc:AlternateContent xmlns:mc="http://schemas.openxmlformats.org/markup-compatibility/2006" xmlns:p14="http://schemas.microsoft.com/office/powerpoint/2010/main">
    <mc:Choice Requires="p14">
      <p:transition spd="slow" p14:dur="2000" advTm="113177"/>
    </mc:Choice>
    <mc:Fallback xmlns="">
      <p:transition spd="slow" advTm="113177"/>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t>
            </a:r>
            <a:r>
              <a:rPr lang="en-US" dirty="0" err="1" smtClean="0"/>
              <a:t>Hekaton</a:t>
            </a:r>
            <a:r>
              <a:rPr lang="en-US" dirty="0" smtClean="0"/>
              <a:t>?</a:t>
            </a:r>
            <a:endParaRPr lang="en-US" dirty="0"/>
          </a:p>
        </p:txBody>
      </p:sp>
      <p:sp>
        <p:nvSpPr>
          <p:cNvPr id="3" name="Content Placeholder 2"/>
          <p:cNvSpPr>
            <a:spLocks noGrp="1"/>
          </p:cNvSpPr>
          <p:nvPr>
            <p:ph idx="1"/>
          </p:nvPr>
        </p:nvSpPr>
        <p:spPr/>
        <p:txBody>
          <a:bodyPr/>
          <a:lstStyle/>
          <a:p>
            <a:r>
              <a:rPr lang="en-US" i="1" dirty="0" err="1" smtClean="0"/>
              <a:t>Hekaton</a:t>
            </a:r>
            <a:r>
              <a:rPr lang="en-US" dirty="0" smtClean="0"/>
              <a:t> - "hundred“ (100) in </a:t>
            </a:r>
            <a:r>
              <a:rPr lang="en-US" dirty="0"/>
              <a:t>Greek. </a:t>
            </a:r>
            <a:r>
              <a:rPr lang="en-US" dirty="0" smtClean="0"/>
              <a:t/>
            </a:r>
            <a:br>
              <a:rPr lang="en-US" dirty="0" smtClean="0"/>
            </a:br>
            <a:r>
              <a:rPr lang="en-US" dirty="0" smtClean="0"/>
              <a:t/>
            </a:r>
            <a:br>
              <a:rPr lang="en-US" dirty="0" smtClean="0"/>
            </a:br>
            <a:r>
              <a:rPr lang="en-US" dirty="0" smtClean="0"/>
              <a:t>figures </a:t>
            </a:r>
            <a:r>
              <a:rPr lang="en-US" dirty="0"/>
              <a:t>in an archaic stage of Greek mythology, </a:t>
            </a:r>
            <a:r>
              <a:rPr lang="en-US" dirty="0" smtClean="0"/>
              <a:t/>
            </a:r>
            <a:br>
              <a:rPr lang="en-US" dirty="0" smtClean="0"/>
            </a:br>
            <a:r>
              <a:rPr lang="en-US" dirty="0" smtClean="0"/>
              <a:t>three </a:t>
            </a:r>
            <a:r>
              <a:rPr lang="en-US" dirty="0"/>
              <a:t>giants of incredible strength and ferocity </a:t>
            </a:r>
            <a:r>
              <a:rPr lang="en-US" dirty="0" smtClean="0"/>
              <a:t/>
            </a:r>
            <a:br>
              <a:rPr lang="en-US" dirty="0" smtClean="0"/>
            </a:br>
            <a:r>
              <a:rPr lang="en-US" dirty="0" smtClean="0"/>
              <a:t>each </a:t>
            </a:r>
            <a:r>
              <a:rPr lang="en-US" dirty="0"/>
              <a:t>of them having </a:t>
            </a:r>
            <a:r>
              <a:rPr lang="en-US" dirty="0" smtClean="0"/>
              <a:t/>
            </a:r>
            <a:br>
              <a:rPr lang="en-US" dirty="0" smtClean="0"/>
            </a:br>
            <a:r>
              <a:rPr lang="en-US" dirty="0" smtClean="0"/>
              <a:t/>
            </a:r>
            <a:br>
              <a:rPr lang="en-US" dirty="0" smtClean="0"/>
            </a:br>
            <a:r>
              <a:rPr lang="en-US" dirty="0" smtClean="0"/>
              <a:t>a </a:t>
            </a:r>
            <a:r>
              <a:rPr lang="en-US" dirty="0"/>
              <a:t>hundred hands </a:t>
            </a:r>
            <a:r>
              <a:rPr lang="en-US" dirty="0" smtClean="0"/>
              <a:t/>
            </a:r>
            <a:br>
              <a:rPr lang="en-US" dirty="0" smtClean="0"/>
            </a:br>
            <a:r>
              <a:rPr lang="en-US" dirty="0" smtClean="0"/>
              <a:t>(</a:t>
            </a:r>
            <a:r>
              <a:rPr lang="en-US" dirty="0"/>
              <a:t>100 hands working together in </a:t>
            </a:r>
            <a:r>
              <a:rPr lang="en-US" dirty="0" smtClean="0"/>
              <a:t>parallel?)</a:t>
            </a:r>
            <a:br>
              <a:rPr lang="en-US" dirty="0" smtClean="0"/>
            </a:br>
            <a:r>
              <a:rPr lang="en-US" dirty="0" smtClean="0"/>
              <a:t/>
            </a:r>
            <a:br>
              <a:rPr lang="en-US" dirty="0" smtClean="0"/>
            </a:br>
            <a:r>
              <a:rPr lang="en-US" dirty="0" smtClean="0"/>
              <a:t>and </a:t>
            </a:r>
            <a:r>
              <a:rPr lang="en-US" dirty="0"/>
              <a:t>fifty </a:t>
            </a:r>
            <a:r>
              <a:rPr lang="en-US" dirty="0" smtClean="0"/>
              <a:t>heads. (Wikipedia)</a:t>
            </a:r>
          </a:p>
          <a:p>
            <a:pPr marL="0" indent="0">
              <a:buNone/>
            </a:pPr>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979614" y="2986718"/>
            <a:ext cx="3013358" cy="3048929"/>
          </a:xfrm>
          <a:prstGeom prst="rect">
            <a:avLst/>
          </a:prstGeom>
        </p:spPr>
      </p:pic>
    </p:spTree>
    <p:extLst>
      <p:ext uri="{BB962C8B-B14F-4D97-AF65-F5344CB8AC3E}">
        <p14:creationId xmlns:p14="http://schemas.microsoft.com/office/powerpoint/2010/main" val="2264642882"/>
      </p:ext>
    </p:extLst>
  </p:cSld>
  <p:clrMapOvr>
    <a:masterClrMapping/>
  </p:clrMapOvr>
  <mc:AlternateContent xmlns:mc="http://schemas.openxmlformats.org/markup-compatibility/2006" xmlns:p14="http://schemas.microsoft.com/office/powerpoint/2010/main">
    <mc:Choice Requires="p14">
      <p:transition spd="slow" p14:dur="2000" advTm="48309"/>
    </mc:Choice>
    <mc:Fallback xmlns="">
      <p:transition spd="slow" advTm="48309"/>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bottlenecks to overcome</a:t>
            </a:r>
            <a:endParaRPr lang="en-US" dirty="0"/>
          </a:p>
        </p:txBody>
      </p:sp>
      <p:grpSp>
        <p:nvGrpSpPr>
          <p:cNvPr id="3" name="Group 2"/>
          <p:cNvGrpSpPr/>
          <p:nvPr/>
        </p:nvGrpSpPr>
        <p:grpSpPr>
          <a:xfrm>
            <a:off x="2844941" y="1825625"/>
            <a:ext cx="6502117" cy="4351338"/>
            <a:chOff x="2844941" y="1825625"/>
            <a:chExt cx="6502117" cy="4351338"/>
          </a:xfrm>
        </p:grpSpPr>
        <p:sp>
          <p:nvSpPr>
            <p:cNvPr id="5" name="Isosceles Triangle 4"/>
            <p:cNvSpPr/>
            <p:nvPr/>
          </p:nvSpPr>
          <p:spPr>
            <a:xfrm>
              <a:off x="2844941" y="1825625"/>
              <a:ext cx="6502117" cy="4351338"/>
            </a:xfrm>
            <a:prstGeom prst="triangle">
              <a:avLst/>
            </a:prstGeom>
          </p:spPr>
          <p:style>
            <a:lnRef idx="2">
              <a:schemeClr val="lt1">
                <a:hueOff val="0"/>
                <a:satOff val="0"/>
                <a:lumOff val="0"/>
                <a:alphaOff val="0"/>
              </a:schemeClr>
            </a:lnRef>
            <a:fillRef idx="1">
              <a:schemeClr val="accent3">
                <a:shade val="80000"/>
                <a:hueOff val="0"/>
                <a:satOff val="0"/>
                <a:lumOff val="0"/>
                <a:alphaOff val="0"/>
              </a:schemeClr>
            </a:fillRef>
            <a:effectRef idx="0">
              <a:schemeClr val="accent3">
                <a:shade val="80000"/>
                <a:hueOff val="0"/>
                <a:satOff val="0"/>
                <a:lumOff val="0"/>
                <a:alphaOff val="0"/>
              </a:schemeClr>
            </a:effectRef>
            <a:fontRef idx="minor">
              <a:schemeClr val="lt1"/>
            </a:fontRef>
          </p:style>
        </p:sp>
        <p:sp>
          <p:nvSpPr>
            <p:cNvPr id="7" name="Freeform 6"/>
            <p:cNvSpPr/>
            <p:nvPr/>
          </p:nvSpPr>
          <p:spPr>
            <a:xfrm>
              <a:off x="6198669" y="3059976"/>
              <a:ext cx="2828369" cy="618705"/>
            </a:xfrm>
            <a:custGeom>
              <a:avLst/>
              <a:gdLst>
                <a:gd name="connsiteX0" fmla="*/ 0 w 2828369"/>
                <a:gd name="connsiteY0" fmla="*/ 103120 h 618705"/>
                <a:gd name="connsiteX1" fmla="*/ 103120 w 2828369"/>
                <a:gd name="connsiteY1" fmla="*/ 0 h 618705"/>
                <a:gd name="connsiteX2" fmla="*/ 2725249 w 2828369"/>
                <a:gd name="connsiteY2" fmla="*/ 0 h 618705"/>
                <a:gd name="connsiteX3" fmla="*/ 2828369 w 2828369"/>
                <a:gd name="connsiteY3" fmla="*/ 103120 h 618705"/>
                <a:gd name="connsiteX4" fmla="*/ 2828369 w 2828369"/>
                <a:gd name="connsiteY4" fmla="*/ 515585 h 618705"/>
                <a:gd name="connsiteX5" fmla="*/ 2725249 w 2828369"/>
                <a:gd name="connsiteY5" fmla="*/ 618705 h 618705"/>
                <a:gd name="connsiteX6" fmla="*/ 103120 w 2828369"/>
                <a:gd name="connsiteY6" fmla="*/ 618705 h 618705"/>
                <a:gd name="connsiteX7" fmla="*/ 0 w 2828369"/>
                <a:gd name="connsiteY7" fmla="*/ 515585 h 618705"/>
                <a:gd name="connsiteX8" fmla="*/ 0 w 2828369"/>
                <a:gd name="connsiteY8" fmla="*/ 103120 h 618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28369" h="618705">
                  <a:moveTo>
                    <a:pt x="0" y="103120"/>
                  </a:moveTo>
                  <a:cubicBezTo>
                    <a:pt x="0" y="46168"/>
                    <a:pt x="46168" y="0"/>
                    <a:pt x="103120" y="0"/>
                  </a:cubicBezTo>
                  <a:lnTo>
                    <a:pt x="2725249" y="0"/>
                  </a:lnTo>
                  <a:cubicBezTo>
                    <a:pt x="2782201" y="0"/>
                    <a:pt x="2828369" y="46168"/>
                    <a:pt x="2828369" y="103120"/>
                  </a:cubicBezTo>
                  <a:lnTo>
                    <a:pt x="2828369" y="515585"/>
                  </a:lnTo>
                  <a:cubicBezTo>
                    <a:pt x="2828369" y="572537"/>
                    <a:pt x="2782201" y="618705"/>
                    <a:pt x="2725249" y="618705"/>
                  </a:cubicBezTo>
                  <a:lnTo>
                    <a:pt x="103120" y="618705"/>
                  </a:lnTo>
                  <a:cubicBezTo>
                    <a:pt x="46168" y="618705"/>
                    <a:pt x="0" y="572537"/>
                    <a:pt x="0" y="515585"/>
                  </a:cubicBezTo>
                  <a:lnTo>
                    <a:pt x="0" y="103120"/>
                  </a:lnTo>
                  <a:close/>
                </a:path>
              </a:pathLst>
            </a:custGeom>
          </p:spPr>
          <p:style>
            <a:lnRef idx="2">
              <a:schemeClr val="accent3">
                <a:shade val="80000"/>
                <a:hueOff val="0"/>
                <a:satOff val="0"/>
                <a:lumOff val="4773"/>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02593" tIns="102593" rIns="102593" bIns="102593" numCol="1" spcCol="1270" anchor="ctr" anchorCtr="0">
              <a:noAutofit/>
            </a:bodyPr>
            <a:lstStyle/>
            <a:p>
              <a:pPr lvl="0" algn="ctr" defTabSz="844550">
                <a:lnSpc>
                  <a:spcPct val="90000"/>
                </a:lnSpc>
                <a:spcBef>
                  <a:spcPct val="0"/>
                </a:spcBef>
                <a:spcAft>
                  <a:spcPct val="35000"/>
                </a:spcAft>
              </a:pPr>
              <a:r>
                <a:rPr lang="en-US" sz="1900" kern="1200" dirty="0" smtClean="0"/>
                <a:t>Logging</a:t>
              </a:r>
              <a:endParaRPr lang="en-US" sz="1900" kern="1200" dirty="0"/>
            </a:p>
          </p:txBody>
        </p:sp>
      </p:grpSp>
    </p:spTree>
    <p:extLst>
      <p:ext uri="{BB962C8B-B14F-4D97-AF65-F5344CB8AC3E}">
        <p14:creationId xmlns:p14="http://schemas.microsoft.com/office/powerpoint/2010/main" val="1507344018"/>
      </p:ext>
    </p:extLst>
  </p:cSld>
  <p:clrMapOvr>
    <a:masterClrMapping/>
  </p:clrMapOvr>
  <mc:AlternateContent xmlns:mc="http://schemas.openxmlformats.org/markup-compatibility/2006" xmlns:p14="http://schemas.microsoft.com/office/powerpoint/2010/main">
    <mc:Choice Requires="p14">
      <p:transition spd="slow" p14:dur="2000" advTm="11827"/>
    </mc:Choice>
    <mc:Fallback xmlns="">
      <p:transition spd="slow" advTm="11827"/>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5"/>
          <p:cNvSpPr/>
          <p:nvPr/>
        </p:nvSpPr>
        <p:spPr>
          <a:xfrm>
            <a:off x="9274983" y="1371678"/>
            <a:ext cx="2828369" cy="618705"/>
          </a:xfrm>
          <a:custGeom>
            <a:avLst/>
            <a:gdLst>
              <a:gd name="connsiteX0" fmla="*/ 0 w 2828369"/>
              <a:gd name="connsiteY0" fmla="*/ 103120 h 618705"/>
              <a:gd name="connsiteX1" fmla="*/ 103120 w 2828369"/>
              <a:gd name="connsiteY1" fmla="*/ 0 h 618705"/>
              <a:gd name="connsiteX2" fmla="*/ 2725249 w 2828369"/>
              <a:gd name="connsiteY2" fmla="*/ 0 h 618705"/>
              <a:gd name="connsiteX3" fmla="*/ 2828369 w 2828369"/>
              <a:gd name="connsiteY3" fmla="*/ 103120 h 618705"/>
              <a:gd name="connsiteX4" fmla="*/ 2828369 w 2828369"/>
              <a:gd name="connsiteY4" fmla="*/ 515585 h 618705"/>
              <a:gd name="connsiteX5" fmla="*/ 2725249 w 2828369"/>
              <a:gd name="connsiteY5" fmla="*/ 618705 h 618705"/>
              <a:gd name="connsiteX6" fmla="*/ 103120 w 2828369"/>
              <a:gd name="connsiteY6" fmla="*/ 618705 h 618705"/>
              <a:gd name="connsiteX7" fmla="*/ 0 w 2828369"/>
              <a:gd name="connsiteY7" fmla="*/ 515585 h 618705"/>
              <a:gd name="connsiteX8" fmla="*/ 0 w 2828369"/>
              <a:gd name="connsiteY8" fmla="*/ 103120 h 618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28369" h="618705">
                <a:moveTo>
                  <a:pt x="0" y="103120"/>
                </a:moveTo>
                <a:cubicBezTo>
                  <a:pt x="0" y="46168"/>
                  <a:pt x="46168" y="0"/>
                  <a:pt x="103120" y="0"/>
                </a:cubicBezTo>
                <a:lnTo>
                  <a:pt x="2725249" y="0"/>
                </a:lnTo>
                <a:cubicBezTo>
                  <a:pt x="2782201" y="0"/>
                  <a:pt x="2828369" y="46168"/>
                  <a:pt x="2828369" y="103120"/>
                </a:cubicBezTo>
                <a:lnTo>
                  <a:pt x="2828369" y="515585"/>
                </a:lnTo>
                <a:cubicBezTo>
                  <a:pt x="2828369" y="572537"/>
                  <a:pt x="2782201" y="618705"/>
                  <a:pt x="2725249" y="618705"/>
                </a:cubicBezTo>
                <a:lnTo>
                  <a:pt x="103120" y="618705"/>
                </a:lnTo>
                <a:cubicBezTo>
                  <a:pt x="46168" y="618705"/>
                  <a:pt x="0" y="572537"/>
                  <a:pt x="0" y="515585"/>
                </a:cubicBezTo>
                <a:lnTo>
                  <a:pt x="0" y="103120"/>
                </a:lnTo>
                <a:close/>
              </a:path>
            </a:pathLst>
          </a:custGeom>
        </p:spPr>
        <p:style>
          <a:lnRef idx="2">
            <a:schemeClr val="accent3">
              <a:shade val="80000"/>
              <a:hueOff val="0"/>
              <a:satOff val="0"/>
              <a:lumOff val="4773"/>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02593" tIns="102593" rIns="102593" bIns="102593" numCol="1" spcCol="1270" anchor="ctr" anchorCtr="0">
            <a:noAutofit/>
          </a:bodyPr>
          <a:lstStyle/>
          <a:p>
            <a:pPr lvl="0" algn="ctr" defTabSz="844550">
              <a:lnSpc>
                <a:spcPct val="90000"/>
              </a:lnSpc>
              <a:spcBef>
                <a:spcPct val="0"/>
              </a:spcBef>
              <a:spcAft>
                <a:spcPct val="35000"/>
              </a:spcAft>
            </a:pPr>
            <a:r>
              <a:rPr lang="en-US" sz="1900" kern="1200" dirty="0" smtClean="0"/>
              <a:t>Logging</a:t>
            </a:r>
            <a:endParaRPr lang="en-US" sz="1900" kern="1200" dirty="0"/>
          </a:p>
        </p:txBody>
      </p:sp>
      <p:sp>
        <p:nvSpPr>
          <p:cNvPr id="2" name="Title 1"/>
          <p:cNvSpPr>
            <a:spLocks noGrp="1"/>
          </p:cNvSpPr>
          <p:nvPr>
            <p:ph type="title"/>
          </p:nvPr>
        </p:nvSpPr>
        <p:spPr/>
        <p:txBody>
          <a:bodyPr/>
          <a:lstStyle/>
          <a:p>
            <a:r>
              <a:rPr lang="en-US" dirty="0" smtClean="0"/>
              <a:t>Logging and durability</a:t>
            </a:r>
            <a:endParaRPr lang="en-US" dirty="0"/>
          </a:p>
        </p:txBody>
      </p:sp>
      <p:graphicFrame>
        <p:nvGraphicFramePr>
          <p:cNvPr id="12" name="Diagram 11"/>
          <p:cNvGraphicFramePr/>
          <p:nvPr>
            <p:extLst>
              <p:ext uri="{D42A27DB-BD31-4B8C-83A1-F6EECF244321}">
                <p14:modId xmlns:p14="http://schemas.microsoft.com/office/powerpoint/2010/main" val="2103937573"/>
              </p:ext>
            </p:extLst>
          </p:nvPr>
        </p:nvGraphicFramePr>
        <p:xfrm>
          <a:off x="838200" y="1140432"/>
          <a:ext cx="9933969" cy="61348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71577120"/>
      </p:ext>
    </p:extLst>
  </p:cSld>
  <p:clrMapOvr>
    <a:masterClrMapping/>
  </p:clrMapOvr>
  <mc:AlternateContent xmlns:mc="http://schemas.openxmlformats.org/markup-compatibility/2006" xmlns:p14="http://schemas.microsoft.com/office/powerpoint/2010/main">
    <mc:Choice Requires="p14">
      <p:transition spd="slow" p14:dur="2000" advTm="26894"/>
    </mc:Choice>
    <mc:Fallback xmlns="">
      <p:transition spd="slow" advTm="26894"/>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Durability?</a:t>
            </a:r>
            <a:endParaRPr lang="en-US" dirty="0"/>
          </a:p>
        </p:txBody>
      </p:sp>
      <p:sp>
        <p:nvSpPr>
          <p:cNvPr id="5" name="Content Placeholder 4"/>
          <p:cNvSpPr>
            <a:spLocks noGrp="1"/>
          </p:cNvSpPr>
          <p:nvPr>
            <p:ph idx="1"/>
          </p:nvPr>
        </p:nvSpPr>
        <p:spPr/>
        <p:txBody>
          <a:bodyPr>
            <a:normAutofit/>
          </a:bodyPr>
          <a:lstStyle/>
          <a:p>
            <a:r>
              <a:rPr lang="en-US" dirty="0" smtClean="0"/>
              <a:t>Durability was one of the main goals of the</a:t>
            </a:r>
            <a:br>
              <a:rPr lang="en-US" dirty="0" smtClean="0"/>
            </a:br>
            <a:r>
              <a:rPr lang="en-US" dirty="0" smtClean="0"/>
              <a:t>development:</a:t>
            </a:r>
            <a:br>
              <a:rPr lang="en-US" dirty="0" smtClean="0"/>
            </a:br>
            <a:r>
              <a:rPr lang="en-US" dirty="0" smtClean="0"/>
              <a:t>We want data to be available also after shutdown or unexpected crash.</a:t>
            </a:r>
          </a:p>
          <a:p>
            <a:endParaRPr lang="en-US" dirty="0" smtClean="0"/>
          </a:p>
          <a:p>
            <a:r>
              <a:rPr lang="en-US" dirty="0" smtClean="0"/>
              <a:t>RAM memory might be cheap, but it still can’t survive power outage.</a:t>
            </a:r>
          </a:p>
          <a:p>
            <a:endParaRPr lang="en-US" dirty="0" smtClean="0"/>
          </a:p>
          <a:p>
            <a:r>
              <a:rPr lang="en-US" dirty="0" smtClean="0"/>
              <a:t>Conclusion: we must write something to the disk.</a:t>
            </a:r>
          </a:p>
        </p:txBody>
      </p:sp>
      <p:sp>
        <p:nvSpPr>
          <p:cNvPr id="6" name="Freeform 5"/>
          <p:cNvSpPr/>
          <p:nvPr/>
        </p:nvSpPr>
        <p:spPr>
          <a:xfrm>
            <a:off x="9274983" y="1371678"/>
            <a:ext cx="2828369" cy="618705"/>
          </a:xfrm>
          <a:custGeom>
            <a:avLst/>
            <a:gdLst>
              <a:gd name="connsiteX0" fmla="*/ 0 w 2828369"/>
              <a:gd name="connsiteY0" fmla="*/ 103120 h 618705"/>
              <a:gd name="connsiteX1" fmla="*/ 103120 w 2828369"/>
              <a:gd name="connsiteY1" fmla="*/ 0 h 618705"/>
              <a:gd name="connsiteX2" fmla="*/ 2725249 w 2828369"/>
              <a:gd name="connsiteY2" fmla="*/ 0 h 618705"/>
              <a:gd name="connsiteX3" fmla="*/ 2828369 w 2828369"/>
              <a:gd name="connsiteY3" fmla="*/ 103120 h 618705"/>
              <a:gd name="connsiteX4" fmla="*/ 2828369 w 2828369"/>
              <a:gd name="connsiteY4" fmla="*/ 515585 h 618705"/>
              <a:gd name="connsiteX5" fmla="*/ 2725249 w 2828369"/>
              <a:gd name="connsiteY5" fmla="*/ 618705 h 618705"/>
              <a:gd name="connsiteX6" fmla="*/ 103120 w 2828369"/>
              <a:gd name="connsiteY6" fmla="*/ 618705 h 618705"/>
              <a:gd name="connsiteX7" fmla="*/ 0 w 2828369"/>
              <a:gd name="connsiteY7" fmla="*/ 515585 h 618705"/>
              <a:gd name="connsiteX8" fmla="*/ 0 w 2828369"/>
              <a:gd name="connsiteY8" fmla="*/ 103120 h 618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28369" h="618705">
                <a:moveTo>
                  <a:pt x="0" y="103120"/>
                </a:moveTo>
                <a:cubicBezTo>
                  <a:pt x="0" y="46168"/>
                  <a:pt x="46168" y="0"/>
                  <a:pt x="103120" y="0"/>
                </a:cubicBezTo>
                <a:lnTo>
                  <a:pt x="2725249" y="0"/>
                </a:lnTo>
                <a:cubicBezTo>
                  <a:pt x="2782201" y="0"/>
                  <a:pt x="2828369" y="46168"/>
                  <a:pt x="2828369" y="103120"/>
                </a:cubicBezTo>
                <a:lnTo>
                  <a:pt x="2828369" y="515585"/>
                </a:lnTo>
                <a:cubicBezTo>
                  <a:pt x="2828369" y="572537"/>
                  <a:pt x="2782201" y="618705"/>
                  <a:pt x="2725249" y="618705"/>
                </a:cubicBezTo>
                <a:lnTo>
                  <a:pt x="103120" y="618705"/>
                </a:lnTo>
                <a:cubicBezTo>
                  <a:pt x="46168" y="618705"/>
                  <a:pt x="0" y="572537"/>
                  <a:pt x="0" y="515585"/>
                </a:cubicBezTo>
                <a:lnTo>
                  <a:pt x="0" y="103120"/>
                </a:lnTo>
                <a:close/>
              </a:path>
            </a:pathLst>
          </a:custGeom>
        </p:spPr>
        <p:style>
          <a:lnRef idx="2">
            <a:schemeClr val="accent3">
              <a:shade val="80000"/>
              <a:hueOff val="0"/>
              <a:satOff val="0"/>
              <a:lumOff val="4773"/>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02593" tIns="102593" rIns="102593" bIns="102593" numCol="1" spcCol="1270" anchor="ctr" anchorCtr="0">
            <a:noAutofit/>
          </a:bodyPr>
          <a:lstStyle/>
          <a:p>
            <a:pPr lvl="0" algn="ctr" defTabSz="844550">
              <a:lnSpc>
                <a:spcPct val="90000"/>
              </a:lnSpc>
              <a:spcBef>
                <a:spcPct val="0"/>
              </a:spcBef>
              <a:spcAft>
                <a:spcPct val="35000"/>
              </a:spcAft>
            </a:pPr>
            <a:r>
              <a:rPr lang="en-US" sz="1900" kern="1200" dirty="0" smtClean="0"/>
              <a:t>Logging</a:t>
            </a:r>
            <a:endParaRPr lang="en-US" sz="1900" kern="1200" dirty="0"/>
          </a:p>
        </p:txBody>
      </p:sp>
      <p:pic>
        <p:nvPicPr>
          <p:cNvPr id="3" name="Picture 2"/>
          <p:cNvPicPr>
            <a:picLocks noChangeAspect="1"/>
          </p:cNvPicPr>
          <p:nvPr/>
        </p:nvPicPr>
        <p:blipFill rotWithShape="1">
          <a:blip r:embed="rId3" cstate="print">
            <a:extLst>
              <a:ext uri="{28A0092B-C50C-407E-A947-70E740481C1C}">
                <a14:useLocalDpi xmlns:a14="http://schemas.microsoft.com/office/drawing/2010/main" val="0"/>
              </a:ext>
            </a:extLst>
          </a:blip>
          <a:srcRect l="11635" t="9608" r="3995" b="16158"/>
          <a:stretch/>
        </p:blipFill>
        <p:spPr>
          <a:xfrm>
            <a:off x="8910110" y="4299245"/>
            <a:ext cx="3193242" cy="1657707"/>
          </a:xfrm>
          <a:prstGeom prst="ellipse">
            <a:avLst/>
          </a:prstGeom>
          <a:ln>
            <a:noFill/>
          </a:ln>
          <a:effectLst>
            <a:softEdge rad="112500"/>
          </a:effectLst>
        </p:spPr>
      </p:pic>
    </p:spTree>
    <p:extLst>
      <p:ext uri="{BB962C8B-B14F-4D97-AF65-F5344CB8AC3E}">
        <p14:creationId xmlns:p14="http://schemas.microsoft.com/office/powerpoint/2010/main" val="3857653704"/>
      </p:ext>
    </p:extLst>
  </p:cSld>
  <p:clrMapOvr>
    <a:masterClrMapping/>
  </p:clrMapOvr>
  <mc:AlternateContent xmlns:mc="http://schemas.openxmlformats.org/markup-compatibility/2006" xmlns:p14="http://schemas.microsoft.com/office/powerpoint/2010/main">
    <mc:Choice Requires="p14">
      <p:transition spd="slow" p14:dur="2000" advTm="67994"/>
    </mc:Choice>
    <mc:Fallback xmlns="">
      <p:transition spd="slow" advTm="67994"/>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Logging today</a:t>
            </a:r>
            <a:endParaRPr lang="en-US" dirty="0"/>
          </a:p>
        </p:txBody>
      </p:sp>
      <p:sp>
        <p:nvSpPr>
          <p:cNvPr id="3" name="Content Placeholder 2"/>
          <p:cNvSpPr>
            <a:spLocks noGrp="1"/>
          </p:cNvSpPr>
          <p:nvPr>
            <p:ph idx="1"/>
          </p:nvPr>
        </p:nvSpPr>
        <p:spPr/>
        <p:txBody>
          <a:bodyPr/>
          <a:lstStyle/>
          <a:p>
            <a:r>
              <a:rPr lang="en-US" dirty="0" smtClean="0"/>
              <a:t>Because Dirty data can be written to data files by the checkpoint, we need to write in the transaction log every action and it’s UNDO information.</a:t>
            </a:r>
          </a:p>
          <a:p>
            <a:r>
              <a:rPr lang="en-US" dirty="0" smtClean="0"/>
              <a:t>Data is logged by physical structure – if a row changes, we see a log record for every index on that table.</a:t>
            </a:r>
            <a:endParaRPr lang="en-US" dirty="0"/>
          </a:p>
        </p:txBody>
      </p:sp>
    </p:spTree>
    <p:extLst>
      <p:ext uri="{BB962C8B-B14F-4D97-AF65-F5344CB8AC3E}">
        <p14:creationId xmlns:p14="http://schemas.microsoft.com/office/powerpoint/2010/main" val="219626983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Logging</a:t>
            </a:r>
            <a:endParaRPr lang="en-US" dirty="0"/>
          </a:p>
        </p:txBody>
      </p:sp>
      <p:sp>
        <p:nvSpPr>
          <p:cNvPr id="5" name="Content Placeholder 4"/>
          <p:cNvSpPr>
            <a:spLocks noGrp="1"/>
          </p:cNvSpPr>
          <p:nvPr>
            <p:ph idx="1"/>
          </p:nvPr>
        </p:nvSpPr>
        <p:spPr/>
        <p:txBody>
          <a:bodyPr>
            <a:normAutofit fontScale="85000" lnSpcReduction="20000"/>
          </a:bodyPr>
          <a:lstStyle/>
          <a:p>
            <a:r>
              <a:rPr lang="en-US" dirty="0" smtClean="0"/>
              <a:t>In order to support the high throughput, the following </a:t>
            </a:r>
            <a:br>
              <a:rPr lang="en-US" dirty="0" smtClean="0"/>
            </a:br>
            <a:r>
              <a:rPr lang="en-US" dirty="0" smtClean="0"/>
              <a:t>concepts are applied:</a:t>
            </a:r>
          </a:p>
          <a:p>
            <a:pPr marL="0" indent="0">
              <a:buNone/>
            </a:pPr>
            <a:endParaRPr lang="en-US" dirty="0" smtClean="0"/>
          </a:p>
          <a:p>
            <a:pPr lvl="1"/>
            <a:r>
              <a:rPr lang="en-US" b="1" dirty="0"/>
              <a:t>Index operations are not </a:t>
            </a:r>
            <a:r>
              <a:rPr lang="en-US" b="1" dirty="0" smtClean="0"/>
              <a:t>logged</a:t>
            </a:r>
            <a:r>
              <a:rPr lang="en-US" dirty="0" smtClean="0"/>
              <a:t> (No </a:t>
            </a:r>
            <a:r>
              <a:rPr lang="en-US" dirty="0"/>
              <a:t>log records for physical structure </a:t>
            </a:r>
            <a:r>
              <a:rPr lang="en-US" dirty="0" smtClean="0"/>
              <a:t>modifications- Work is pushed to recovery)</a:t>
            </a:r>
          </a:p>
          <a:p>
            <a:pPr lvl="1"/>
            <a:r>
              <a:rPr lang="en-US" b="1" dirty="0" smtClean="0"/>
              <a:t>No undo information is logged</a:t>
            </a:r>
            <a:r>
              <a:rPr lang="en-US" dirty="0" smtClean="0"/>
              <a:t> – only committed transactions.</a:t>
            </a:r>
          </a:p>
          <a:p>
            <a:pPr lvl="1"/>
            <a:r>
              <a:rPr lang="en-US" b="1" dirty="0"/>
              <a:t>Each transaction is logged in a single, potentially large, log record</a:t>
            </a:r>
            <a:r>
              <a:rPr lang="en-US" b="1" dirty="0" smtClean="0"/>
              <a:t>.</a:t>
            </a:r>
            <a:r>
              <a:rPr lang="en-US" dirty="0" smtClean="0"/>
              <a:t/>
            </a:r>
            <a:br>
              <a:rPr lang="en-US" dirty="0" smtClean="0"/>
            </a:br>
            <a:r>
              <a:rPr lang="en-US" dirty="0" smtClean="0"/>
              <a:t>(</a:t>
            </a:r>
            <a:r>
              <a:rPr lang="en-US" dirty="0"/>
              <a:t>Fewer </a:t>
            </a:r>
            <a:r>
              <a:rPr lang="en-US" dirty="0" smtClean="0"/>
              <a:t>log </a:t>
            </a:r>
            <a:r>
              <a:rPr lang="en-US" dirty="0"/>
              <a:t>records minimize the log-header overhead and </a:t>
            </a:r>
            <a:r>
              <a:rPr lang="en-US" dirty="0" smtClean="0"/>
              <a:t>reduce </a:t>
            </a:r>
            <a:r>
              <a:rPr lang="en-US" dirty="0"/>
              <a:t>the contention for inserting into log-buffer</a:t>
            </a:r>
            <a:r>
              <a:rPr lang="en-US" dirty="0" smtClean="0"/>
              <a:t>)</a:t>
            </a:r>
          </a:p>
          <a:p>
            <a:pPr lvl="1"/>
            <a:r>
              <a:rPr lang="en-US" dirty="0" err="1"/>
              <a:t>Hekaton</a:t>
            </a:r>
            <a:r>
              <a:rPr lang="en-US" dirty="0"/>
              <a:t> tries to </a:t>
            </a:r>
            <a:r>
              <a:rPr lang="en-US" b="1" dirty="0"/>
              <a:t>group multiple log records into one large </a:t>
            </a:r>
            <a:r>
              <a:rPr lang="en-US" b="1" dirty="0" smtClean="0"/>
              <a:t>I/O</a:t>
            </a:r>
            <a:r>
              <a:rPr lang="en-US" dirty="0" smtClean="0"/>
              <a:t>.</a:t>
            </a:r>
          </a:p>
          <a:p>
            <a:r>
              <a:rPr lang="en-US" dirty="0" err="1" smtClean="0"/>
              <a:t>Hekaton</a:t>
            </a:r>
            <a:r>
              <a:rPr lang="en-US" dirty="0" smtClean="0"/>
              <a:t> designed </a:t>
            </a:r>
            <a:r>
              <a:rPr lang="en-US" dirty="0"/>
              <a:t>to support multiple concurrently generated log streams per database to avoid any scaling bottlenecks with the tail of the </a:t>
            </a:r>
            <a:r>
              <a:rPr lang="en-US" dirty="0" smtClean="0"/>
              <a:t>log</a:t>
            </a:r>
          </a:p>
          <a:p>
            <a:r>
              <a:rPr lang="en-US" dirty="0" smtClean="0"/>
              <a:t>Combine with “Delayed Durability” (New in 2014) and you have a hover-board.</a:t>
            </a:r>
            <a:endParaRPr lang="en-US" dirty="0"/>
          </a:p>
          <a:p>
            <a:pPr marL="0" indent="0">
              <a:buNone/>
            </a:pPr>
            <a:endParaRPr lang="en-US" dirty="0" smtClean="0"/>
          </a:p>
        </p:txBody>
      </p:sp>
      <p:sp>
        <p:nvSpPr>
          <p:cNvPr id="6" name="Freeform 5"/>
          <p:cNvSpPr/>
          <p:nvPr/>
        </p:nvSpPr>
        <p:spPr>
          <a:xfrm>
            <a:off x="9274983" y="1371678"/>
            <a:ext cx="2828369" cy="618705"/>
          </a:xfrm>
          <a:custGeom>
            <a:avLst/>
            <a:gdLst>
              <a:gd name="connsiteX0" fmla="*/ 0 w 2828369"/>
              <a:gd name="connsiteY0" fmla="*/ 103120 h 618705"/>
              <a:gd name="connsiteX1" fmla="*/ 103120 w 2828369"/>
              <a:gd name="connsiteY1" fmla="*/ 0 h 618705"/>
              <a:gd name="connsiteX2" fmla="*/ 2725249 w 2828369"/>
              <a:gd name="connsiteY2" fmla="*/ 0 h 618705"/>
              <a:gd name="connsiteX3" fmla="*/ 2828369 w 2828369"/>
              <a:gd name="connsiteY3" fmla="*/ 103120 h 618705"/>
              <a:gd name="connsiteX4" fmla="*/ 2828369 w 2828369"/>
              <a:gd name="connsiteY4" fmla="*/ 515585 h 618705"/>
              <a:gd name="connsiteX5" fmla="*/ 2725249 w 2828369"/>
              <a:gd name="connsiteY5" fmla="*/ 618705 h 618705"/>
              <a:gd name="connsiteX6" fmla="*/ 103120 w 2828369"/>
              <a:gd name="connsiteY6" fmla="*/ 618705 h 618705"/>
              <a:gd name="connsiteX7" fmla="*/ 0 w 2828369"/>
              <a:gd name="connsiteY7" fmla="*/ 515585 h 618705"/>
              <a:gd name="connsiteX8" fmla="*/ 0 w 2828369"/>
              <a:gd name="connsiteY8" fmla="*/ 103120 h 618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28369" h="618705">
                <a:moveTo>
                  <a:pt x="0" y="103120"/>
                </a:moveTo>
                <a:cubicBezTo>
                  <a:pt x="0" y="46168"/>
                  <a:pt x="46168" y="0"/>
                  <a:pt x="103120" y="0"/>
                </a:cubicBezTo>
                <a:lnTo>
                  <a:pt x="2725249" y="0"/>
                </a:lnTo>
                <a:cubicBezTo>
                  <a:pt x="2782201" y="0"/>
                  <a:pt x="2828369" y="46168"/>
                  <a:pt x="2828369" y="103120"/>
                </a:cubicBezTo>
                <a:lnTo>
                  <a:pt x="2828369" y="515585"/>
                </a:lnTo>
                <a:cubicBezTo>
                  <a:pt x="2828369" y="572537"/>
                  <a:pt x="2782201" y="618705"/>
                  <a:pt x="2725249" y="618705"/>
                </a:cubicBezTo>
                <a:lnTo>
                  <a:pt x="103120" y="618705"/>
                </a:lnTo>
                <a:cubicBezTo>
                  <a:pt x="46168" y="618705"/>
                  <a:pt x="0" y="572537"/>
                  <a:pt x="0" y="515585"/>
                </a:cubicBezTo>
                <a:lnTo>
                  <a:pt x="0" y="103120"/>
                </a:lnTo>
                <a:close/>
              </a:path>
            </a:pathLst>
          </a:custGeom>
        </p:spPr>
        <p:style>
          <a:lnRef idx="2">
            <a:schemeClr val="accent3">
              <a:shade val="80000"/>
              <a:hueOff val="0"/>
              <a:satOff val="0"/>
              <a:lumOff val="4773"/>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02593" tIns="102593" rIns="102593" bIns="102593" numCol="1" spcCol="1270" anchor="ctr" anchorCtr="0">
            <a:noAutofit/>
          </a:bodyPr>
          <a:lstStyle/>
          <a:p>
            <a:pPr lvl="0" algn="ctr" defTabSz="844550">
              <a:lnSpc>
                <a:spcPct val="90000"/>
              </a:lnSpc>
              <a:spcBef>
                <a:spcPct val="0"/>
              </a:spcBef>
              <a:spcAft>
                <a:spcPct val="35000"/>
              </a:spcAft>
            </a:pPr>
            <a:r>
              <a:rPr lang="en-US" sz="1900" kern="1200" dirty="0" smtClean="0"/>
              <a:t>Logging</a:t>
            </a:r>
            <a:endParaRPr lang="en-US" sz="1900" kern="1200" dirty="0"/>
          </a:p>
        </p:txBody>
      </p:sp>
    </p:spTree>
    <p:extLst>
      <p:ext uri="{BB962C8B-B14F-4D97-AF65-F5344CB8AC3E}">
        <p14:creationId xmlns:p14="http://schemas.microsoft.com/office/powerpoint/2010/main" val="340937281"/>
      </p:ext>
    </p:extLst>
  </p:cSld>
  <p:clrMapOvr>
    <a:masterClrMapping/>
  </p:clrMapOvr>
  <mc:AlternateContent xmlns:mc="http://schemas.openxmlformats.org/markup-compatibility/2006" xmlns:p14="http://schemas.microsoft.com/office/powerpoint/2010/main">
    <mc:Choice Requires="p14">
      <p:transition spd="slow" p14:dur="2000" advTm="244653"/>
    </mc:Choice>
    <mc:Fallback xmlns="">
      <p:transition spd="slow" advTm="244653"/>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Checkpoint\Recovery</a:t>
            </a:r>
            <a:endParaRPr lang="en-US" dirty="0"/>
          </a:p>
        </p:txBody>
      </p:sp>
      <p:sp>
        <p:nvSpPr>
          <p:cNvPr id="5" name="Content Placeholder 4"/>
          <p:cNvSpPr>
            <a:spLocks noGrp="1"/>
          </p:cNvSpPr>
          <p:nvPr>
            <p:ph idx="1"/>
          </p:nvPr>
        </p:nvSpPr>
        <p:spPr/>
        <p:txBody>
          <a:bodyPr>
            <a:normAutofit lnSpcReduction="10000"/>
          </a:bodyPr>
          <a:lstStyle/>
          <a:p>
            <a:r>
              <a:rPr lang="en-US" dirty="0" smtClean="0"/>
              <a:t>We can’t count only on T-log for durability, because </a:t>
            </a:r>
            <a:br>
              <a:rPr lang="en-US" dirty="0" smtClean="0"/>
            </a:br>
            <a:r>
              <a:rPr lang="en-US" dirty="0" smtClean="0"/>
              <a:t>no log truncation will occur and recovery will take forever.</a:t>
            </a:r>
          </a:p>
          <a:p>
            <a:r>
              <a:rPr lang="en-US" dirty="0"/>
              <a:t>Checkpoint files are actually a compressed version of log transactions</a:t>
            </a:r>
            <a:r>
              <a:rPr lang="en-US" dirty="0" smtClean="0"/>
              <a:t>.</a:t>
            </a:r>
          </a:p>
          <a:p>
            <a:r>
              <a:rPr lang="en-US" dirty="0" err="1" smtClean="0"/>
              <a:t>Checkpointing</a:t>
            </a:r>
            <a:r>
              <a:rPr lang="en-US" dirty="0" smtClean="0"/>
              <a:t> </a:t>
            </a:r>
            <a:r>
              <a:rPr lang="en-US" dirty="0"/>
              <a:t>is </a:t>
            </a:r>
            <a:r>
              <a:rPr lang="en-US" dirty="0" smtClean="0"/>
              <a:t>Optimized </a:t>
            </a:r>
            <a:r>
              <a:rPr lang="en-US" dirty="0"/>
              <a:t>for sequential </a:t>
            </a:r>
            <a:r>
              <a:rPr lang="en-US" dirty="0" smtClean="0"/>
              <a:t>access (data only written, not updated or deleted)</a:t>
            </a:r>
          </a:p>
          <a:p>
            <a:r>
              <a:rPr lang="en-US" dirty="0"/>
              <a:t>Checkpoint related I/O occurs incrementally and </a:t>
            </a:r>
            <a:r>
              <a:rPr lang="en-US" dirty="0" smtClean="0"/>
              <a:t>continuously.</a:t>
            </a:r>
          </a:p>
          <a:p>
            <a:r>
              <a:rPr lang="en-US" dirty="0" smtClean="0"/>
              <a:t>Multiple checkpoint files exist, to allow parallelism of recovery process.</a:t>
            </a:r>
          </a:p>
          <a:p>
            <a:r>
              <a:rPr lang="en-US" dirty="0" smtClean="0"/>
              <a:t>Indexes are built during the recovery.</a:t>
            </a:r>
            <a:endParaRPr lang="en-US" dirty="0"/>
          </a:p>
          <a:p>
            <a:pPr marL="0" indent="0">
              <a:buNone/>
            </a:pPr>
            <a:endParaRPr lang="en-US" dirty="0" smtClean="0"/>
          </a:p>
        </p:txBody>
      </p:sp>
      <p:sp>
        <p:nvSpPr>
          <p:cNvPr id="6" name="Freeform 5"/>
          <p:cNvSpPr/>
          <p:nvPr/>
        </p:nvSpPr>
        <p:spPr>
          <a:xfrm>
            <a:off x="9274983" y="1371678"/>
            <a:ext cx="2828369" cy="618705"/>
          </a:xfrm>
          <a:custGeom>
            <a:avLst/>
            <a:gdLst>
              <a:gd name="connsiteX0" fmla="*/ 0 w 2828369"/>
              <a:gd name="connsiteY0" fmla="*/ 103120 h 618705"/>
              <a:gd name="connsiteX1" fmla="*/ 103120 w 2828369"/>
              <a:gd name="connsiteY1" fmla="*/ 0 h 618705"/>
              <a:gd name="connsiteX2" fmla="*/ 2725249 w 2828369"/>
              <a:gd name="connsiteY2" fmla="*/ 0 h 618705"/>
              <a:gd name="connsiteX3" fmla="*/ 2828369 w 2828369"/>
              <a:gd name="connsiteY3" fmla="*/ 103120 h 618705"/>
              <a:gd name="connsiteX4" fmla="*/ 2828369 w 2828369"/>
              <a:gd name="connsiteY4" fmla="*/ 515585 h 618705"/>
              <a:gd name="connsiteX5" fmla="*/ 2725249 w 2828369"/>
              <a:gd name="connsiteY5" fmla="*/ 618705 h 618705"/>
              <a:gd name="connsiteX6" fmla="*/ 103120 w 2828369"/>
              <a:gd name="connsiteY6" fmla="*/ 618705 h 618705"/>
              <a:gd name="connsiteX7" fmla="*/ 0 w 2828369"/>
              <a:gd name="connsiteY7" fmla="*/ 515585 h 618705"/>
              <a:gd name="connsiteX8" fmla="*/ 0 w 2828369"/>
              <a:gd name="connsiteY8" fmla="*/ 103120 h 618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28369" h="618705">
                <a:moveTo>
                  <a:pt x="0" y="103120"/>
                </a:moveTo>
                <a:cubicBezTo>
                  <a:pt x="0" y="46168"/>
                  <a:pt x="46168" y="0"/>
                  <a:pt x="103120" y="0"/>
                </a:cubicBezTo>
                <a:lnTo>
                  <a:pt x="2725249" y="0"/>
                </a:lnTo>
                <a:cubicBezTo>
                  <a:pt x="2782201" y="0"/>
                  <a:pt x="2828369" y="46168"/>
                  <a:pt x="2828369" y="103120"/>
                </a:cubicBezTo>
                <a:lnTo>
                  <a:pt x="2828369" y="515585"/>
                </a:lnTo>
                <a:cubicBezTo>
                  <a:pt x="2828369" y="572537"/>
                  <a:pt x="2782201" y="618705"/>
                  <a:pt x="2725249" y="618705"/>
                </a:cubicBezTo>
                <a:lnTo>
                  <a:pt x="103120" y="618705"/>
                </a:lnTo>
                <a:cubicBezTo>
                  <a:pt x="46168" y="618705"/>
                  <a:pt x="0" y="572537"/>
                  <a:pt x="0" y="515585"/>
                </a:cubicBezTo>
                <a:lnTo>
                  <a:pt x="0" y="103120"/>
                </a:lnTo>
                <a:close/>
              </a:path>
            </a:pathLst>
          </a:custGeom>
        </p:spPr>
        <p:style>
          <a:lnRef idx="2">
            <a:schemeClr val="accent3">
              <a:shade val="80000"/>
              <a:hueOff val="0"/>
              <a:satOff val="0"/>
              <a:lumOff val="4773"/>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02593" tIns="102593" rIns="102593" bIns="102593" numCol="1" spcCol="1270" anchor="ctr" anchorCtr="0">
            <a:noAutofit/>
          </a:bodyPr>
          <a:lstStyle/>
          <a:p>
            <a:pPr lvl="0" algn="ctr" defTabSz="844550">
              <a:lnSpc>
                <a:spcPct val="90000"/>
              </a:lnSpc>
              <a:spcBef>
                <a:spcPct val="0"/>
              </a:spcBef>
              <a:spcAft>
                <a:spcPct val="35000"/>
              </a:spcAft>
            </a:pPr>
            <a:r>
              <a:rPr lang="en-US" sz="1900" kern="1200" dirty="0" smtClean="0"/>
              <a:t>Logging</a:t>
            </a:r>
            <a:endParaRPr lang="en-US" sz="1900" kern="1200" dirty="0"/>
          </a:p>
        </p:txBody>
      </p:sp>
    </p:spTree>
    <p:extLst>
      <p:ext uri="{BB962C8B-B14F-4D97-AF65-F5344CB8AC3E}">
        <p14:creationId xmlns:p14="http://schemas.microsoft.com/office/powerpoint/2010/main" val="1009166193"/>
      </p:ext>
    </p:extLst>
  </p:cSld>
  <p:clrMapOvr>
    <a:masterClrMapping/>
  </p:clrMapOvr>
  <mc:AlternateContent xmlns:mc="http://schemas.openxmlformats.org/markup-compatibility/2006" xmlns:p14="http://schemas.microsoft.com/office/powerpoint/2010/main">
    <mc:Choice Requires="p14">
      <p:transition spd="slow" p14:dur="2000" advTm="209555"/>
    </mc:Choice>
    <mc:Fallback xmlns="">
      <p:transition spd="slow" advTm="209555"/>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bottlenecks to overcome</a:t>
            </a:r>
            <a:endParaRPr lang="en-US" dirty="0"/>
          </a:p>
        </p:txBody>
      </p:sp>
      <p:grpSp>
        <p:nvGrpSpPr>
          <p:cNvPr id="3" name="Group 2"/>
          <p:cNvGrpSpPr/>
          <p:nvPr/>
        </p:nvGrpSpPr>
        <p:grpSpPr>
          <a:xfrm>
            <a:off x="2844941" y="1825625"/>
            <a:ext cx="6502117" cy="4351338"/>
            <a:chOff x="2844941" y="1825625"/>
            <a:chExt cx="6502117" cy="4351338"/>
          </a:xfrm>
        </p:grpSpPr>
        <p:sp>
          <p:nvSpPr>
            <p:cNvPr id="5" name="Isosceles Triangle 4"/>
            <p:cNvSpPr/>
            <p:nvPr/>
          </p:nvSpPr>
          <p:spPr>
            <a:xfrm>
              <a:off x="2844941" y="1825625"/>
              <a:ext cx="6502117" cy="4351338"/>
            </a:xfrm>
            <a:prstGeom prst="triangle">
              <a:avLst/>
            </a:prstGeom>
          </p:spPr>
          <p:style>
            <a:lnRef idx="2">
              <a:schemeClr val="lt1">
                <a:hueOff val="0"/>
                <a:satOff val="0"/>
                <a:lumOff val="0"/>
                <a:alphaOff val="0"/>
              </a:schemeClr>
            </a:lnRef>
            <a:fillRef idx="1">
              <a:schemeClr val="accent3">
                <a:shade val="80000"/>
                <a:hueOff val="0"/>
                <a:satOff val="0"/>
                <a:lumOff val="0"/>
                <a:alphaOff val="0"/>
              </a:schemeClr>
            </a:fillRef>
            <a:effectRef idx="0">
              <a:schemeClr val="accent3">
                <a:shade val="80000"/>
                <a:hueOff val="0"/>
                <a:satOff val="0"/>
                <a:lumOff val="0"/>
                <a:alphaOff val="0"/>
              </a:schemeClr>
            </a:effectRef>
            <a:fontRef idx="minor">
              <a:schemeClr val="lt1"/>
            </a:fontRef>
          </p:style>
        </p:sp>
        <p:sp>
          <p:nvSpPr>
            <p:cNvPr id="6" name="Freeform 5"/>
            <p:cNvSpPr/>
            <p:nvPr/>
          </p:nvSpPr>
          <p:spPr>
            <a:xfrm>
              <a:off x="6198669" y="2363932"/>
              <a:ext cx="2828369" cy="618705"/>
            </a:xfrm>
            <a:custGeom>
              <a:avLst/>
              <a:gdLst>
                <a:gd name="connsiteX0" fmla="*/ 0 w 2828369"/>
                <a:gd name="connsiteY0" fmla="*/ 103120 h 618705"/>
                <a:gd name="connsiteX1" fmla="*/ 103120 w 2828369"/>
                <a:gd name="connsiteY1" fmla="*/ 0 h 618705"/>
                <a:gd name="connsiteX2" fmla="*/ 2725249 w 2828369"/>
                <a:gd name="connsiteY2" fmla="*/ 0 h 618705"/>
                <a:gd name="connsiteX3" fmla="*/ 2828369 w 2828369"/>
                <a:gd name="connsiteY3" fmla="*/ 103120 h 618705"/>
                <a:gd name="connsiteX4" fmla="*/ 2828369 w 2828369"/>
                <a:gd name="connsiteY4" fmla="*/ 515585 h 618705"/>
                <a:gd name="connsiteX5" fmla="*/ 2725249 w 2828369"/>
                <a:gd name="connsiteY5" fmla="*/ 618705 h 618705"/>
                <a:gd name="connsiteX6" fmla="*/ 103120 w 2828369"/>
                <a:gd name="connsiteY6" fmla="*/ 618705 h 618705"/>
                <a:gd name="connsiteX7" fmla="*/ 0 w 2828369"/>
                <a:gd name="connsiteY7" fmla="*/ 515585 h 618705"/>
                <a:gd name="connsiteX8" fmla="*/ 0 w 2828369"/>
                <a:gd name="connsiteY8" fmla="*/ 103120 h 618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28369" h="618705">
                  <a:moveTo>
                    <a:pt x="0" y="103120"/>
                  </a:moveTo>
                  <a:cubicBezTo>
                    <a:pt x="0" y="46168"/>
                    <a:pt x="46168" y="0"/>
                    <a:pt x="103120" y="0"/>
                  </a:cubicBezTo>
                  <a:lnTo>
                    <a:pt x="2725249" y="0"/>
                  </a:lnTo>
                  <a:cubicBezTo>
                    <a:pt x="2782201" y="0"/>
                    <a:pt x="2828369" y="46168"/>
                    <a:pt x="2828369" y="103120"/>
                  </a:cubicBezTo>
                  <a:lnTo>
                    <a:pt x="2828369" y="515585"/>
                  </a:lnTo>
                  <a:cubicBezTo>
                    <a:pt x="2828369" y="572537"/>
                    <a:pt x="2782201" y="618705"/>
                    <a:pt x="2725249" y="618705"/>
                  </a:cubicBezTo>
                  <a:lnTo>
                    <a:pt x="103120" y="618705"/>
                  </a:lnTo>
                  <a:cubicBezTo>
                    <a:pt x="46168" y="618705"/>
                    <a:pt x="0" y="572537"/>
                    <a:pt x="0" y="515585"/>
                  </a:cubicBezTo>
                  <a:lnTo>
                    <a:pt x="0" y="103120"/>
                  </a:lnTo>
                  <a:close/>
                </a:path>
              </a:pathLst>
            </a:custGeom>
          </p:spPr>
          <p:style>
            <a:lnRef idx="2">
              <a:schemeClr val="accent3">
                <a:shade val="80000"/>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02593" tIns="102593" rIns="102593" bIns="102593" numCol="1" spcCol="1270" anchor="ctr" anchorCtr="0">
              <a:noAutofit/>
            </a:bodyPr>
            <a:lstStyle/>
            <a:p>
              <a:pPr lvl="0" algn="ctr" defTabSz="844550">
                <a:lnSpc>
                  <a:spcPct val="90000"/>
                </a:lnSpc>
                <a:spcBef>
                  <a:spcPct val="0"/>
                </a:spcBef>
                <a:spcAft>
                  <a:spcPct val="35000"/>
                </a:spcAft>
              </a:pPr>
              <a:r>
                <a:rPr lang="en-US" sz="1900" kern="1200" dirty="0" smtClean="0"/>
                <a:t>Procedures interpretation</a:t>
              </a:r>
              <a:endParaRPr lang="en-US" sz="1900" kern="1200" dirty="0"/>
            </a:p>
          </p:txBody>
        </p:sp>
      </p:grpSp>
    </p:spTree>
    <p:extLst>
      <p:ext uri="{BB962C8B-B14F-4D97-AF65-F5344CB8AC3E}">
        <p14:creationId xmlns:p14="http://schemas.microsoft.com/office/powerpoint/2010/main" val="2186544402"/>
      </p:ext>
    </p:extLst>
  </p:cSld>
  <p:clrMapOvr>
    <a:masterClrMapping/>
  </p:clrMapOvr>
  <mc:AlternateContent xmlns:mc="http://schemas.openxmlformats.org/markup-compatibility/2006" xmlns:p14="http://schemas.microsoft.com/office/powerpoint/2010/main">
    <mc:Choice Requires="p14">
      <p:transition spd="slow" p14:dur="2000" advTm="6825"/>
    </mc:Choice>
    <mc:Fallback xmlns="">
      <p:transition spd="slow" advTm="6825"/>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Native compilation</a:t>
            </a:r>
            <a:endParaRPr lang="en-US" dirty="0"/>
          </a:p>
        </p:txBody>
      </p:sp>
      <p:graphicFrame>
        <p:nvGraphicFramePr>
          <p:cNvPr id="12" name="Diagram 11"/>
          <p:cNvGraphicFramePr/>
          <p:nvPr>
            <p:extLst>
              <p:ext uri="{D42A27DB-BD31-4B8C-83A1-F6EECF244321}">
                <p14:modId xmlns:p14="http://schemas.microsoft.com/office/powerpoint/2010/main" val="3945919115"/>
              </p:ext>
            </p:extLst>
          </p:nvPr>
        </p:nvGraphicFramePr>
        <p:xfrm>
          <a:off x="838200" y="1140432"/>
          <a:ext cx="9933969" cy="61348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Freeform 6"/>
          <p:cNvSpPr/>
          <p:nvPr/>
        </p:nvSpPr>
        <p:spPr>
          <a:xfrm>
            <a:off x="9284640" y="1381334"/>
            <a:ext cx="2828369" cy="618705"/>
          </a:xfrm>
          <a:custGeom>
            <a:avLst/>
            <a:gdLst>
              <a:gd name="connsiteX0" fmla="*/ 0 w 2828369"/>
              <a:gd name="connsiteY0" fmla="*/ 103120 h 618705"/>
              <a:gd name="connsiteX1" fmla="*/ 103120 w 2828369"/>
              <a:gd name="connsiteY1" fmla="*/ 0 h 618705"/>
              <a:gd name="connsiteX2" fmla="*/ 2725249 w 2828369"/>
              <a:gd name="connsiteY2" fmla="*/ 0 h 618705"/>
              <a:gd name="connsiteX3" fmla="*/ 2828369 w 2828369"/>
              <a:gd name="connsiteY3" fmla="*/ 103120 h 618705"/>
              <a:gd name="connsiteX4" fmla="*/ 2828369 w 2828369"/>
              <a:gd name="connsiteY4" fmla="*/ 515585 h 618705"/>
              <a:gd name="connsiteX5" fmla="*/ 2725249 w 2828369"/>
              <a:gd name="connsiteY5" fmla="*/ 618705 h 618705"/>
              <a:gd name="connsiteX6" fmla="*/ 103120 w 2828369"/>
              <a:gd name="connsiteY6" fmla="*/ 618705 h 618705"/>
              <a:gd name="connsiteX7" fmla="*/ 0 w 2828369"/>
              <a:gd name="connsiteY7" fmla="*/ 515585 h 618705"/>
              <a:gd name="connsiteX8" fmla="*/ 0 w 2828369"/>
              <a:gd name="connsiteY8" fmla="*/ 103120 h 618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28369" h="618705">
                <a:moveTo>
                  <a:pt x="0" y="103120"/>
                </a:moveTo>
                <a:cubicBezTo>
                  <a:pt x="0" y="46168"/>
                  <a:pt x="46168" y="0"/>
                  <a:pt x="103120" y="0"/>
                </a:cubicBezTo>
                <a:lnTo>
                  <a:pt x="2725249" y="0"/>
                </a:lnTo>
                <a:cubicBezTo>
                  <a:pt x="2782201" y="0"/>
                  <a:pt x="2828369" y="46168"/>
                  <a:pt x="2828369" y="103120"/>
                </a:cubicBezTo>
                <a:lnTo>
                  <a:pt x="2828369" y="515585"/>
                </a:lnTo>
                <a:cubicBezTo>
                  <a:pt x="2828369" y="572537"/>
                  <a:pt x="2782201" y="618705"/>
                  <a:pt x="2725249" y="618705"/>
                </a:cubicBezTo>
                <a:lnTo>
                  <a:pt x="103120" y="618705"/>
                </a:lnTo>
                <a:cubicBezTo>
                  <a:pt x="46168" y="618705"/>
                  <a:pt x="0" y="572537"/>
                  <a:pt x="0" y="515585"/>
                </a:cubicBezTo>
                <a:lnTo>
                  <a:pt x="0" y="103120"/>
                </a:lnTo>
                <a:close/>
              </a:path>
            </a:pathLst>
          </a:custGeom>
        </p:spPr>
        <p:style>
          <a:lnRef idx="2">
            <a:schemeClr val="accent3">
              <a:shade val="80000"/>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02593" tIns="102593" rIns="102593" bIns="102593" numCol="1" spcCol="1270" anchor="ctr" anchorCtr="0">
            <a:noAutofit/>
          </a:bodyPr>
          <a:lstStyle/>
          <a:p>
            <a:pPr lvl="0" algn="ctr" defTabSz="844550">
              <a:lnSpc>
                <a:spcPct val="90000"/>
              </a:lnSpc>
              <a:spcBef>
                <a:spcPct val="0"/>
              </a:spcBef>
              <a:spcAft>
                <a:spcPct val="35000"/>
              </a:spcAft>
            </a:pPr>
            <a:r>
              <a:rPr lang="en-US" sz="1900" kern="1200" dirty="0" smtClean="0"/>
              <a:t>Procedures interpretation</a:t>
            </a:r>
            <a:endParaRPr lang="en-US" sz="1900" kern="1200" dirty="0"/>
          </a:p>
        </p:txBody>
      </p:sp>
    </p:spTree>
    <p:extLst>
      <p:ext uri="{BB962C8B-B14F-4D97-AF65-F5344CB8AC3E}">
        <p14:creationId xmlns:p14="http://schemas.microsoft.com/office/powerpoint/2010/main" val="3597187940"/>
      </p:ext>
    </p:extLst>
  </p:cSld>
  <p:clrMapOvr>
    <a:masterClrMapping/>
  </p:clrMapOvr>
  <mc:AlternateContent xmlns:mc="http://schemas.openxmlformats.org/markup-compatibility/2006" xmlns:p14="http://schemas.microsoft.com/office/powerpoint/2010/main">
    <mc:Choice Requires="p14">
      <p:transition spd="slow" p14:dur="2000" advTm="28219"/>
    </mc:Choice>
    <mc:Fallback xmlns="">
      <p:transition spd="slow" advTm="28219"/>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Query Interpretation</a:t>
            </a:r>
            <a:endParaRPr lang="en-US" dirty="0"/>
          </a:p>
        </p:txBody>
      </p:sp>
      <p:sp>
        <p:nvSpPr>
          <p:cNvPr id="5" name="Content Placeholder 4"/>
          <p:cNvSpPr>
            <a:spLocks noGrp="1"/>
          </p:cNvSpPr>
          <p:nvPr>
            <p:ph idx="1"/>
          </p:nvPr>
        </p:nvSpPr>
        <p:spPr/>
        <p:txBody>
          <a:bodyPr>
            <a:normAutofit/>
          </a:bodyPr>
          <a:lstStyle/>
          <a:p>
            <a:r>
              <a:rPr lang="en-US" dirty="0"/>
              <a:t>Current </a:t>
            </a:r>
            <a:r>
              <a:rPr lang="en-US" dirty="0" smtClean="0"/>
              <a:t>interpreter (Gets a physical query plan </a:t>
            </a:r>
            <a:br>
              <a:rPr lang="en-US" dirty="0" smtClean="0"/>
            </a:br>
            <a:r>
              <a:rPr lang="en-US" dirty="0" smtClean="0"/>
              <a:t>as input) is totally generic and support every table, every type etc.</a:t>
            </a:r>
          </a:p>
          <a:p>
            <a:r>
              <a:rPr lang="en-US" dirty="0" smtClean="0"/>
              <a:t>It performs </a:t>
            </a:r>
            <a:r>
              <a:rPr lang="en-US" dirty="0"/>
              <a:t>many run time checks during the </a:t>
            </a:r>
            <a:r>
              <a:rPr lang="en-US" dirty="0" smtClean="0"/>
              <a:t>execution </a:t>
            </a:r>
            <a:r>
              <a:rPr lang="en-US" dirty="0"/>
              <a:t>of even simple statements</a:t>
            </a:r>
            <a:r>
              <a:rPr lang="en-US" dirty="0" smtClean="0"/>
              <a:t>.</a:t>
            </a:r>
          </a:p>
          <a:p>
            <a:r>
              <a:rPr lang="en-US" dirty="0" smtClean="0"/>
              <a:t>It is not fast, but was fast enough when data came from disk.</a:t>
            </a:r>
          </a:p>
          <a:p>
            <a:r>
              <a:rPr lang="en-US" dirty="0" smtClean="0"/>
              <a:t>Today, </a:t>
            </a:r>
            <a:r>
              <a:rPr lang="en-US" b="1" dirty="0" smtClean="0"/>
              <a:t>CPUs are not getting any faster</a:t>
            </a:r>
            <a:r>
              <a:rPr lang="en-US" dirty="0" smtClean="0"/>
              <a:t>, so</a:t>
            </a:r>
          </a:p>
          <a:p>
            <a:r>
              <a:rPr lang="en-US" dirty="0" smtClean="0"/>
              <a:t>We need to </a:t>
            </a:r>
            <a:r>
              <a:rPr lang="en-US" dirty="0"/>
              <a:t>lower the # of CPU instructions used to </a:t>
            </a:r>
            <a:r>
              <a:rPr lang="en-US" dirty="0" smtClean="0"/>
              <a:t>perform query </a:t>
            </a:r>
            <a:r>
              <a:rPr lang="en-US" dirty="0"/>
              <a:t>processing and business logic </a:t>
            </a:r>
            <a:r>
              <a:rPr lang="en-US" dirty="0" smtClean="0"/>
              <a:t>execution.</a:t>
            </a:r>
            <a:endParaRPr lang="en-US" dirty="0"/>
          </a:p>
        </p:txBody>
      </p:sp>
      <p:sp>
        <p:nvSpPr>
          <p:cNvPr id="7" name="Freeform 6"/>
          <p:cNvSpPr/>
          <p:nvPr/>
        </p:nvSpPr>
        <p:spPr>
          <a:xfrm>
            <a:off x="9284640" y="1381334"/>
            <a:ext cx="2828369" cy="618705"/>
          </a:xfrm>
          <a:custGeom>
            <a:avLst/>
            <a:gdLst>
              <a:gd name="connsiteX0" fmla="*/ 0 w 2828369"/>
              <a:gd name="connsiteY0" fmla="*/ 103120 h 618705"/>
              <a:gd name="connsiteX1" fmla="*/ 103120 w 2828369"/>
              <a:gd name="connsiteY1" fmla="*/ 0 h 618705"/>
              <a:gd name="connsiteX2" fmla="*/ 2725249 w 2828369"/>
              <a:gd name="connsiteY2" fmla="*/ 0 h 618705"/>
              <a:gd name="connsiteX3" fmla="*/ 2828369 w 2828369"/>
              <a:gd name="connsiteY3" fmla="*/ 103120 h 618705"/>
              <a:gd name="connsiteX4" fmla="*/ 2828369 w 2828369"/>
              <a:gd name="connsiteY4" fmla="*/ 515585 h 618705"/>
              <a:gd name="connsiteX5" fmla="*/ 2725249 w 2828369"/>
              <a:gd name="connsiteY5" fmla="*/ 618705 h 618705"/>
              <a:gd name="connsiteX6" fmla="*/ 103120 w 2828369"/>
              <a:gd name="connsiteY6" fmla="*/ 618705 h 618705"/>
              <a:gd name="connsiteX7" fmla="*/ 0 w 2828369"/>
              <a:gd name="connsiteY7" fmla="*/ 515585 h 618705"/>
              <a:gd name="connsiteX8" fmla="*/ 0 w 2828369"/>
              <a:gd name="connsiteY8" fmla="*/ 103120 h 618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28369" h="618705">
                <a:moveTo>
                  <a:pt x="0" y="103120"/>
                </a:moveTo>
                <a:cubicBezTo>
                  <a:pt x="0" y="46168"/>
                  <a:pt x="46168" y="0"/>
                  <a:pt x="103120" y="0"/>
                </a:cubicBezTo>
                <a:lnTo>
                  <a:pt x="2725249" y="0"/>
                </a:lnTo>
                <a:cubicBezTo>
                  <a:pt x="2782201" y="0"/>
                  <a:pt x="2828369" y="46168"/>
                  <a:pt x="2828369" y="103120"/>
                </a:cubicBezTo>
                <a:lnTo>
                  <a:pt x="2828369" y="515585"/>
                </a:lnTo>
                <a:cubicBezTo>
                  <a:pt x="2828369" y="572537"/>
                  <a:pt x="2782201" y="618705"/>
                  <a:pt x="2725249" y="618705"/>
                </a:cubicBezTo>
                <a:lnTo>
                  <a:pt x="103120" y="618705"/>
                </a:lnTo>
                <a:cubicBezTo>
                  <a:pt x="46168" y="618705"/>
                  <a:pt x="0" y="572537"/>
                  <a:pt x="0" y="515585"/>
                </a:cubicBezTo>
                <a:lnTo>
                  <a:pt x="0" y="103120"/>
                </a:lnTo>
                <a:close/>
              </a:path>
            </a:pathLst>
          </a:custGeom>
        </p:spPr>
        <p:style>
          <a:lnRef idx="2">
            <a:schemeClr val="accent3">
              <a:shade val="80000"/>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02593" tIns="102593" rIns="102593" bIns="102593" numCol="1" spcCol="1270" anchor="ctr" anchorCtr="0">
            <a:noAutofit/>
          </a:bodyPr>
          <a:lstStyle/>
          <a:p>
            <a:pPr lvl="0" algn="ctr" defTabSz="844550">
              <a:lnSpc>
                <a:spcPct val="90000"/>
              </a:lnSpc>
              <a:spcBef>
                <a:spcPct val="0"/>
              </a:spcBef>
              <a:spcAft>
                <a:spcPct val="35000"/>
              </a:spcAft>
            </a:pPr>
            <a:r>
              <a:rPr lang="en-US" sz="1900" kern="1200" dirty="0" smtClean="0"/>
              <a:t>Procedures interpretation</a:t>
            </a:r>
            <a:endParaRPr lang="en-US" sz="1900" kern="1200" dirty="0"/>
          </a:p>
        </p:txBody>
      </p:sp>
    </p:spTree>
    <p:extLst>
      <p:ext uri="{BB962C8B-B14F-4D97-AF65-F5344CB8AC3E}">
        <p14:creationId xmlns:p14="http://schemas.microsoft.com/office/powerpoint/2010/main" val="1132563996"/>
      </p:ext>
    </p:extLst>
  </p:cSld>
  <p:clrMapOvr>
    <a:masterClrMapping/>
  </p:clrMapOvr>
  <mc:AlternateContent xmlns:mc="http://schemas.openxmlformats.org/markup-compatibility/2006" xmlns:p14="http://schemas.microsoft.com/office/powerpoint/2010/main">
    <mc:Choice Requires="p14">
      <p:transition spd="slow" p14:dur="2000" advTm="72258"/>
    </mc:Choice>
    <mc:Fallback xmlns="">
      <p:transition spd="slow" advTm="72258"/>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Native stored procedures compilation</a:t>
            </a:r>
            <a:endParaRPr lang="en-US" dirty="0"/>
          </a:p>
        </p:txBody>
      </p:sp>
      <p:sp>
        <p:nvSpPr>
          <p:cNvPr id="5" name="Content Placeholder 4"/>
          <p:cNvSpPr>
            <a:spLocks noGrp="1"/>
          </p:cNvSpPr>
          <p:nvPr>
            <p:ph idx="1"/>
          </p:nvPr>
        </p:nvSpPr>
        <p:spPr/>
        <p:txBody>
          <a:bodyPr>
            <a:normAutofit/>
          </a:bodyPr>
          <a:lstStyle/>
          <a:p>
            <a:r>
              <a:rPr lang="en-US" dirty="0" smtClean="0"/>
              <a:t>The primary </a:t>
            </a:r>
            <a:r>
              <a:rPr lang="en-US" dirty="0"/>
              <a:t>goal is to support efficient execution </a:t>
            </a:r>
            <a:r>
              <a:rPr lang="en-US" dirty="0" smtClean="0"/>
              <a:t/>
            </a:r>
            <a:br>
              <a:rPr lang="en-US" dirty="0" smtClean="0"/>
            </a:br>
            <a:r>
              <a:rPr lang="en-US" dirty="0" smtClean="0"/>
              <a:t>of </a:t>
            </a:r>
            <a:r>
              <a:rPr lang="en-US" dirty="0"/>
              <a:t>compile-once- and-execute-many-times workloads as opposed to optimizing the execution of ad hoc queries.</a:t>
            </a:r>
          </a:p>
          <a:p>
            <a:r>
              <a:rPr lang="en-US" dirty="0"/>
              <a:t>Natively compiled SPs must interact with </a:t>
            </a:r>
            <a:r>
              <a:rPr lang="en-US" dirty="0" err="1"/>
              <a:t>Hekaton</a:t>
            </a:r>
            <a:r>
              <a:rPr lang="en-US" dirty="0"/>
              <a:t> tables only</a:t>
            </a:r>
            <a:r>
              <a:rPr lang="en-US" dirty="0" smtClean="0"/>
              <a:t>.</a:t>
            </a:r>
          </a:p>
          <a:p>
            <a:r>
              <a:rPr lang="en-US" dirty="0"/>
              <a:t>The In-Memory OLTP compiler leverages the </a:t>
            </a:r>
            <a:br>
              <a:rPr lang="en-US" dirty="0"/>
            </a:br>
            <a:r>
              <a:rPr lang="en-US" dirty="0"/>
              <a:t>query optimizer to create an efficient execution plan for each of the queries in the stored procedure</a:t>
            </a:r>
            <a:r>
              <a:rPr lang="en-US" dirty="0" smtClean="0"/>
              <a:t>.</a:t>
            </a:r>
          </a:p>
          <a:p>
            <a:r>
              <a:rPr lang="en-US" dirty="0" smtClean="0"/>
              <a:t>The </a:t>
            </a:r>
            <a:r>
              <a:rPr lang="en-US" dirty="0"/>
              <a:t>stored procedures is translated into C and compiled to native code (a DLL</a:t>
            </a:r>
            <a:r>
              <a:rPr lang="en-US" dirty="0" smtClean="0"/>
              <a:t>) </a:t>
            </a:r>
            <a:r>
              <a:rPr lang="en-US" dirty="0"/>
              <a:t>The DLL is </a:t>
            </a:r>
            <a:r>
              <a:rPr lang="en-US" dirty="0" smtClean="0"/>
              <a:t>slim and </a:t>
            </a:r>
            <a:r>
              <a:rPr lang="en-US" dirty="0"/>
              <a:t>specific for the </a:t>
            </a:r>
            <a:r>
              <a:rPr lang="en-US" dirty="0" smtClean="0"/>
              <a:t>query. </a:t>
            </a:r>
          </a:p>
        </p:txBody>
      </p:sp>
      <p:sp>
        <p:nvSpPr>
          <p:cNvPr id="7" name="Freeform 6"/>
          <p:cNvSpPr/>
          <p:nvPr/>
        </p:nvSpPr>
        <p:spPr>
          <a:xfrm>
            <a:off x="9284640" y="1381334"/>
            <a:ext cx="2828369" cy="618705"/>
          </a:xfrm>
          <a:custGeom>
            <a:avLst/>
            <a:gdLst>
              <a:gd name="connsiteX0" fmla="*/ 0 w 2828369"/>
              <a:gd name="connsiteY0" fmla="*/ 103120 h 618705"/>
              <a:gd name="connsiteX1" fmla="*/ 103120 w 2828369"/>
              <a:gd name="connsiteY1" fmla="*/ 0 h 618705"/>
              <a:gd name="connsiteX2" fmla="*/ 2725249 w 2828369"/>
              <a:gd name="connsiteY2" fmla="*/ 0 h 618705"/>
              <a:gd name="connsiteX3" fmla="*/ 2828369 w 2828369"/>
              <a:gd name="connsiteY3" fmla="*/ 103120 h 618705"/>
              <a:gd name="connsiteX4" fmla="*/ 2828369 w 2828369"/>
              <a:gd name="connsiteY4" fmla="*/ 515585 h 618705"/>
              <a:gd name="connsiteX5" fmla="*/ 2725249 w 2828369"/>
              <a:gd name="connsiteY5" fmla="*/ 618705 h 618705"/>
              <a:gd name="connsiteX6" fmla="*/ 103120 w 2828369"/>
              <a:gd name="connsiteY6" fmla="*/ 618705 h 618705"/>
              <a:gd name="connsiteX7" fmla="*/ 0 w 2828369"/>
              <a:gd name="connsiteY7" fmla="*/ 515585 h 618705"/>
              <a:gd name="connsiteX8" fmla="*/ 0 w 2828369"/>
              <a:gd name="connsiteY8" fmla="*/ 103120 h 618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28369" h="618705">
                <a:moveTo>
                  <a:pt x="0" y="103120"/>
                </a:moveTo>
                <a:cubicBezTo>
                  <a:pt x="0" y="46168"/>
                  <a:pt x="46168" y="0"/>
                  <a:pt x="103120" y="0"/>
                </a:cubicBezTo>
                <a:lnTo>
                  <a:pt x="2725249" y="0"/>
                </a:lnTo>
                <a:cubicBezTo>
                  <a:pt x="2782201" y="0"/>
                  <a:pt x="2828369" y="46168"/>
                  <a:pt x="2828369" y="103120"/>
                </a:cubicBezTo>
                <a:lnTo>
                  <a:pt x="2828369" y="515585"/>
                </a:lnTo>
                <a:cubicBezTo>
                  <a:pt x="2828369" y="572537"/>
                  <a:pt x="2782201" y="618705"/>
                  <a:pt x="2725249" y="618705"/>
                </a:cubicBezTo>
                <a:lnTo>
                  <a:pt x="103120" y="618705"/>
                </a:lnTo>
                <a:cubicBezTo>
                  <a:pt x="46168" y="618705"/>
                  <a:pt x="0" y="572537"/>
                  <a:pt x="0" y="515585"/>
                </a:cubicBezTo>
                <a:lnTo>
                  <a:pt x="0" y="103120"/>
                </a:lnTo>
                <a:close/>
              </a:path>
            </a:pathLst>
          </a:custGeom>
        </p:spPr>
        <p:style>
          <a:lnRef idx="2">
            <a:schemeClr val="accent3">
              <a:shade val="80000"/>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02593" tIns="102593" rIns="102593" bIns="102593" numCol="1" spcCol="1270" anchor="ctr" anchorCtr="0">
            <a:noAutofit/>
          </a:bodyPr>
          <a:lstStyle/>
          <a:p>
            <a:pPr lvl="0" algn="ctr" defTabSz="844550">
              <a:lnSpc>
                <a:spcPct val="90000"/>
              </a:lnSpc>
              <a:spcBef>
                <a:spcPct val="0"/>
              </a:spcBef>
              <a:spcAft>
                <a:spcPct val="35000"/>
              </a:spcAft>
            </a:pPr>
            <a:r>
              <a:rPr lang="en-US" sz="1900" kern="1200" dirty="0" smtClean="0"/>
              <a:t>Procedures interpretation</a:t>
            </a:r>
            <a:endParaRPr lang="en-US" sz="1900" kern="1200" dirty="0"/>
          </a:p>
        </p:txBody>
      </p:sp>
    </p:spTree>
    <p:extLst>
      <p:ext uri="{BB962C8B-B14F-4D97-AF65-F5344CB8AC3E}">
        <p14:creationId xmlns:p14="http://schemas.microsoft.com/office/powerpoint/2010/main" val="593968429"/>
      </p:ext>
    </p:extLst>
  </p:cSld>
  <p:clrMapOvr>
    <a:masterClrMapping/>
  </p:clrMapOvr>
  <mc:AlternateContent xmlns:mc="http://schemas.openxmlformats.org/markup-compatibility/2006" xmlns:p14="http://schemas.microsoft.com/office/powerpoint/2010/main">
    <mc:Choice Requires="p14">
      <p:transition spd="slow" p14:dur="2000" advTm="5172"/>
    </mc:Choice>
    <mc:Fallback xmlns="">
      <p:transition spd="slow" advTm="5172"/>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t>
            </a:r>
            <a:r>
              <a:rPr lang="en-US" dirty="0" err="1" smtClean="0"/>
              <a:t>Hekaton</a:t>
            </a:r>
            <a:r>
              <a:rPr lang="en-US" dirty="0" smtClean="0"/>
              <a:t>?</a:t>
            </a:r>
            <a:endParaRPr lang="en-US" dirty="0"/>
          </a:p>
        </p:txBody>
      </p:sp>
      <p:sp>
        <p:nvSpPr>
          <p:cNvPr id="3" name="Content Placeholder 2"/>
          <p:cNvSpPr>
            <a:spLocks noGrp="1"/>
          </p:cNvSpPr>
          <p:nvPr>
            <p:ph idx="1"/>
          </p:nvPr>
        </p:nvSpPr>
        <p:spPr>
          <a:xfrm>
            <a:off x="838199" y="1825625"/>
            <a:ext cx="10791825" cy="4351338"/>
          </a:xfrm>
        </p:spPr>
        <p:txBody>
          <a:bodyPr>
            <a:normAutofit lnSpcReduction="10000"/>
          </a:bodyPr>
          <a:lstStyle/>
          <a:p>
            <a:r>
              <a:rPr lang="en-US" dirty="0" err="1" smtClean="0"/>
              <a:t>Hekaton</a:t>
            </a:r>
            <a:r>
              <a:rPr lang="en-US" dirty="0" smtClean="0"/>
              <a:t> </a:t>
            </a:r>
            <a:r>
              <a:rPr lang="en-US" dirty="0"/>
              <a:t>is a </a:t>
            </a:r>
            <a:r>
              <a:rPr lang="en-US" b="1" dirty="0"/>
              <a:t>new database engine</a:t>
            </a:r>
            <a:r>
              <a:rPr lang="en-US" dirty="0"/>
              <a:t> optimized for </a:t>
            </a:r>
            <a:r>
              <a:rPr lang="en-US" b="1" dirty="0"/>
              <a:t>memory resident data</a:t>
            </a:r>
            <a:r>
              <a:rPr lang="en-US" dirty="0"/>
              <a:t> and </a:t>
            </a:r>
            <a:r>
              <a:rPr lang="en-US" b="1" dirty="0"/>
              <a:t>OLTP </a:t>
            </a:r>
            <a:r>
              <a:rPr lang="en-US" b="1" dirty="0" smtClean="0"/>
              <a:t>workloads. </a:t>
            </a:r>
            <a:r>
              <a:rPr lang="en-US" dirty="0" smtClean="0"/>
              <a:t> </a:t>
            </a:r>
            <a:r>
              <a:rPr lang="en-US" dirty="0"/>
              <a:t>It is optimized for large main memories and many-core </a:t>
            </a:r>
            <a:r>
              <a:rPr lang="en-US" dirty="0" smtClean="0"/>
              <a:t>processors.</a:t>
            </a:r>
            <a:br>
              <a:rPr lang="en-US" dirty="0" smtClean="0"/>
            </a:br>
            <a:r>
              <a:rPr lang="en-US" dirty="0" smtClean="0"/>
              <a:t>(</a:t>
            </a:r>
            <a:r>
              <a:rPr lang="en-US" dirty="0" err="1" smtClean="0"/>
              <a:t>Ohhh</a:t>
            </a:r>
            <a:r>
              <a:rPr lang="en-US" dirty="0"/>
              <a:t>, and it’s fully durable</a:t>
            </a:r>
            <a:r>
              <a:rPr lang="en-US" dirty="0" smtClean="0"/>
              <a:t>!)</a:t>
            </a:r>
            <a:endParaRPr lang="en-US" dirty="0"/>
          </a:p>
          <a:p>
            <a:endParaRPr lang="en-US" dirty="0" smtClean="0"/>
          </a:p>
          <a:p>
            <a:r>
              <a:rPr lang="en-US" dirty="0" err="1"/>
              <a:t>Hekaton’s</a:t>
            </a:r>
            <a:r>
              <a:rPr lang="en-US" dirty="0"/>
              <a:t> new boring name is In-Memory OLTP.</a:t>
            </a:r>
          </a:p>
          <a:p>
            <a:pPr marL="0" indent="0">
              <a:buNone/>
            </a:pPr>
            <a:endParaRPr lang="en-US" dirty="0"/>
          </a:p>
          <a:p>
            <a:r>
              <a:rPr lang="en-US" dirty="0" smtClean="0"/>
              <a:t>The research and development took 5 years!</a:t>
            </a:r>
          </a:p>
          <a:p>
            <a:endParaRPr lang="en-US" dirty="0"/>
          </a:p>
          <a:p>
            <a:r>
              <a:rPr lang="en-US" b="1" dirty="0" smtClean="0"/>
              <a:t>The initial goal was to gain X100 Performance improvement.</a:t>
            </a:r>
            <a:endParaRPr lang="en-US" b="1" dirty="0"/>
          </a:p>
        </p:txBody>
      </p:sp>
    </p:spTree>
    <p:extLst>
      <p:ext uri="{BB962C8B-B14F-4D97-AF65-F5344CB8AC3E}">
        <p14:creationId xmlns:p14="http://schemas.microsoft.com/office/powerpoint/2010/main" val="2262573819"/>
      </p:ext>
    </p:extLst>
  </p:cSld>
  <p:clrMapOvr>
    <a:masterClrMapping/>
  </p:clrMapOvr>
  <mc:AlternateContent xmlns:mc="http://schemas.openxmlformats.org/markup-compatibility/2006" xmlns:p14="http://schemas.microsoft.com/office/powerpoint/2010/main">
    <mc:Choice Requires="p14">
      <p:transition spd="slow" p14:dur="2000" advTm="114131"/>
    </mc:Choice>
    <mc:Fallback xmlns="">
      <p:transition spd="slow" advTm="114131"/>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Improvements</a:t>
            </a:r>
            <a:endParaRPr lang="en-US" dirty="0"/>
          </a:p>
        </p:txBody>
      </p:sp>
      <p:sp>
        <p:nvSpPr>
          <p:cNvPr id="5" name="Content Placeholder 4"/>
          <p:cNvSpPr>
            <a:spLocks noGrp="1"/>
          </p:cNvSpPr>
          <p:nvPr>
            <p:ph idx="1"/>
          </p:nvPr>
        </p:nvSpPr>
        <p:spPr/>
        <p:txBody>
          <a:bodyPr>
            <a:normAutofit/>
          </a:bodyPr>
          <a:lstStyle/>
          <a:p>
            <a:r>
              <a:rPr lang="en-US" dirty="0" smtClean="0"/>
              <a:t>The procedure is compiled as a single function -</a:t>
            </a:r>
            <a:br>
              <a:rPr lang="en-US" dirty="0" smtClean="0"/>
            </a:br>
            <a:r>
              <a:rPr lang="en-US" dirty="0" smtClean="0"/>
              <a:t>we </a:t>
            </a:r>
            <a:r>
              <a:rPr lang="en-US" dirty="0"/>
              <a:t>avoid costly argument passing between functions and expensive function </a:t>
            </a:r>
            <a:r>
              <a:rPr lang="en-US" dirty="0" smtClean="0"/>
              <a:t>calls.</a:t>
            </a:r>
          </a:p>
          <a:p>
            <a:r>
              <a:rPr lang="en-US" dirty="0" smtClean="0"/>
              <a:t>Rows are not going through all operators when it’s not needed.</a:t>
            </a:r>
          </a:p>
          <a:p>
            <a:r>
              <a:rPr lang="en-US" dirty="0" smtClean="0"/>
              <a:t>To avoid runtime checks: </a:t>
            </a:r>
            <a:r>
              <a:rPr lang="en-US" dirty="0"/>
              <a:t>compiled stored procedures </a:t>
            </a:r>
            <a:r>
              <a:rPr lang="en-US" dirty="0" smtClean="0"/>
              <a:t>execute </a:t>
            </a:r>
            <a:r>
              <a:rPr lang="en-US" dirty="0"/>
              <a:t>in a predefined security </a:t>
            </a:r>
            <a:r>
              <a:rPr lang="en-US" dirty="0" smtClean="0"/>
              <a:t>context.</a:t>
            </a:r>
          </a:p>
          <a:p>
            <a:r>
              <a:rPr lang="en-US" dirty="0" smtClean="0"/>
              <a:t>Compiled </a:t>
            </a:r>
            <a:r>
              <a:rPr lang="en-US" dirty="0"/>
              <a:t>stored procedures must be schema </a:t>
            </a:r>
            <a:r>
              <a:rPr lang="en-US" dirty="0" smtClean="0"/>
              <a:t>bound- to avoid costly schema locks.</a:t>
            </a:r>
          </a:p>
          <a:p>
            <a:pPr marL="0" indent="0">
              <a:buNone/>
            </a:pPr>
            <a:endParaRPr lang="en-US" dirty="0" smtClean="0"/>
          </a:p>
        </p:txBody>
      </p:sp>
      <p:sp>
        <p:nvSpPr>
          <p:cNvPr id="7" name="Freeform 6"/>
          <p:cNvSpPr/>
          <p:nvPr/>
        </p:nvSpPr>
        <p:spPr>
          <a:xfrm>
            <a:off x="9284640" y="1381334"/>
            <a:ext cx="2828369" cy="618705"/>
          </a:xfrm>
          <a:custGeom>
            <a:avLst/>
            <a:gdLst>
              <a:gd name="connsiteX0" fmla="*/ 0 w 2828369"/>
              <a:gd name="connsiteY0" fmla="*/ 103120 h 618705"/>
              <a:gd name="connsiteX1" fmla="*/ 103120 w 2828369"/>
              <a:gd name="connsiteY1" fmla="*/ 0 h 618705"/>
              <a:gd name="connsiteX2" fmla="*/ 2725249 w 2828369"/>
              <a:gd name="connsiteY2" fmla="*/ 0 h 618705"/>
              <a:gd name="connsiteX3" fmla="*/ 2828369 w 2828369"/>
              <a:gd name="connsiteY3" fmla="*/ 103120 h 618705"/>
              <a:gd name="connsiteX4" fmla="*/ 2828369 w 2828369"/>
              <a:gd name="connsiteY4" fmla="*/ 515585 h 618705"/>
              <a:gd name="connsiteX5" fmla="*/ 2725249 w 2828369"/>
              <a:gd name="connsiteY5" fmla="*/ 618705 h 618705"/>
              <a:gd name="connsiteX6" fmla="*/ 103120 w 2828369"/>
              <a:gd name="connsiteY6" fmla="*/ 618705 h 618705"/>
              <a:gd name="connsiteX7" fmla="*/ 0 w 2828369"/>
              <a:gd name="connsiteY7" fmla="*/ 515585 h 618705"/>
              <a:gd name="connsiteX8" fmla="*/ 0 w 2828369"/>
              <a:gd name="connsiteY8" fmla="*/ 103120 h 618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28369" h="618705">
                <a:moveTo>
                  <a:pt x="0" y="103120"/>
                </a:moveTo>
                <a:cubicBezTo>
                  <a:pt x="0" y="46168"/>
                  <a:pt x="46168" y="0"/>
                  <a:pt x="103120" y="0"/>
                </a:cubicBezTo>
                <a:lnTo>
                  <a:pt x="2725249" y="0"/>
                </a:lnTo>
                <a:cubicBezTo>
                  <a:pt x="2782201" y="0"/>
                  <a:pt x="2828369" y="46168"/>
                  <a:pt x="2828369" y="103120"/>
                </a:cubicBezTo>
                <a:lnTo>
                  <a:pt x="2828369" y="515585"/>
                </a:lnTo>
                <a:cubicBezTo>
                  <a:pt x="2828369" y="572537"/>
                  <a:pt x="2782201" y="618705"/>
                  <a:pt x="2725249" y="618705"/>
                </a:cubicBezTo>
                <a:lnTo>
                  <a:pt x="103120" y="618705"/>
                </a:lnTo>
                <a:cubicBezTo>
                  <a:pt x="46168" y="618705"/>
                  <a:pt x="0" y="572537"/>
                  <a:pt x="0" y="515585"/>
                </a:cubicBezTo>
                <a:lnTo>
                  <a:pt x="0" y="103120"/>
                </a:lnTo>
                <a:close/>
              </a:path>
            </a:pathLst>
          </a:custGeom>
        </p:spPr>
        <p:style>
          <a:lnRef idx="2">
            <a:schemeClr val="accent3">
              <a:shade val="80000"/>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02593" tIns="102593" rIns="102593" bIns="102593" numCol="1" spcCol="1270" anchor="ctr" anchorCtr="0">
            <a:noAutofit/>
          </a:bodyPr>
          <a:lstStyle/>
          <a:p>
            <a:pPr lvl="0" algn="ctr" defTabSz="844550">
              <a:lnSpc>
                <a:spcPct val="90000"/>
              </a:lnSpc>
              <a:spcBef>
                <a:spcPct val="0"/>
              </a:spcBef>
              <a:spcAft>
                <a:spcPct val="35000"/>
              </a:spcAft>
            </a:pPr>
            <a:r>
              <a:rPr lang="en-US" sz="1900" kern="1200" dirty="0" smtClean="0"/>
              <a:t>Procedures interpretation</a:t>
            </a:r>
            <a:endParaRPr lang="en-US" sz="1900" kern="1200" dirty="0"/>
          </a:p>
        </p:txBody>
      </p:sp>
    </p:spTree>
    <p:extLst>
      <p:ext uri="{BB962C8B-B14F-4D97-AF65-F5344CB8AC3E}">
        <p14:creationId xmlns:p14="http://schemas.microsoft.com/office/powerpoint/2010/main" val="950162117"/>
      </p:ext>
    </p:extLst>
  </p:cSld>
  <p:clrMapOvr>
    <a:masterClrMapping/>
  </p:clrMapOvr>
  <mc:AlternateContent xmlns:mc="http://schemas.openxmlformats.org/markup-compatibility/2006" xmlns:p14="http://schemas.microsoft.com/office/powerpoint/2010/main">
    <mc:Choice Requires="p14">
      <p:transition spd="slow" p14:dur="2000" advTm="28051"/>
    </mc:Choice>
    <mc:Fallback xmlns="">
      <p:transition spd="slow" advTm="28051"/>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Things to remember</a:t>
            </a:r>
            <a:endParaRPr lang="en-US" dirty="0"/>
          </a:p>
        </p:txBody>
      </p:sp>
      <p:sp>
        <p:nvSpPr>
          <p:cNvPr id="3" name="Content Placeholder 2"/>
          <p:cNvSpPr>
            <a:spLocks noGrp="1"/>
          </p:cNvSpPr>
          <p:nvPr>
            <p:ph idx="1"/>
          </p:nvPr>
        </p:nvSpPr>
        <p:spPr/>
        <p:txBody>
          <a:bodyPr/>
          <a:lstStyle/>
          <a:p>
            <a:r>
              <a:rPr lang="en-US" dirty="0" smtClean="0"/>
              <a:t>Natively </a:t>
            </a:r>
            <a:r>
              <a:rPr lang="en-US" dirty="0"/>
              <a:t>compiled stored procedures are not </a:t>
            </a:r>
            <a:r>
              <a:rPr lang="en-US" dirty="0" smtClean="0"/>
              <a:t/>
            </a:r>
            <a:br>
              <a:rPr lang="en-US" dirty="0" smtClean="0"/>
            </a:br>
            <a:r>
              <a:rPr lang="en-US" dirty="0" smtClean="0"/>
              <a:t>automatically </a:t>
            </a:r>
            <a:r>
              <a:rPr lang="en-US" dirty="0"/>
              <a:t>recompiled if the data in the table </a:t>
            </a:r>
            <a:r>
              <a:rPr lang="en-US" dirty="0" smtClean="0"/>
              <a:t>changes.</a:t>
            </a:r>
          </a:p>
          <a:p>
            <a:r>
              <a:rPr lang="en-US" dirty="0" smtClean="0"/>
              <a:t>There are some limitations on the T-SQL area surface we can use (for now)</a:t>
            </a:r>
          </a:p>
          <a:p>
            <a:r>
              <a:rPr lang="en-US" dirty="0" smtClean="0"/>
              <a:t>Needs to be compiled with security context.</a:t>
            </a:r>
          </a:p>
          <a:p>
            <a:pPr marL="0" indent="0">
              <a:buNone/>
            </a:pPr>
            <a:endParaRPr lang="en-US" b="1" dirty="0" smtClean="0"/>
          </a:p>
          <a:p>
            <a:r>
              <a:rPr lang="en-US" b="1" dirty="0" smtClean="0"/>
              <a:t>Using natively compiled SPs give us the </a:t>
            </a:r>
            <a:br>
              <a:rPr lang="en-US" b="1" dirty="0" smtClean="0"/>
            </a:br>
            <a:r>
              <a:rPr lang="en-US" b="1" dirty="0" smtClean="0"/>
              <a:t>biggest performance boost!</a:t>
            </a:r>
          </a:p>
          <a:p>
            <a:endParaRPr lang="en-US" dirty="0"/>
          </a:p>
        </p:txBody>
      </p:sp>
      <p:sp>
        <p:nvSpPr>
          <p:cNvPr id="4" name="Freeform 3"/>
          <p:cNvSpPr/>
          <p:nvPr/>
        </p:nvSpPr>
        <p:spPr>
          <a:xfrm>
            <a:off x="9284640" y="1381334"/>
            <a:ext cx="2828369" cy="618705"/>
          </a:xfrm>
          <a:custGeom>
            <a:avLst/>
            <a:gdLst>
              <a:gd name="connsiteX0" fmla="*/ 0 w 2828369"/>
              <a:gd name="connsiteY0" fmla="*/ 103120 h 618705"/>
              <a:gd name="connsiteX1" fmla="*/ 103120 w 2828369"/>
              <a:gd name="connsiteY1" fmla="*/ 0 h 618705"/>
              <a:gd name="connsiteX2" fmla="*/ 2725249 w 2828369"/>
              <a:gd name="connsiteY2" fmla="*/ 0 h 618705"/>
              <a:gd name="connsiteX3" fmla="*/ 2828369 w 2828369"/>
              <a:gd name="connsiteY3" fmla="*/ 103120 h 618705"/>
              <a:gd name="connsiteX4" fmla="*/ 2828369 w 2828369"/>
              <a:gd name="connsiteY4" fmla="*/ 515585 h 618705"/>
              <a:gd name="connsiteX5" fmla="*/ 2725249 w 2828369"/>
              <a:gd name="connsiteY5" fmla="*/ 618705 h 618705"/>
              <a:gd name="connsiteX6" fmla="*/ 103120 w 2828369"/>
              <a:gd name="connsiteY6" fmla="*/ 618705 h 618705"/>
              <a:gd name="connsiteX7" fmla="*/ 0 w 2828369"/>
              <a:gd name="connsiteY7" fmla="*/ 515585 h 618705"/>
              <a:gd name="connsiteX8" fmla="*/ 0 w 2828369"/>
              <a:gd name="connsiteY8" fmla="*/ 103120 h 618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28369" h="618705">
                <a:moveTo>
                  <a:pt x="0" y="103120"/>
                </a:moveTo>
                <a:cubicBezTo>
                  <a:pt x="0" y="46168"/>
                  <a:pt x="46168" y="0"/>
                  <a:pt x="103120" y="0"/>
                </a:cubicBezTo>
                <a:lnTo>
                  <a:pt x="2725249" y="0"/>
                </a:lnTo>
                <a:cubicBezTo>
                  <a:pt x="2782201" y="0"/>
                  <a:pt x="2828369" y="46168"/>
                  <a:pt x="2828369" y="103120"/>
                </a:cubicBezTo>
                <a:lnTo>
                  <a:pt x="2828369" y="515585"/>
                </a:lnTo>
                <a:cubicBezTo>
                  <a:pt x="2828369" y="572537"/>
                  <a:pt x="2782201" y="618705"/>
                  <a:pt x="2725249" y="618705"/>
                </a:cubicBezTo>
                <a:lnTo>
                  <a:pt x="103120" y="618705"/>
                </a:lnTo>
                <a:cubicBezTo>
                  <a:pt x="46168" y="618705"/>
                  <a:pt x="0" y="572537"/>
                  <a:pt x="0" y="515585"/>
                </a:cubicBezTo>
                <a:lnTo>
                  <a:pt x="0" y="103120"/>
                </a:lnTo>
                <a:close/>
              </a:path>
            </a:pathLst>
          </a:custGeom>
        </p:spPr>
        <p:style>
          <a:lnRef idx="2">
            <a:schemeClr val="accent3">
              <a:shade val="80000"/>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02593" tIns="102593" rIns="102593" bIns="102593" numCol="1" spcCol="1270" anchor="ctr" anchorCtr="0">
            <a:noAutofit/>
          </a:bodyPr>
          <a:lstStyle/>
          <a:p>
            <a:pPr lvl="0" algn="ctr" defTabSz="844550">
              <a:lnSpc>
                <a:spcPct val="90000"/>
              </a:lnSpc>
              <a:spcBef>
                <a:spcPct val="0"/>
              </a:spcBef>
              <a:spcAft>
                <a:spcPct val="35000"/>
              </a:spcAft>
            </a:pPr>
            <a:r>
              <a:rPr lang="en-US" sz="1900" kern="1200" dirty="0" smtClean="0"/>
              <a:t>Procedures interpretation</a:t>
            </a:r>
            <a:endParaRPr lang="en-US" sz="1900" kern="1200" dirty="0"/>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3573" t="30758" r="12427"/>
          <a:stretch/>
        </p:blipFill>
        <p:spPr>
          <a:xfrm>
            <a:off x="8271193" y="4109662"/>
            <a:ext cx="3082607" cy="1918485"/>
          </a:xfrm>
          <a:prstGeom prst="rect">
            <a:avLst/>
          </a:prstGeom>
        </p:spPr>
      </p:pic>
    </p:spTree>
    <p:extLst>
      <p:ext uri="{BB962C8B-B14F-4D97-AF65-F5344CB8AC3E}">
        <p14:creationId xmlns:p14="http://schemas.microsoft.com/office/powerpoint/2010/main" val="3144320460"/>
      </p:ext>
    </p:extLst>
  </p:cSld>
  <p:clrMapOvr>
    <a:masterClrMapping/>
  </p:clrMapOvr>
  <mc:AlternateContent xmlns:mc="http://schemas.openxmlformats.org/markup-compatibility/2006" xmlns:p14="http://schemas.microsoft.com/office/powerpoint/2010/main">
    <mc:Choice Requires="p14">
      <p:transition spd="slow" p14:dur="2000" advTm="105235"/>
    </mc:Choice>
    <mc:Fallback xmlns="">
      <p:transition spd="slow" advTm="105235"/>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a:t>
            </a:r>
            <a:endParaRPr lang="en-US" dirty="0"/>
          </a:p>
        </p:txBody>
      </p:sp>
      <p:grpSp>
        <p:nvGrpSpPr>
          <p:cNvPr id="5" name="Group 4"/>
          <p:cNvGrpSpPr/>
          <p:nvPr/>
        </p:nvGrpSpPr>
        <p:grpSpPr>
          <a:xfrm>
            <a:off x="2844941" y="1825625"/>
            <a:ext cx="6502117" cy="4351338"/>
            <a:chOff x="2844941" y="1825625"/>
            <a:chExt cx="6502117" cy="4351338"/>
          </a:xfrm>
        </p:grpSpPr>
        <p:sp>
          <p:nvSpPr>
            <p:cNvPr id="6" name="Isosceles Triangle 5"/>
            <p:cNvSpPr/>
            <p:nvPr/>
          </p:nvSpPr>
          <p:spPr>
            <a:xfrm>
              <a:off x="2844941" y="1825625"/>
              <a:ext cx="6502117" cy="4351338"/>
            </a:xfrm>
            <a:prstGeom prst="triangle">
              <a:avLst/>
            </a:prstGeom>
          </p:spPr>
          <p:style>
            <a:lnRef idx="2">
              <a:schemeClr val="lt1">
                <a:hueOff val="0"/>
                <a:satOff val="0"/>
                <a:lumOff val="0"/>
                <a:alphaOff val="0"/>
              </a:schemeClr>
            </a:lnRef>
            <a:fillRef idx="1">
              <a:schemeClr val="accent3">
                <a:shade val="80000"/>
                <a:hueOff val="0"/>
                <a:satOff val="0"/>
                <a:lumOff val="0"/>
                <a:alphaOff val="0"/>
              </a:schemeClr>
            </a:fillRef>
            <a:effectRef idx="0">
              <a:schemeClr val="accent3">
                <a:shade val="80000"/>
                <a:hueOff val="0"/>
                <a:satOff val="0"/>
                <a:lumOff val="0"/>
                <a:alphaOff val="0"/>
              </a:schemeClr>
            </a:effectRef>
            <a:fontRef idx="minor">
              <a:schemeClr val="lt1"/>
            </a:fontRef>
          </p:style>
        </p:sp>
        <p:sp>
          <p:nvSpPr>
            <p:cNvPr id="7" name="Freeform 6"/>
            <p:cNvSpPr/>
            <p:nvPr/>
          </p:nvSpPr>
          <p:spPr>
            <a:xfrm>
              <a:off x="6198669" y="2363932"/>
              <a:ext cx="2828369" cy="618705"/>
            </a:xfrm>
            <a:custGeom>
              <a:avLst/>
              <a:gdLst>
                <a:gd name="connsiteX0" fmla="*/ 0 w 2828369"/>
                <a:gd name="connsiteY0" fmla="*/ 103120 h 618705"/>
                <a:gd name="connsiteX1" fmla="*/ 103120 w 2828369"/>
                <a:gd name="connsiteY1" fmla="*/ 0 h 618705"/>
                <a:gd name="connsiteX2" fmla="*/ 2725249 w 2828369"/>
                <a:gd name="connsiteY2" fmla="*/ 0 h 618705"/>
                <a:gd name="connsiteX3" fmla="*/ 2828369 w 2828369"/>
                <a:gd name="connsiteY3" fmla="*/ 103120 h 618705"/>
                <a:gd name="connsiteX4" fmla="*/ 2828369 w 2828369"/>
                <a:gd name="connsiteY4" fmla="*/ 515585 h 618705"/>
                <a:gd name="connsiteX5" fmla="*/ 2725249 w 2828369"/>
                <a:gd name="connsiteY5" fmla="*/ 618705 h 618705"/>
                <a:gd name="connsiteX6" fmla="*/ 103120 w 2828369"/>
                <a:gd name="connsiteY6" fmla="*/ 618705 h 618705"/>
                <a:gd name="connsiteX7" fmla="*/ 0 w 2828369"/>
                <a:gd name="connsiteY7" fmla="*/ 515585 h 618705"/>
                <a:gd name="connsiteX8" fmla="*/ 0 w 2828369"/>
                <a:gd name="connsiteY8" fmla="*/ 103120 h 618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28369" h="618705">
                  <a:moveTo>
                    <a:pt x="0" y="103120"/>
                  </a:moveTo>
                  <a:cubicBezTo>
                    <a:pt x="0" y="46168"/>
                    <a:pt x="46168" y="0"/>
                    <a:pt x="103120" y="0"/>
                  </a:cubicBezTo>
                  <a:lnTo>
                    <a:pt x="2725249" y="0"/>
                  </a:lnTo>
                  <a:cubicBezTo>
                    <a:pt x="2782201" y="0"/>
                    <a:pt x="2828369" y="46168"/>
                    <a:pt x="2828369" y="103120"/>
                  </a:cubicBezTo>
                  <a:lnTo>
                    <a:pt x="2828369" y="515585"/>
                  </a:lnTo>
                  <a:cubicBezTo>
                    <a:pt x="2828369" y="572537"/>
                    <a:pt x="2782201" y="618705"/>
                    <a:pt x="2725249" y="618705"/>
                  </a:cubicBezTo>
                  <a:lnTo>
                    <a:pt x="103120" y="618705"/>
                  </a:lnTo>
                  <a:cubicBezTo>
                    <a:pt x="46168" y="618705"/>
                    <a:pt x="0" y="572537"/>
                    <a:pt x="0" y="515585"/>
                  </a:cubicBezTo>
                  <a:lnTo>
                    <a:pt x="0" y="103120"/>
                  </a:lnTo>
                  <a:close/>
                </a:path>
              </a:pathLst>
            </a:custGeom>
            <a:solidFill>
              <a:schemeClr val="bg1">
                <a:lumMod val="85000"/>
                <a:alpha val="90000"/>
              </a:schemeClr>
            </a:solidFill>
          </p:spPr>
          <p:style>
            <a:lnRef idx="2">
              <a:schemeClr val="accent3">
                <a:shade val="80000"/>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02593" tIns="102593" rIns="102593" bIns="102593" numCol="1" spcCol="1270" anchor="ctr" anchorCtr="0">
              <a:noAutofit/>
            </a:bodyPr>
            <a:lstStyle/>
            <a:p>
              <a:pPr lvl="0" algn="ctr" defTabSz="844550">
                <a:lnSpc>
                  <a:spcPct val="90000"/>
                </a:lnSpc>
                <a:spcBef>
                  <a:spcPct val="0"/>
                </a:spcBef>
                <a:spcAft>
                  <a:spcPct val="35000"/>
                </a:spcAft>
              </a:pPr>
              <a:r>
                <a:rPr lang="en-US" sz="1900" kern="1200" dirty="0" smtClean="0"/>
                <a:t>Procedures interpretation</a:t>
              </a:r>
              <a:endParaRPr lang="en-US" sz="1900" kern="1200" dirty="0"/>
            </a:p>
          </p:txBody>
        </p:sp>
        <p:sp>
          <p:nvSpPr>
            <p:cNvPr id="8" name="Freeform 7"/>
            <p:cNvSpPr/>
            <p:nvPr/>
          </p:nvSpPr>
          <p:spPr>
            <a:xfrm>
              <a:off x="6198669" y="3059976"/>
              <a:ext cx="2828369" cy="618705"/>
            </a:xfrm>
            <a:custGeom>
              <a:avLst/>
              <a:gdLst>
                <a:gd name="connsiteX0" fmla="*/ 0 w 2828369"/>
                <a:gd name="connsiteY0" fmla="*/ 103120 h 618705"/>
                <a:gd name="connsiteX1" fmla="*/ 103120 w 2828369"/>
                <a:gd name="connsiteY1" fmla="*/ 0 h 618705"/>
                <a:gd name="connsiteX2" fmla="*/ 2725249 w 2828369"/>
                <a:gd name="connsiteY2" fmla="*/ 0 h 618705"/>
                <a:gd name="connsiteX3" fmla="*/ 2828369 w 2828369"/>
                <a:gd name="connsiteY3" fmla="*/ 103120 h 618705"/>
                <a:gd name="connsiteX4" fmla="*/ 2828369 w 2828369"/>
                <a:gd name="connsiteY4" fmla="*/ 515585 h 618705"/>
                <a:gd name="connsiteX5" fmla="*/ 2725249 w 2828369"/>
                <a:gd name="connsiteY5" fmla="*/ 618705 h 618705"/>
                <a:gd name="connsiteX6" fmla="*/ 103120 w 2828369"/>
                <a:gd name="connsiteY6" fmla="*/ 618705 h 618705"/>
                <a:gd name="connsiteX7" fmla="*/ 0 w 2828369"/>
                <a:gd name="connsiteY7" fmla="*/ 515585 h 618705"/>
                <a:gd name="connsiteX8" fmla="*/ 0 w 2828369"/>
                <a:gd name="connsiteY8" fmla="*/ 103120 h 618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28369" h="618705">
                  <a:moveTo>
                    <a:pt x="0" y="103120"/>
                  </a:moveTo>
                  <a:cubicBezTo>
                    <a:pt x="0" y="46168"/>
                    <a:pt x="46168" y="0"/>
                    <a:pt x="103120" y="0"/>
                  </a:cubicBezTo>
                  <a:lnTo>
                    <a:pt x="2725249" y="0"/>
                  </a:lnTo>
                  <a:cubicBezTo>
                    <a:pt x="2782201" y="0"/>
                    <a:pt x="2828369" y="46168"/>
                    <a:pt x="2828369" y="103120"/>
                  </a:cubicBezTo>
                  <a:lnTo>
                    <a:pt x="2828369" y="515585"/>
                  </a:lnTo>
                  <a:cubicBezTo>
                    <a:pt x="2828369" y="572537"/>
                    <a:pt x="2782201" y="618705"/>
                    <a:pt x="2725249" y="618705"/>
                  </a:cubicBezTo>
                  <a:lnTo>
                    <a:pt x="103120" y="618705"/>
                  </a:lnTo>
                  <a:cubicBezTo>
                    <a:pt x="46168" y="618705"/>
                    <a:pt x="0" y="572537"/>
                    <a:pt x="0" y="515585"/>
                  </a:cubicBezTo>
                  <a:lnTo>
                    <a:pt x="0" y="103120"/>
                  </a:lnTo>
                  <a:close/>
                </a:path>
              </a:pathLst>
            </a:custGeom>
            <a:solidFill>
              <a:schemeClr val="bg1">
                <a:lumMod val="85000"/>
                <a:alpha val="90000"/>
              </a:schemeClr>
            </a:solidFill>
          </p:spPr>
          <p:style>
            <a:lnRef idx="2">
              <a:schemeClr val="accent3">
                <a:shade val="80000"/>
                <a:hueOff val="0"/>
                <a:satOff val="0"/>
                <a:lumOff val="4773"/>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02593" tIns="102593" rIns="102593" bIns="102593" numCol="1" spcCol="1270" anchor="ctr" anchorCtr="0">
              <a:noAutofit/>
            </a:bodyPr>
            <a:lstStyle/>
            <a:p>
              <a:pPr lvl="0" algn="ctr" defTabSz="844550">
                <a:lnSpc>
                  <a:spcPct val="90000"/>
                </a:lnSpc>
                <a:spcBef>
                  <a:spcPct val="0"/>
                </a:spcBef>
                <a:spcAft>
                  <a:spcPct val="35000"/>
                </a:spcAft>
              </a:pPr>
              <a:r>
                <a:rPr lang="en-US" sz="1900" kern="1200" dirty="0" smtClean="0"/>
                <a:t>Logging</a:t>
              </a:r>
              <a:endParaRPr lang="en-US" sz="1900" kern="1200" dirty="0"/>
            </a:p>
          </p:txBody>
        </p:sp>
        <p:sp>
          <p:nvSpPr>
            <p:cNvPr id="9" name="Freeform 8"/>
            <p:cNvSpPr/>
            <p:nvPr/>
          </p:nvSpPr>
          <p:spPr>
            <a:xfrm>
              <a:off x="6198669" y="3756020"/>
              <a:ext cx="2828369" cy="618705"/>
            </a:xfrm>
            <a:custGeom>
              <a:avLst/>
              <a:gdLst>
                <a:gd name="connsiteX0" fmla="*/ 0 w 2828369"/>
                <a:gd name="connsiteY0" fmla="*/ 103120 h 618705"/>
                <a:gd name="connsiteX1" fmla="*/ 103120 w 2828369"/>
                <a:gd name="connsiteY1" fmla="*/ 0 h 618705"/>
                <a:gd name="connsiteX2" fmla="*/ 2725249 w 2828369"/>
                <a:gd name="connsiteY2" fmla="*/ 0 h 618705"/>
                <a:gd name="connsiteX3" fmla="*/ 2828369 w 2828369"/>
                <a:gd name="connsiteY3" fmla="*/ 103120 h 618705"/>
                <a:gd name="connsiteX4" fmla="*/ 2828369 w 2828369"/>
                <a:gd name="connsiteY4" fmla="*/ 515585 h 618705"/>
                <a:gd name="connsiteX5" fmla="*/ 2725249 w 2828369"/>
                <a:gd name="connsiteY5" fmla="*/ 618705 h 618705"/>
                <a:gd name="connsiteX6" fmla="*/ 103120 w 2828369"/>
                <a:gd name="connsiteY6" fmla="*/ 618705 h 618705"/>
                <a:gd name="connsiteX7" fmla="*/ 0 w 2828369"/>
                <a:gd name="connsiteY7" fmla="*/ 515585 h 618705"/>
                <a:gd name="connsiteX8" fmla="*/ 0 w 2828369"/>
                <a:gd name="connsiteY8" fmla="*/ 103120 h 618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28369" h="618705">
                  <a:moveTo>
                    <a:pt x="0" y="103120"/>
                  </a:moveTo>
                  <a:cubicBezTo>
                    <a:pt x="0" y="46168"/>
                    <a:pt x="46168" y="0"/>
                    <a:pt x="103120" y="0"/>
                  </a:cubicBezTo>
                  <a:lnTo>
                    <a:pt x="2725249" y="0"/>
                  </a:lnTo>
                  <a:cubicBezTo>
                    <a:pt x="2782201" y="0"/>
                    <a:pt x="2828369" y="46168"/>
                    <a:pt x="2828369" y="103120"/>
                  </a:cubicBezTo>
                  <a:lnTo>
                    <a:pt x="2828369" y="515585"/>
                  </a:lnTo>
                  <a:cubicBezTo>
                    <a:pt x="2828369" y="572537"/>
                    <a:pt x="2782201" y="618705"/>
                    <a:pt x="2725249" y="618705"/>
                  </a:cubicBezTo>
                  <a:lnTo>
                    <a:pt x="103120" y="618705"/>
                  </a:lnTo>
                  <a:cubicBezTo>
                    <a:pt x="46168" y="618705"/>
                    <a:pt x="0" y="572537"/>
                    <a:pt x="0" y="515585"/>
                  </a:cubicBezTo>
                  <a:lnTo>
                    <a:pt x="0" y="103120"/>
                  </a:lnTo>
                  <a:close/>
                </a:path>
              </a:pathLst>
            </a:custGeom>
            <a:solidFill>
              <a:schemeClr val="bg1">
                <a:lumMod val="85000"/>
                <a:alpha val="90000"/>
              </a:schemeClr>
            </a:solidFill>
          </p:spPr>
          <p:style>
            <a:lnRef idx="2">
              <a:schemeClr val="accent3">
                <a:shade val="80000"/>
                <a:hueOff val="0"/>
                <a:satOff val="0"/>
                <a:lumOff val="9546"/>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02593" tIns="102593" rIns="102593" bIns="102593" numCol="1" spcCol="1270" anchor="ctr" anchorCtr="0">
              <a:noAutofit/>
            </a:bodyPr>
            <a:lstStyle/>
            <a:p>
              <a:pPr lvl="0" algn="ctr" defTabSz="844550">
                <a:lnSpc>
                  <a:spcPct val="90000"/>
                </a:lnSpc>
                <a:spcBef>
                  <a:spcPct val="0"/>
                </a:spcBef>
                <a:spcAft>
                  <a:spcPct val="35000"/>
                </a:spcAft>
              </a:pPr>
              <a:r>
                <a:rPr lang="en-US" sz="1900" kern="1200" dirty="0" smtClean="0"/>
                <a:t>Latches</a:t>
              </a:r>
              <a:endParaRPr lang="en-US" sz="1900" kern="1200" dirty="0"/>
            </a:p>
          </p:txBody>
        </p:sp>
        <p:sp>
          <p:nvSpPr>
            <p:cNvPr id="10" name="Freeform 9"/>
            <p:cNvSpPr/>
            <p:nvPr/>
          </p:nvSpPr>
          <p:spPr>
            <a:xfrm>
              <a:off x="6198669" y="4452064"/>
              <a:ext cx="2828369" cy="618705"/>
            </a:xfrm>
            <a:custGeom>
              <a:avLst/>
              <a:gdLst>
                <a:gd name="connsiteX0" fmla="*/ 0 w 2828369"/>
                <a:gd name="connsiteY0" fmla="*/ 103120 h 618705"/>
                <a:gd name="connsiteX1" fmla="*/ 103120 w 2828369"/>
                <a:gd name="connsiteY1" fmla="*/ 0 h 618705"/>
                <a:gd name="connsiteX2" fmla="*/ 2725249 w 2828369"/>
                <a:gd name="connsiteY2" fmla="*/ 0 h 618705"/>
                <a:gd name="connsiteX3" fmla="*/ 2828369 w 2828369"/>
                <a:gd name="connsiteY3" fmla="*/ 103120 h 618705"/>
                <a:gd name="connsiteX4" fmla="*/ 2828369 w 2828369"/>
                <a:gd name="connsiteY4" fmla="*/ 515585 h 618705"/>
                <a:gd name="connsiteX5" fmla="*/ 2725249 w 2828369"/>
                <a:gd name="connsiteY5" fmla="*/ 618705 h 618705"/>
                <a:gd name="connsiteX6" fmla="*/ 103120 w 2828369"/>
                <a:gd name="connsiteY6" fmla="*/ 618705 h 618705"/>
                <a:gd name="connsiteX7" fmla="*/ 0 w 2828369"/>
                <a:gd name="connsiteY7" fmla="*/ 515585 h 618705"/>
                <a:gd name="connsiteX8" fmla="*/ 0 w 2828369"/>
                <a:gd name="connsiteY8" fmla="*/ 103120 h 618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28369" h="618705">
                  <a:moveTo>
                    <a:pt x="0" y="103120"/>
                  </a:moveTo>
                  <a:cubicBezTo>
                    <a:pt x="0" y="46168"/>
                    <a:pt x="46168" y="0"/>
                    <a:pt x="103120" y="0"/>
                  </a:cubicBezTo>
                  <a:lnTo>
                    <a:pt x="2725249" y="0"/>
                  </a:lnTo>
                  <a:cubicBezTo>
                    <a:pt x="2782201" y="0"/>
                    <a:pt x="2828369" y="46168"/>
                    <a:pt x="2828369" y="103120"/>
                  </a:cubicBezTo>
                  <a:lnTo>
                    <a:pt x="2828369" y="515585"/>
                  </a:lnTo>
                  <a:cubicBezTo>
                    <a:pt x="2828369" y="572537"/>
                    <a:pt x="2782201" y="618705"/>
                    <a:pt x="2725249" y="618705"/>
                  </a:cubicBezTo>
                  <a:lnTo>
                    <a:pt x="103120" y="618705"/>
                  </a:lnTo>
                  <a:cubicBezTo>
                    <a:pt x="46168" y="618705"/>
                    <a:pt x="0" y="572537"/>
                    <a:pt x="0" y="515585"/>
                  </a:cubicBezTo>
                  <a:lnTo>
                    <a:pt x="0" y="103120"/>
                  </a:lnTo>
                  <a:close/>
                </a:path>
              </a:pathLst>
            </a:custGeom>
            <a:solidFill>
              <a:schemeClr val="bg1">
                <a:lumMod val="85000"/>
                <a:alpha val="90000"/>
              </a:schemeClr>
            </a:solidFill>
          </p:spPr>
          <p:style>
            <a:lnRef idx="2">
              <a:schemeClr val="accent3">
                <a:shade val="80000"/>
                <a:hueOff val="0"/>
                <a:satOff val="0"/>
                <a:lumOff val="14319"/>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02593" tIns="102593" rIns="102593" bIns="102593" numCol="1" spcCol="1270" anchor="ctr" anchorCtr="0">
              <a:noAutofit/>
            </a:bodyPr>
            <a:lstStyle/>
            <a:p>
              <a:pPr lvl="0" algn="ctr" defTabSz="844550">
                <a:lnSpc>
                  <a:spcPct val="90000"/>
                </a:lnSpc>
                <a:spcBef>
                  <a:spcPct val="0"/>
                </a:spcBef>
                <a:spcAft>
                  <a:spcPct val="35000"/>
                </a:spcAft>
              </a:pPr>
              <a:r>
                <a:rPr lang="en-US" sz="1900" kern="1200" dirty="0" smtClean="0"/>
                <a:t>Concurrency Locking</a:t>
              </a:r>
              <a:endParaRPr lang="en-US" sz="1900" kern="1200" dirty="0"/>
            </a:p>
          </p:txBody>
        </p:sp>
        <p:sp>
          <p:nvSpPr>
            <p:cNvPr id="11" name="Freeform 10"/>
            <p:cNvSpPr/>
            <p:nvPr/>
          </p:nvSpPr>
          <p:spPr>
            <a:xfrm>
              <a:off x="6188459" y="5158379"/>
              <a:ext cx="2828369" cy="618705"/>
            </a:xfrm>
            <a:custGeom>
              <a:avLst/>
              <a:gdLst>
                <a:gd name="connsiteX0" fmla="*/ 0 w 2828369"/>
                <a:gd name="connsiteY0" fmla="*/ 103120 h 618705"/>
                <a:gd name="connsiteX1" fmla="*/ 103120 w 2828369"/>
                <a:gd name="connsiteY1" fmla="*/ 0 h 618705"/>
                <a:gd name="connsiteX2" fmla="*/ 2725249 w 2828369"/>
                <a:gd name="connsiteY2" fmla="*/ 0 h 618705"/>
                <a:gd name="connsiteX3" fmla="*/ 2828369 w 2828369"/>
                <a:gd name="connsiteY3" fmla="*/ 103120 h 618705"/>
                <a:gd name="connsiteX4" fmla="*/ 2828369 w 2828369"/>
                <a:gd name="connsiteY4" fmla="*/ 515585 h 618705"/>
                <a:gd name="connsiteX5" fmla="*/ 2725249 w 2828369"/>
                <a:gd name="connsiteY5" fmla="*/ 618705 h 618705"/>
                <a:gd name="connsiteX6" fmla="*/ 103120 w 2828369"/>
                <a:gd name="connsiteY6" fmla="*/ 618705 h 618705"/>
                <a:gd name="connsiteX7" fmla="*/ 0 w 2828369"/>
                <a:gd name="connsiteY7" fmla="*/ 515585 h 618705"/>
                <a:gd name="connsiteX8" fmla="*/ 0 w 2828369"/>
                <a:gd name="connsiteY8" fmla="*/ 103120 h 618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28369" h="618705">
                  <a:moveTo>
                    <a:pt x="0" y="103120"/>
                  </a:moveTo>
                  <a:cubicBezTo>
                    <a:pt x="0" y="46168"/>
                    <a:pt x="46168" y="0"/>
                    <a:pt x="103120" y="0"/>
                  </a:cubicBezTo>
                  <a:lnTo>
                    <a:pt x="2725249" y="0"/>
                  </a:lnTo>
                  <a:cubicBezTo>
                    <a:pt x="2782201" y="0"/>
                    <a:pt x="2828369" y="46168"/>
                    <a:pt x="2828369" y="103120"/>
                  </a:cubicBezTo>
                  <a:lnTo>
                    <a:pt x="2828369" y="515585"/>
                  </a:lnTo>
                  <a:cubicBezTo>
                    <a:pt x="2828369" y="572537"/>
                    <a:pt x="2782201" y="618705"/>
                    <a:pt x="2725249" y="618705"/>
                  </a:cubicBezTo>
                  <a:lnTo>
                    <a:pt x="103120" y="618705"/>
                  </a:lnTo>
                  <a:cubicBezTo>
                    <a:pt x="46168" y="618705"/>
                    <a:pt x="0" y="572537"/>
                    <a:pt x="0" y="515585"/>
                  </a:cubicBezTo>
                  <a:lnTo>
                    <a:pt x="0" y="103120"/>
                  </a:lnTo>
                  <a:close/>
                </a:path>
              </a:pathLst>
            </a:custGeom>
            <a:solidFill>
              <a:schemeClr val="bg1">
                <a:lumMod val="85000"/>
                <a:alpha val="90000"/>
              </a:schemeClr>
            </a:solidFill>
          </p:spPr>
          <p:style>
            <a:lnRef idx="2">
              <a:schemeClr val="accent3">
                <a:shade val="80000"/>
                <a:hueOff val="0"/>
                <a:satOff val="0"/>
                <a:lumOff val="19092"/>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02593" tIns="102593" rIns="102593" bIns="102593" numCol="1" spcCol="1270" anchor="ctr" anchorCtr="0">
              <a:noAutofit/>
            </a:bodyPr>
            <a:lstStyle/>
            <a:p>
              <a:pPr lvl="0" algn="ctr" defTabSz="844550">
                <a:lnSpc>
                  <a:spcPct val="90000"/>
                </a:lnSpc>
                <a:spcBef>
                  <a:spcPct val="0"/>
                </a:spcBef>
                <a:spcAft>
                  <a:spcPct val="35000"/>
                </a:spcAft>
              </a:pPr>
              <a:r>
                <a:rPr lang="en-US" sz="1900" kern="1200" dirty="0" smtClean="0"/>
                <a:t>Disk IO</a:t>
              </a:r>
              <a:endParaRPr lang="en-US" sz="1900" kern="1200" dirty="0"/>
            </a:p>
          </p:txBody>
        </p:sp>
      </p:grpSp>
      <p:sp>
        <p:nvSpPr>
          <p:cNvPr id="12" name="Freeform 11"/>
          <p:cNvSpPr/>
          <p:nvPr/>
        </p:nvSpPr>
        <p:spPr>
          <a:xfrm>
            <a:off x="3112726" y="2363932"/>
            <a:ext cx="2828369" cy="618705"/>
          </a:xfrm>
          <a:custGeom>
            <a:avLst/>
            <a:gdLst>
              <a:gd name="connsiteX0" fmla="*/ 0 w 2828369"/>
              <a:gd name="connsiteY0" fmla="*/ 103120 h 618705"/>
              <a:gd name="connsiteX1" fmla="*/ 103120 w 2828369"/>
              <a:gd name="connsiteY1" fmla="*/ 0 h 618705"/>
              <a:gd name="connsiteX2" fmla="*/ 2725249 w 2828369"/>
              <a:gd name="connsiteY2" fmla="*/ 0 h 618705"/>
              <a:gd name="connsiteX3" fmla="*/ 2828369 w 2828369"/>
              <a:gd name="connsiteY3" fmla="*/ 103120 h 618705"/>
              <a:gd name="connsiteX4" fmla="*/ 2828369 w 2828369"/>
              <a:gd name="connsiteY4" fmla="*/ 515585 h 618705"/>
              <a:gd name="connsiteX5" fmla="*/ 2725249 w 2828369"/>
              <a:gd name="connsiteY5" fmla="*/ 618705 h 618705"/>
              <a:gd name="connsiteX6" fmla="*/ 103120 w 2828369"/>
              <a:gd name="connsiteY6" fmla="*/ 618705 h 618705"/>
              <a:gd name="connsiteX7" fmla="*/ 0 w 2828369"/>
              <a:gd name="connsiteY7" fmla="*/ 515585 h 618705"/>
              <a:gd name="connsiteX8" fmla="*/ 0 w 2828369"/>
              <a:gd name="connsiteY8" fmla="*/ 103120 h 618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28369" h="618705">
                <a:moveTo>
                  <a:pt x="0" y="103120"/>
                </a:moveTo>
                <a:cubicBezTo>
                  <a:pt x="0" y="46168"/>
                  <a:pt x="46168" y="0"/>
                  <a:pt x="103120" y="0"/>
                </a:cubicBezTo>
                <a:lnTo>
                  <a:pt x="2725249" y="0"/>
                </a:lnTo>
                <a:cubicBezTo>
                  <a:pt x="2782201" y="0"/>
                  <a:pt x="2828369" y="46168"/>
                  <a:pt x="2828369" y="103120"/>
                </a:cubicBezTo>
                <a:lnTo>
                  <a:pt x="2828369" y="515585"/>
                </a:lnTo>
                <a:cubicBezTo>
                  <a:pt x="2828369" y="572537"/>
                  <a:pt x="2782201" y="618705"/>
                  <a:pt x="2725249" y="618705"/>
                </a:cubicBezTo>
                <a:lnTo>
                  <a:pt x="103120" y="618705"/>
                </a:lnTo>
                <a:cubicBezTo>
                  <a:pt x="46168" y="618705"/>
                  <a:pt x="0" y="572537"/>
                  <a:pt x="0" y="515585"/>
                </a:cubicBezTo>
                <a:lnTo>
                  <a:pt x="0" y="103120"/>
                </a:lnTo>
                <a:close/>
              </a:path>
            </a:pathLst>
          </a:custGeom>
          <a:effectLst>
            <a:glow rad="228600">
              <a:schemeClr val="accent1">
                <a:satMod val="175000"/>
                <a:alpha val="40000"/>
              </a:schemeClr>
            </a:glow>
          </a:effectLst>
        </p:spPr>
        <p:style>
          <a:lnRef idx="2">
            <a:schemeClr val="accent3">
              <a:shade val="80000"/>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02593" tIns="102593" rIns="102593" bIns="102593" numCol="1" spcCol="1270" anchor="ctr" anchorCtr="0">
            <a:noAutofit/>
          </a:bodyPr>
          <a:lstStyle/>
          <a:p>
            <a:pPr lvl="0" algn="ctr" defTabSz="844550">
              <a:lnSpc>
                <a:spcPct val="90000"/>
              </a:lnSpc>
              <a:spcBef>
                <a:spcPct val="0"/>
              </a:spcBef>
              <a:spcAft>
                <a:spcPct val="35000"/>
              </a:spcAft>
            </a:pPr>
            <a:r>
              <a:rPr lang="en-US" sz="1900" kern="1200" dirty="0" smtClean="0"/>
              <a:t>Native compiled SPs</a:t>
            </a:r>
            <a:endParaRPr lang="en-US" sz="1900" kern="1200" dirty="0"/>
          </a:p>
        </p:txBody>
      </p:sp>
      <p:sp>
        <p:nvSpPr>
          <p:cNvPr id="13" name="Freeform 12"/>
          <p:cNvSpPr/>
          <p:nvPr/>
        </p:nvSpPr>
        <p:spPr>
          <a:xfrm>
            <a:off x="3112726" y="3059976"/>
            <a:ext cx="2828369" cy="618705"/>
          </a:xfrm>
          <a:custGeom>
            <a:avLst/>
            <a:gdLst>
              <a:gd name="connsiteX0" fmla="*/ 0 w 2828369"/>
              <a:gd name="connsiteY0" fmla="*/ 103120 h 618705"/>
              <a:gd name="connsiteX1" fmla="*/ 103120 w 2828369"/>
              <a:gd name="connsiteY1" fmla="*/ 0 h 618705"/>
              <a:gd name="connsiteX2" fmla="*/ 2725249 w 2828369"/>
              <a:gd name="connsiteY2" fmla="*/ 0 h 618705"/>
              <a:gd name="connsiteX3" fmla="*/ 2828369 w 2828369"/>
              <a:gd name="connsiteY3" fmla="*/ 103120 h 618705"/>
              <a:gd name="connsiteX4" fmla="*/ 2828369 w 2828369"/>
              <a:gd name="connsiteY4" fmla="*/ 515585 h 618705"/>
              <a:gd name="connsiteX5" fmla="*/ 2725249 w 2828369"/>
              <a:gd name="connsiteY5" fmla="*/ 618705 h 618705"/>
              <a:gd name="connsiteX6" fmla="*/ 103120 w 2828369"/>
              <a:gd name="connsiteY6" fmla="*/ 618705 h 618705"/>
              <a:gd name="connsiteX7" fmla="*/ 0 w 2828369"/>
              <a:gd name="connsiteY7" fmla="*/ 515585 h 618705"/>
              <a:gd name="connsiteX8" fmla="*/ 0 w 2828369"/>
              <a:gd name="connsiteY8" fmla="*/ 103120 h 618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28369" h="618705">
                <a:moveTo>
                  <a:pt x="0" y="103120"/>
                </a:moveTo>
                <a:cubicBezTo>
                  <a:pt x="0" y="46168"/>
                  <a:pt x="46168" y="0"/>
                  <a:pt x="103120" y="0"/>
                </a:cubicBezTo>
                <a:lnTo>
                  <a:pt x="2725249" y="0"/>
                </a:lnTo>
                <a:cubicBezTo>
                  <a:pt x="2782201" y="0"/>
                  <a:pt x="2828369" y="46168"/>
                  <a:pt x="2828369" y="103120"/>
                </a:cubicBezTo>
                <a:lnTo>
                  <a:pt x="2828369" y="515585"/>
                </a:lnTo>
                <a:cubicBezTo>
                  <a:pt x="2828369" y="572537"/>
                  <a:pt x="2782201" y="618705"/>
                  <a:pt x="2725249" y="618705"/>
                </a:cubicBezTo>
                <a:lnTo>
                  <a:pt x="103120" y="618705"/>
                </a:lnTo>
                <a:cubicBezTo>
                  <a:pt x="46168" y="618705"/>
                  <a:pt x="0" y="572537"/>
                  <a:pt x="0" y="515585"/>
                </a:cubicBezTo>
                <a:lnTo>
                  <a:pt x="0" y="103120"/>
                </a:lnTo>
                <a:close/>
              </a:path>
            </a:pathLst>
          </a:custGeom>
          <a:effectLst>
            <a:glow rad="228600">
              <a:schemeClr val="accent1">
                <a:satMod val="175000"/>
                <a:alpha val="40000"/>
              </a:schemeClr>
            </a:glow>
          </a:effectLst>
        </p:spPr>
        <p:style>
          <a:lnRef idx="2">
            <a:schemeClr val="accent3">
              <a:shade val="80000"/>
              <a:hueOff val="0"/>
              <a:satOff val="0"/>
              <a:lumOff val="4773"/>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02593" tIns="102593" rIns="102593" bIns="102593" numCol="1" spcCol="1270" anchor="ctr" anchorCtr="0">
            <a:noAutofit/>
          </a:bodyPr>
          <a:lstStyle/>
          <a:p>
            <a:pPr lvl="0" algn="ctr" defTabSz="844550">
              <a:lnSpc>
                <a:spcPct val="90000"/>
              </a:lnSpc>
              <a:spcBef>
                <a:spcPct val="0"/>
              </a:spcBef>
              <a:spcAft>
                <a:spcPct val="35000"/>
              </a:spcAft>
            </a:pPr>
            <a:r>
              <a:rPr lang="en-US" sz="1900" kern="1200" dirty="0" smtClean="0"/>
              <a:t>Minimal Logging and </a:t>
            </a:r>
            <a:r>
              <a:rPr lang="en-US" sz="1900" kern="1200" dirty="0" err="1" smtClean="0"/>
              <a:t>checkpointing</a:t>
            </a:r>
            <a:endParaRPr lang="en-US" sz="1900" kern="1200" dirty="0"/>
          </a:p>
        </p:txBody>
      </p:sp>
      <p:sp>
        <p:nvSpPr>
          <p:cNvPr id="14" name="Freeform 13"/>
          <p:cNvSpPr/>
          <p:nvPr/>
        </p:nvSpPr>
        <p:spPr>
          <a:xfrm>
            <a:off x="3112726" y="3756020"/>
            <a:ext cx="2828369" cy="618705"/>
          </a:xfrm>
          <a:custGeom>
            <a:avLst/>
            <a:gdLst>
              <a:gd name="connsiteX0" fmla="*/ 0 w 2828369"/>
              <a:gd name="connsiteY0" fmla="*/ 103120 h 618705"/>
              <a:gd name="connsiteX1" fmla="*/ 103120 w 2828369"/>
              <a:gd name="connsiteY1" fmla="*/ 0 h 618705"/>
              <a:gd name="connsiteX2" fmla="*/ 2725249 w 2828369"/>
              <a:gd name="connsiteY2" fmla="*/ 0 h 618705"/>
              <a:gd name="connsiteX3" fmla="*/ 2828369 w 2828369"/>
              <a:gd name="connsiteY3" fmla="*/ 103120 h 618705"/>
              <a:gd name="connsiteX4" fmla="*/ 2828369 w 2828369"/>
              <a:gd name="connsiteY4" fmla="*/ 515585 h 618705"/>
              <a:gd name="connsiteX5" fmla="*/ 2725249 w 2828369"/>
              <a:gd name="connsiteY5" fmla="*/ 618705 h 618705"/>
              <a:gd name="connsiteX6" fmla="*/ 103120 w 2828369"/>
              <a:gd name="connsiteY6" fmla="*/ 618705 h 618705"/>
              <a:gd name="connsiteX7" fmla="*/ 0 w 2828369"/>
              <a:gd name="connsiteY7" fmla="*/ 515585 h 618705"/>
              <a:gd name="connsiteX8" fmla="*/ 0 w 2828369"/>
              <a:gd name="connsiteY8" fmla="*/ 103120 h 618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28369" h="618705">
                <a:moveTo>
                  <a:pt x="0" y="103120"/>
                </a:moveTo>
                <a:cubicBezTo>
                  <a:pt x="0" y="46168"/>
                  <a:pt x="46168" y="0"/>
                  <a:pt x="103120" y="0"/>
                </a:cubicBezTo>
                <a:lnTo>
                  <a:pt x="2725249" y="0"/>
                </a:lnTo>
                <a:cubicBezTo>
                  <a:pt x="2782201" y="0"/>
                  <a:pt x="2828369" y="46168"/>
                  <a:pt x="2828369" y="103120"/>
                </a:cubicBezTo>
                <a:lnTo>
                  <a:pt x="2828369" y="515585"/>
                </a:lnTo>
                <a:cubicBezTo>
                  <a:pt x="2828369" y="572537"/>
                  <a:pt x="2782201" y="618705"/>
                  <a:pt x="2725249" y="618705"/>
                </a:cubicBezTo>
                <a:lnTo>
                  <a:pt x="103120" y="618705"/>
                </a:lnTo>
                <a:cubicBezTo>
                  <a:pt x="46168" y="618705"/>
                  <a:pt x="0" y="572537"/>
                  <a:pt x="0" y="515585"/>
                </a:cubicBezTo>
                <a:lnTo>
                  <a:pt x="0" y="103120"/>
                </a:lnTo>
                <a:close/>
              </a:path>
            </a:pathLst>
          </a:custGeom>
          <a:effectLst>
            <a:glow rad="228600">
              <a:schemeClr val="accent1">
                <a:satMod val="175000"/>
                <a:alpha val="40000"/>
              </a:schemeClr>
            </a:glow>
          </a:effectLst>
        </p:spPr>
        <p:style>
          <a:lnRef idx="2">
            <a:schemeClr val="accent3">
              <a:shade val="80000"/>
              <a:hueOff val="0"/>
              <a:satOff val="0"/>
              <a:lumOff val="9546"/>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02593" tIns="102593" rIns="102593" bIns="102593" numCol="1" spcCol="1270" anchor="ctr" anchorCtr="0">
            <a:noAutofit/>
          </a:bodyPr>
          <a:lstStyle/>
          <a:p>
            <a:pPr lvl="0" algn="ctr" defTabSz="844550">
              <a:lnSpc>
                <a:spcPct val="90000"/>
              </a:lnSpc>
              <a:spcBef>
                <a:spcPct val="0"/>
              </a:spcBef>
              <a:spcAft>
                <a:spcPct val="35000"/>
              </a:spcAft>
            </a:pPr>
            <a:r>
              <a:rPr lang="en-US" sz="1900" kern="1200" dirty="0" smtClean="0"/>
              <a:t>Lock-free data structures</a:t>
            </a:r>
            <a:endParaRPr lang="en-US" sz="1900" kern="1200" dirty="0"/>
          </a:p>
        </p:txBody>
      </p:sp>
      <p:sp>
        <p:nvSpPr>
          <p:cNvPr id="15" name="Freeform 14"/>
          <p:cNvSpPr/>
          <p:nvPr/>
        </p:nvSpPr>
        <p:spPr>
          <a:xfrm>
            <a:off x="3112726" y="4452064"/>
            <a:ext cx="2828369" cy="618705"/>
          </a:xfrm>
          <a:custGeom>
            <a:avLst/>
            <a:gdLst>
              <a:gd name="connsiteX0" fmla="*/ 0 w 2828369"/>
              <a:gd name="connsiteY0" fmla="*/ 103120 h 618705"/>
              <a:gd name="connsiteX1" fmla="*/ 103120 w 2828369"/>
              <a:gd name="connsiteY1" fmla="*/ 0 h 618705"/>
              <a:gd name="connsiteX2" fmla="*/ 2725249 w 2828369"/>
              <a:gd name="connsiteY2" fmla="*/ 0 h 618705"/>
              <a:gd name="connsiteX3" fmla="*/ 2828369 w 2828369"/>
              <a:gd name="connsiteY3" fmla="*/ 103120 h 618705"/>
              <a:gd name="connsiteX4" fmla="*/ 2828369 w 2828369"/>
              <a:gd name="connsiteY4" fmla="*/ 515585 h 618705"/>
              <a:gd name="connsiteX5" fmla="*/ 2725249 w 2828369"/>
              <a:gd name="connsiteY5" fmla="*/ 618705 h 618705"/>
              <a:gd name="connsiteX6" fmla="*/ 103120 w 2828369"/>
              <a:gd name="connsiteY6" fmla="*/ 618705 h 618705"/>
              <a:gd name="connsiteX7" fmla="*/ 0 w 2828369"/>
              <a:gd name="connsiteY7" fmla="*/ 515585 h 618705"/>
              <a:gd name="connsiteX8" fmla="*/ 0 w 2828369"/>
              <a:gd name="connsiteY8" fmla="*/ 103120 h 618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28369" h="618705">
                <a:moveTo>
                  <a:pt x="0" y="103120"/>
                </a:moveTo>
                <a:cubicBezTo>
                  <a:pt x="0" y="46168"/>
                  <a:pt x="46168" y="0"/>
                  <a:pt x="103120" y="0"/>
                </a:cubicBezTo>
                <a:lnTo>
                  <a:pt x="2725249" y="0"/>
                </a:lnTo>
                <a:cubicBezTo>
                  <a:pt x="2782201" y="0"/>
                  <a:pt x="2828369" y="46168"/>
                  <a:pt x="2828369" y="103120"/>
                </a:cubicBezTo>
                <a:lnTo>
                  <a:pt x="2828369" y="515585"/>
                </a:lnTo>
                <a:cubicBezTo>
                  <a:pt x="2828369" y="572537"/>
                  <a:pt x="2782201" y="618705"/>
                  <a:pt x="2725249" y="618705"/>
                </a:cubicBezTo>
                <a:lnTo>
                  <a:pt x="103120" y="618705"/>
                </a:lnTo>
                <a:cubicBezTo>
                  <a:pt x="46168" y="618705"/>
                  <a:pt x="0" y="572537"/>
                  <a:pt x="0" y="515585"/>
                </a:cubicBezTo>
                <a:lnTo>
                  <a:pt x="0" y="103120"/>
                </a:lnTo>
                <a:close/>
              </a:path>
            </a:pathLst>
          </a:custGeom>
          <a:effectLst>
            <a:glow rad="228600">
              <a:schemeClr val="accent1">
                <a:satMod val="175000"/>
                <a:alpha val="40000"/>
              </a:schemeClr>
            </a:glow>
          </a:effectLst>
        </p:spPr>
        <p:style>
          <a:lnRef idx="2">
            <a:schemeClr val="accent3">
              <a:shade val="80000"/>
              <a:hueOff val="0"/>
              <a:satOff val="0"/>
              <a:lumOff val="14319"/>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02593" tIns="102593" rIns="102593" bIns="102593" numCol="1" spcCol="1270" anchor="ctr" anchorCtr="0">
            <a:noAutofit/>
          </a:bodyPr>
          <a:lstStyle/>
          <a:p>
            <a:pPr lvl="0" algn="ctr" defTabSz="844550">
              <a:lnSpc>
                <a:spcPct val="90000"/>
              </a:lnSpc>
              <a:spcBef>
                <a:spcPct val="0"/>
              </a:spcBef>
              <a:spcAft>
                <a:spcPct val="35000"/>
              </a:spcAft>
            </a:pPr>
            <a:r>
              <a:rPr lang="en-US" sz="1900" kern="1200" dirty="0" smtClean="0"/>
              <a:t>multi-versioning Currency control</a:t>
            </a:r>
            <a:endParaRPr lang="en-US" sz="1900" kern="1200" dirty="0"/>
          </a:p>
        </p:txBody>
      </p:sp>
      <p:sp>
        <p:nvSpPr>
          <p:cNvPr id="16" name="Freeform 15"/>
          <p:cNvSpPr/>
          <p:nvPr/>
        </p:nvSpPr>
        <p:spPr>
          <a:xfrm>
            <a:off x="3102516" y="5158379"/>
            <a:ext cx="2828369" cy="618705"/>
          </a:xfrm>
          <a:custGeom>
            <a:avLst/>
            <a:gdLst>
              <a:gd name="connsiteX0" fmla="*/ 0 w 2828369"/>
              <a:gd name="connsiteY0" fmla="*/ 103120 h 618705"/>
              <a:gd name="connsiteX1" fmla="*/ 103120 w 2828369"/>
              <a:gd name="connsiteY1" fmla="*/ 0 h 618705"/>
              <a:gd name="connsiteX2" fmla="*/ 2725249 w 2828369"/>
              <a:gd name="connsiteY2" fmla="*/ 0 h 618705"/>
              <a:gd name="connsiteX3" fmla="*/ 2828369 w 2828369"/>
              <a:gd name="connsiteY3" fmla="*/ 103120 h 618705"/>
              <a:gd name="connsiteX4" fmla="*/ 2828369 w 2828369"/>
              <a:gd name="connsiteY4" fmla="*/ 515585 h 618705"/>
              <a:gd name="connsiteX5" fmla="*/ 2725249 w 2828369"/>
              <a:gd name="connsiteY5" fmla="*/ 618705 h 618705"/>
              <a:gd name="connsiteX6" fmla="*/ 103120 w 2828369"/>
              <a:gd name="connsiteY6" fmla="*/ 618705 h 618705"/>
              <a:gd name="connsiteX7" fmla="*/ 0 w 2828369"/>
              <a:gd name="connsiteY7" fmla="*/ 515585 h 618705"/>
              <a:gd name="connsiteX8" fmla="*/ 0 w 2828369"/>
              <a:gd name="connsiteY8" fmla="*/ 103120 h 618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28369" h="618705">
                <a:moveTo>
                  <a:pt x="0" y="103120"/>
                </a:moveTo>
                <a:cubicBezTo>
                  <a:pt x="0" y="46168"/>
                  <a:pt x="46168" y="0"/>
                  <a:pt x="103120" y="0"/>
                </a:cubicBezTo>
                <a:lnTo>
                  <a:pt x="2725249" y="0"/>
                </a:lnTo>
                <a:cubicBezTo>
                  <a:pt x="2782201" y="0"/>
                  <a:pt x="2828369" y="46168"/>
                  <a:pt x="2828369" y="103120"/>
                </a:cubicBezTo>
                <a:lnTo>
                  <a:pt x="2828369" y="515585"/>
                </a:lnTo>
                <a:cubicBezTo>
                  <a:pt x="2828369" y="572537"/>
                  <a:pt x="2782201" y="618705"/>
                  <a:pt x="2725249" y="618705"/>
                </a:cubicBezTo>
                <a:lnTo>
                  <a:pt x="103120" y="618705"/>
                </a:lnTo>
                <a:cubicBezTo>
                  <a:pt x="46168" y="618705"/>
                  <a:pt x="0" y="572537"/>
                  <a:pt x="0" y="515585"/>
                </a:cubicBezTo>
                <a:lnTo>
                  <a:pt x="0" y="103120"/>
                </a:lnTo>
                <a:close/>
              </a:path>
            </a:pathLst>
          </a:custGeom>
          <a:effectLst>
            <a:glow rad="228600">
              <a:schemeClr val="accent1">
                <a:satMod val="175000"/>
                <a:alpha val="40000"/>
              </a:schemeClr>
            </a:glow>
          </a:effectLst>
        </p:spPr>
        <p:style>
          <a:lnRef idx="2">
            <a:schemeClr val="accent3">
              <a:shade val="80000"/>
              <a:hueOff val="0"/>
              <a:satOff val="0"/>
              <a:lumOff val="19092"/>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02593" tIns="102593" rIns="102593" bIns="102593" numCol="1" spcCol="1270" anchor="ctr" anchorCtr="0">
            <a:noAutofit/>
          </a:bodyPr>
          <a:lstStyle/>
          <a:p>
            <a:pPr lvl="0" algn="ctr" defTabSz="844550">
              <a:lnSpc>
                <a:spcPct val="90000"/>
              </a:lnSpc>
              <a:spcBef>
                <a:spcPct val="0"/>
              </a:spcBef>
              <a:spcAft>
                <a:spcPct val="35000"/>
              </a:spcAft>
            </a:pPr>
            <a:r>
              <a:rPr lang="en-US" sz="1900" dirty="0" smtClean="0"/>
              <a:t>In Memory and Memory optimized data structures</a:t>
            </a:r>
            <a:endParaRPr lang="en-US" sz="1900" kern="1200" dirty="0"/>
          </a:p>
        </p:txBody>
      </p:sp>
    </p:spTree>
    <p:extLst>
      <p:ext uri="{BB962C8B-B14F-4D97-AF65-F5344CB8AC3E}">
        <p14:creationId xmlns:p14="http://schemas.microsoft.com/office/powerpoint/2010/main" val="3744084734"/>
      </p:ext>
    </p:extLst>
  </p:cSld>
  <p:clrMapOvr>
    <a:masterClrMapping/>
  </p:clrMapOvr>
  <mc:AlternateContent xmlns:mc="http://schemas.openxmlformats.org/markup-compatibility/2006" xmlns:p14="http://schemas.microsoft.com/office/powerpoint/2010/main">
    <mc:Choice Requires="p14">
      <p:transition spd="slow" p14:dur="2000" advTm="114285"/>
    </mc:Choice>
    <mc:Fallback xmlns="">
      <p:transition spd="slow" advTm="114285"/>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Performance results</a:t>
            </a:r>
            <a:endParaRPr lang="en-US"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7701634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CPU Efficiency for </a:t>
            </a:r>
            <a:r>
              <a:rPr lang="en-US" dirty="0" smtClean="0"/>
              <a:t>Lookups</a:t>
            </a:r>
            <a:endParaRPr lang="en-US" dirty="0"/>
          </a:p>
        </p:txBody>
      </p:sp>
      <p:sp>
        <p:nvSpPr>
          <p:cNvPr id="4" name="Content Placeholder 6"/>
          <p:cNvSpPr txBox="1">
            <a:spLocks/>
          </p:cNvSpPr>
          <p:nvPr/>
        </p:nvSpPr>
        <p:spPr>
          <a:xfrm>
            <a:off x="2400346" y="1564165"/>
            <a:ext cx="7217835" cy="1575373"/>
          </a:xfrm>
          <a:prstGeom prst="rect">
            <a:avLst/>
          </a:prstGeom>
          <a:solidFill>
            <a:schemeClr val="bg1"/>
          </a:solidFill>
          <a:ln>
            <a:solidFill>
              <a:schemeClr val="tx1"/>
            </a:solidFill>
          </a:ln>
          <a:effectLst>
            <a:outerShdw blurRad="63500" sx="102000" sy="102000" algn="ctr" rotWithShape="0">
              <a:prstClr val="black">
                <a:alpha val="40000"/>
              </a:prstClr>
            </a:outerShdw>
          </a:effectLst>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smtClean="0">
                <a:latin typeface="Rockwell Condensed" pitchFamily="18" charset="0"/>
              </a:rPr>
              <a:t>Random lookups in a table with 10M rows</a:t>
            </a:r>
          </a:p>
          <a:p>
            <a:r>
              <a:rPr lang="en-US" dirty="0" smtClean="0">
                <a:latin typeface="Rockwell Condensed" pitchFamily="18" charset="0"/>
              </a:rPr>
              <a:t>All data in memory</a:t>
            </a:r>
          </a:p>
          <a:p>
            <a:r>
              <a:rPr lang="en-US" dirty="0" smtClean="0">
                <a:latin typeface="Rockwell Condensed" pitchFamily="18" charset="0"/>
              </a:rPr>
              <a:t>Intel Xeon W3520 2.67 GHz</a:t>
            </a:r>
          </a:p>
        </p:txBody>
      </p:sp>
      <p:graphicFrame>
        <p:nvGraphicFramePr>
          <p:cNvPr id="5" name="Table 4"/>
          <p:cNvGraphicFramePr>
            <a:graphicFrameLocks noGrp="1"/>
          </p:cNvGraphicFramePr>
          <p:nvPr>
            <p:extLst>
              <p:ext uri="{D42A27DB-BD31-4B8C-83A1-F6EECF244321}">
                <p14:modId xmlns:p14="http://schemas.microsoft.com/office/powerpoint/2010/main" val="1409562379"/>
              </p:ext>
            </p:extLst>
          </p:nvPr>
        </p:nvGraphicFramePr>
        <p:xfrm>
          <a:off x="2400345" y="3185742"/>
          <a:ext cx="7217836" cy="2449683"/>
        </p:xfrm>
        <a:graphic>
          <a:graphicData uri="http://schemas.openxmlformats.org/drawingml/2006/table">
            <a:tbl>
              <a:tblPr firstRow="1" firstCol="1" bandRow="1">
                <a:effectLst>
                  <a:outerShdw blurRad="63500" sx="102000" sy="102000" algn="ctr" rotWithShape="0">
                    <a:prstClr val="black">
                      <a:alpha val="40000"/>
                    </a:prstClr>
                  </a:outerShdw>
                </a:effectLst>
                <a:tableStyleId>{073A0DAA-6AF3-43AB-8588-CEC1D06C72B9}</a:tableStyleId>
              </a:tblPr>
              <a:tblGrid>
                <a:gridCol w="2051654"/>
                <a:gridCol w="2051654"/>
                <a:gridCol w="1709713"/>
                <a:gridCol w="1404815"/>
              </a:tblGrid>
              <a:tr h="322516">
                <a:tc rowSpan="2">
                  <a:txBody>
                    <a:bodyPr/>
                    <a:lstStyle/>
                    <a:p>
                      <a:pPr marL="0" marR="0" algn="ctr">
                        <a:spcBef>
                          <a:spcPts val="0"/>
                        </a:spcBef>
                        <a:spcAft>
                          <a:spcPts val="400"/>
                        </a:spcAft>
                      </a:pPr>
                      <a:r>
                        <a:rPr lang="en-US" sz="2000" dirty="0">
                          <a:effectLst/>
                          <a:latin typeface="Arial Narrow" pitchFamily="34" charset="0"/>
                          <a:ea typeface="Tahoma" pitchFamily="34" charset="0"/>
                          <a:cs typeface="Tahoma" pitchFamily="34" charset="0"/>
                        </a:rPr>
                        <a:t>Transaction size in #lookups</a:t>
                      </a:r>
                    </a:p>
                  </a:txBody>
                  <a:tcPr marL="73025" marR="73025" marT="0" marB="0"/>
                </a:tc>
                <a:tc gridSpan="2">
                  <a:txBody>
                    <a:bodyPr/>
                    <a:lstStyle/>
                    <a:p>
                      <a:pPr marL="0" marR="0" algn="ctr">
                        <a:spcBef>
                          <a:spcPts val="0"/>
                        </a:spcBef>
                        <a:spcAft>
                          <a:spcPts val="400"/>
                        </a:spcAft>
                      </a:pPr>
                      <a:r>
                        <a:rPr lang="en-US" sz="2000" dirty="0">
                          <a:effectLst/>
                          <a:latin typeface="Arial Narrow" pitchFamily="34" charset="0"/>
                          <a:ea typeface="Tahoma" pitchFamily="34" charset="0"/>
                          <a:cs typeface="Tahoma" pitchFamily="34" charset="0"/>
                        </a:rPr>
                        <a:t>CPU cycles (in millions)</a:t>
                      </a:r>
                    </a:p>
                  </a:txBody>
                  <a:tcPr marL="73025" marR="73025" marT="0" marB="0"/>
                </a:tc>
                <a:tc hMerge="1">
                  <a:txBody>
                    <a:bodyPr/>
                    <a:lstStyle/>
                    <a:p>
                      <a:endParaRPr lang="en-US"/>
                    </a:p>
                  </a:txBody>
                  <a:tcPr/>
                </a:tc>
                <a:tc>
                  <a:txBody>
                    <a:bodyPr/>
                    <a:lstStyle/>
                    <a:p>
                      <a:pPr marL="0" marR="0" algn="ctr">
                        <a:spcBef>
                          <a:spcPts val="0"/>
                        </a:spcBef>
                        <a:spcAft>
                          <a:spcPts val="400"/>
                        </a:spcAft>
                      </a:pPr>
                      <a:r>
                        <a:rPr lang="en-US" sz="2000" dirty="0">
                          <a:effectLst/>
                          <a:latin typeface="Arial Narrow" pitchFamily="34" charset="0"/>
                          <a:ea typeface="Tahoma" pitchFamily="34" charset="0"/>
                          <a:cs typeface="Tahoma" pitchFamily="34" charset="0"/>
                        </a:rPr>
                        <a:t>Speedup</a:t>
                      </a:r>
                    </a:p>
                  </a:txBody>
                  <a:tcPr marL="73025" marR="73025" marT="0" marB="0"/>
                </a:tc>
              </a:tr>
              <a:tr h="419057">
                <a:tc vMerge="1">
                  <a:txBody>
                    <a:bodyPr/>
                    <a:lstStyle/>
                    <a:p>
                      <a:endParaRPr lang="en-US"/>
                    </a:p>
                  </a:txBody>
                  <a:tcPr/>
                </a:tc>
                <a:tc>
                  <a:txBody>
                    <a:bodyPr/>
                    <a:lstStyle/>
                    <a:p>
                      <a:pPr marL="0" marR="0" algn="ctr">
                        <a:spcBef>
                          <a:spcPts val="0"/>
                        </a:spcBef>
                        <a:spcAft>
                          <a:spcPts val="400"/>
                        </a:spcAft>
                      </a:pPr>
                      <a:r>
                        <a:rPr lang="en-US" sz="2000" b="1" dirty="0" smtClean="0">
                          <a:effectLst/>
                          <a:latin typeface="Arial Narrow" pitchFamily="34" charset="0"/>
                          <a:ea typeface="Tahoma" pitchFamily="34" charset="0"/>
                          <a:cs typeface="Tahoma" pitchFamily="34" charset="0"/>
                        </a:rPr>
                        <a:t>SQL</a:t>
                      </a:r>
                      <a:r>
                        <a:rPr lang="en-US" sz="2000" b="1" baseline="0" dirty="0" smtClean="0">
                          <a:effectLst/>
                          <a:latin typeface="Arial Narrow" pitchFamily="34" charset="0"/>
                          <a:ea typeface="Tahoma" pitchFamily="34" charset="0"/>
                          <a:cs typeface="Tahoma" pitchFamily="34" charset="0"/>
                        </a:rPr>
                        <a:t> Table</a:t>
                      </a:r>
                      <a:endParaRPr lang="en-US" sz="2000" b="1" dirty="0">
                        <a:effectLst/>
                        <a:latin typeface="Arial Narrow" pitchFamily="34" charset="0"/>
                        <a:ea typeface="Tahoma" pitchFamily="34" charset="0"/>
                        <a:cs typeface="Tahoma" pitchFamily="34" charset="0"/>
                      </a:endParaRPr>
                    </a:p>
                  </a:txBody>
                  <a:tcPr marL="73025" marR="73025" marT="0" marB="0"/>
                </a:tc>
                <a:tc>
                  <a:txBody>
                    <a:bodyPr/>
                    <a:lstStyle/>
                    <a:p>
                      <a:pPr marL="0" marR="0" algn="ctr">
                        <a:spcBef>
                          <a:spcPts val="0"/>
                        </a:spcBef>
                        <a:spcAft>
                          <a:spcPts val="400"/>
                        </a:spcAft>
                      </a:pPr>
                      <a:r>
                        <a:rPr lang="en-US" sz="2000" b="1" dirty="0" err="1" smtClean="0">
                          <a:effectLst/>
                          <a:latin typeface="Arial Narrow" pitchFamily="34" charset="0"/>
                          <a:ea typeface="Tahoma" pitchFamily="34" charset="0"/>
                          <a:cs typeface="Tahoma" pitchFamily="34" charset="0"/>
                        </a:rPr>
                        <a:t>Hekaton</a:t>
                      </a:r>
                      <a:r>
                        <a:rPr lang="en-US" sz="2000" b="1" dirty="0" smtClean="0">
                          <a:effectLst/>
                          <a:latin typeface="Arial Narrow" pitchFamily="34" charset="0"/>
                          <a:ea typeface="Tahoma" pitchFamily="34" charset="0"/>
                          <a:cs typeface="Tahoma" pitchFamily="34" charset="0"/>
                        </a:rPr>
                        <a:t> Table</a:t>
                      </a:r>
                      <a:endParaRPr lang="en-US" sz="2000" b="1" dirty="0">
                        <a:effectLst/>
                        <a:latin typeface="Arial Narrow" pitchFamily="34" charset="0"/>
                        <a:ea typeface="Tahoma" pitchFamily="34" charset="0"/>
                        <a:cs typeface="Tahoma" pitchFamily="34" charset="0"/>
                      </a:endParaRPr>
                    </a:p>
                  </a:txBody>
                  <a:tcPr marL="73025" marR="73025" marT="0" marB="0"/>
                </a:tc>
                <a:tc>
                  <a:txBody>
                    <a:bodyPr/>
                    <a:lstStyle/>
                    <a:p>
                      <a:pPr marL="0" marR="0" algn="just">
                        <a:spcBef>
                          <a:spcPts val="0"/>
                        </a:spcBef>
                        <a:spcAft>
                          <a:spcPts val="400"/>
                        </a:spcAft>
                      </a:pPr>
                      <a:r>
                        <a:rPr lang="en-US" sz="2000" dirty="0">
                          <a:effectLst/>
                          <a:latin typeface="Arial Narrow" pitchFamily="34" charset="0"/>
                          <a:ea typeface="Tahoma" pitchFamily="34" charset="0"/>
                          <a:cs typeface="Tahoma" pitchFamily="34" charset="0"/>
                        </a:rPr>
                        <a:t> </a:t>
                      </a:r>
                    </a:p>
                  </a:txBody>
                  <a:tcPr marL="73025" marR="73025" marT="0" marB="0"/>
                </a:tc>
              </a:tr>
              <a:tr h="341622">
                <a:tc>
                  <a:txBody>
                    <a:bodyPr/>
                    <a:lstStyle/>
                    <a:p>
                      <a:pPr marL="0" marR="0" algn="r">
                        <a:spcBef>
                          <a:spcPts val="0"/>
                        </a:spcBef>
                        <a:spcAft>
                          <a:spcPts val="400"/>
                        </a:spcAft>
                      </a:pPr>
                      <a:r>
                        <a:rPr lang="en-US" sz="2000" dirty="0">
                          <a:effectLst/>
                          <a:latin typeface="Arial Narrow" pitchFamily="34" charset="0"/>
                          <a:ea typeface="Tahoma" pitchFamily="34" charset="0"/>
                          <a:cs typeface="Tahoma" pitchFamily="34" charset="0"/>
                        </a:rPr>
                        <a:t>1</a:t>
                      </a:r>
                    </a:p>
                  </a:txBody>
                  <a:tcPr marL="73025" marR="73025" marT="0" marB="0"/>
                </a:tc>
                <a:tc>
                  <a:txBody>
                    <a:bodyPr/>
                    <a:lstStyle/>
                    <a:p>
                      <a:pPr marL="0" marR="0" algn="ctr">
                        <a:spcBef>
                          <a:spcPts val="0"/>
                        </a:spcBef>
                        <a:spcAft>
                          <a:spcPts val="400"/>
                        </a:spcAft>
                      </a:pPr>
                      <a:r>
                        <a:rPr lang="en-US" sz="2000" dirty="0">
                          <a:effectLst/>
                          <a:latin typeface="Arial Narrow" pitchFamily="34" charset="0"/>
                          <a:ea typeface="Tahoma" pitchFamily="34" charset="0"/>
                          <a:cs typeface="Tahoma" pitchFamily="34" charset="0"/>
                        </a:rPr>
                        <a:t>0.734</a:t>
                      </a:r>
                    </a:p>
                  </a:txBody>
                  <a:tcPr marL="73025" marR="73025" marT="0" marB="0"/>
                </a:tc>
                <a:tc>
                  <a:txBody>
                    <a:bodyPr/>
                    <a:lstStyle/>
                    <a:p>
                      <a:pPr marL="0" marR="0" algn="ctr">
                        <a:spcBef>
                          <a:spcPts val="0"/>
                        </a:spcBef>
                        <a:spcAft>
                          <a:spcPts val="400"/>
                        </a:spcAft>
                      </a:pPr>
                      <a:r>
                        <a:rPr lang="en-US" sz="2000" b="1" dirty="0">
                          <a:effectLst/>
                          <a:latin typeface="Arial Narrow" pitchFamily="34" charset="0"/>
                          <a:ea typeface="Tahoma" pitchFamily="34" charset="0"/>
                          <a:cs typeface="Tahoma" pitchFamily="34" charset="0"/>
                        </a:rPr>
                        <a:t>0.040</a:t>
                      </a:r>
                    </a:p>
                  </a:txBody>
                  <a:tcPr marL="73025" marR="73025" marT="0" marB="0">
                    <a:solidFill>
                      <a:srgbClr val="FFFF00"/>
                    </a:solidFill>
                  </a:tcPr>
                </a:tc>
                <a:tc>
                  <a:txBody>
                    <a:bodyPr/>
                    <a:lstStyle/>
                    <a:p>
                      <a:pPr marL="0" marR="0" algn="ctr">
                        <a:spcBef>
                          <a:spcPts val="0"/>
                        </a:spcBef>
                        <a:spcAft>
                          <a:spcPts val="400"/>
                        </a:spcAft>
                      </a:pPr>
                      <a:r>
                        <a:rPr lang="en-US" sz="2000" b="1" dirty="0">
                          <a:solidFill>
                            <a:srgbClr val="C00000"/>
                          </a:solidFill>
                          <a:effectLst/>
                          <a:latin typeface="Arial Narrow" pitchFamily="34" charset="0"/>
                          <a:ea typeface="Tahoma" pitchFamily="34" charset="0"/>
                          <a:cs typeface="Tahoma" pitchFamily="34" charset="0"/>
                        </a:rPr>
                        <a:t>10.8X</a:t>
                      </a:r>
                    </a:p>
                  </a:txBody>
                  <a:tcPr marL="73025" marR="73025" marT="0" marB="0"/>
                </a:tc>
              </a:tr>
              <a:tr h="341622">
                <a:tc>
                  <a:txBody>
                    <a:bodyPr/>
                    <a:lstStyle/>
                    <a:p>
                      <a:pPr marL="0" marR="0" algn="r">
                        <a:spcBef>
                          <a:spcPts val="0"/>
                        </a:spcBef>
                        <a:spcAft>
                          <a:spcPts val="400"/>
                        </a:spcAft>
                      </a:pPr>
                      <a:r>
                        <a:rPr lang="en-US" sz="2000" dirty="0">
                          <a:effectLst/>
                          <a:latin typeface="Arial Narrow" pitchFamily="34" charset="0"/>
                          <a:ea typeface="Tahoma" pitchFamily="34" charset="0"/>
                          <a:cs typeface="Tahoma" pitchFamily="34" charset="0"/>
                        </a:rPr>
                        <a:t>10</a:t>
                      </a:r>
                    </a:p>
                  </a:txBody>
                  <a:tcPr marL="73025" marR="73025" marT="0" marB="0"/>
                </a:tc>
                <a:tc>
                  <a:txBody>
                    <a:bodyPr/>
                    <a:lstStyle/>
                    <a:p>
                      <a:pPr marL="0" marR="0" algn="ctr">
                        <a:spcBef>
                          <a:spcPts val="0"/>
                        </a:spcBef>
                        <a:spcAft>
                          <a:spcPts val="400"/>
                        </a:spcAft>
                      </a:pPr>
                      <a:r>
                        <a:rPr lang="en-US" sz="2000" dirty="0">
                          <a:effectLst/>
                          <a:latin typeface="Arial Narrow" pitchFamily="34" charset="0"/>
                          <a:ea typeface="Tahoma" pitchFamily="34" charset="0"/>
                          <a:cs typeface="Tahoma" pitchFamily="34" charset="0"/>
                        </a:rPr>
                        <a:t>0.937</a:t>
                      </a:r>
                    </a:p>
                  </a:txBody>
                  <a:tcPr marL="73025" marR="73025" marT="0" marB="0"/>
                </a:tc>
                <a:tc>
                  <a:txBody>
                    <a:bodyPr/>
                    <a:lstStyle/>
                    <a:p>
                      <a:pPr marL="0" marR="0" algn="ctr">
                        <a:spcBef>
                          <a:spcPts val="0"/>
                        </a:spcBef>
                        <a:spcAft>
                          <a:spcPts val="400"/>
                        </a:spcAft>
                      </a:pPr>
                      <a:r>
                        <a:rPr lang="en-US" sz="2000" b="1" dirty="0">
                          <a:effectLst/>
                          <a:latin typeface="Arial Narrow" pitchFamily="34" charset="0"/>
                          <a:ea typeface="Tahoma" pitchFamily="34" charset="0"/>
                          <a:cs typeface="Tahoma" pitchFamily="34" charset="0"/>
                        </a:rPr>
                        <a:t>0.051</a:t>
                      </a:r>
                    </a:p>
                  </a:txBody>
                  <a:tcPr marL="73025" marR="73025" marT="0" marB="0">
                    <a:solidFill>
                      <a:srgbClr val="FFFF00"/>
                    </a:solidFill>
                  </a:tcPr>
                </a:tc>
                <a:tc>
                  <a:txBody>
                    <a:bodyPr/>
                    <a:lstStyle/>
                    <a:p>
                      <a:pPr marL="0" marR="0" algn="ctr">
                        <a:spcBef>
                          <a:spcPts val="0"/>
                        </a:spcBef>
                        <a:spcAft>
                          <a:spcPts val="400"/>
                        </a:spcAft>
                      </a:pPr>
                      <a:r>
                        <a:rPr lang="en-US" sz="2000" b="1" dirty="0">
                          <a:solidFill>
                            <a:srgbClr val="C00000"/>
                          </a:solidFill>
                          <a:effectLst/>
                          <a:latin typeface="Arial Narrow" pitchFamily="34" charset="0"/>
                          <a:ea typeface="Tahoma" pitchFamily="34" charset="0"/>
                          <a:cs typeface="Tahoma" pitchFamily="34" charset="0"/>
                        </a:rPr>
                        <a:t>18.4X</a:t>
                      </a:r>
                    </a:p>
                  </a:txBody>
                  <a:tcPr marL="73025" marR="73025" marT="0" marB="0"/>
                </a:tc>
              </a:tr>
              <a:tr h="341622">
                <a:tc>
                  <a:txBody>
                    <a:bodyPr/>
                    <a:lstStyle/>
                    <a:p>
                      <a:pPr marL="0" marR="0" algn="r">
                        <a:spcBef>
                          <a:spcPts val="0"/>
                        </a:spcBef>
                        <a:spcAft>
                          <a:spcPts val="400"/>
                        </a:spcAft>
                      </a:pPr>
                      <a:r>
                        <a:rPr lang="en-US" sz="2000" dirty="0">
                          <a:effectLst/>
                          <a:latin typeface="Arial Narrow" pitchFamily="34" charset="0"/>
                          <a:ea typeface="Tahoma" pitchFamily="34" charset="0"/>
                          <a:cs typeface="Tahoma" pitchFamily="34" charset="0"/>
                        </a:rPr>
                        <a:t>100</a:t>
                      </a:r>
                    </a:p>
                  </a:txBody>
                  <a:tcPr marL="73025" marR="73025" marT="0" marB="0"/>
                </a:tc>
                <a:tc>
                  <a:txBody>
                    <a:bodyPr/>
                    <a:lstStyle/>
                    <a:p>
                      <a:pPr marL="0" marR="0" algn="ctr">
                        <a:spcBef>
                          <a:spcPts val="0"/>
                        </a:spcBef>
                        <a:spcAft>
                          <a:spcPts val="400"/>
                        </a:spcAft>
                      </a:pPr>
                      <a:r>
                        <a:rPr lang="en-US" sz="2000">
                          <a:effectLst/>
                          <a:latin typeface="Arial Narrow" pitchFamily="34" charset="0"/>
                          <a:ea typeface="Tahoma" pitchFamily="34" charset="0"/>
                          <a:cs typeface="Tahoma" pitchFamily="34" charset="0"/>
                        </a:rPr>
                        <a:t>2.72</a:t>
                      </a:r>
                    </a:p>
                  </a:txBody>
                  <a:tcPr marL="73025" marR="73025" marT="0" marB="0"/>
                </a:tc>
                <a:tc>
                  <a:txBody>
                    <a:bodyPr/>
                    <a:lstStyle/>
                    <a:p>
                      <a:pPr marL="0" marR="0" algn="ctr">
                        <a:spcBef>
                          <a:spcPts val="0"/>
                        </a:spcBef>
                        <a:spcAft>
                          <a:spcPts val="400"/>
                        </a:spcAft>
                      </a:pPr>
                      <a:r>
                        <a:rPr lang="en-US" sz="2000" b="1" dirty="0">
                          <a:effectLst/>
                          <a:latin typeface="Arial Narrow" pitchFamily="34" charset="0"/>
                          <a:ea typeface="Tahoma" pitchFamily="34" charset="0"/>
                          <a:cs typeface="Tahoma" pitchFamily="34" charset="0"/>
                        </a:rPr>
                        <a:t>0.150</a:t>
                      </a:r>
                    </a:p>
                  </a:txBody>
                  <a:tcPr marL="73025" marR="73025" marT="0" marB="0">
                    <a:solidFill>
                      <a:srgbClr val="FFFF00"/>
                    </a:solidFill>
                  </a:tcPr>
                </a:tc>
                <a:tc>
                  <a:txBody>
                    <a:bodyPr/>
                    <a:lstStyle/>
                    <a:p>
                      <a:pPr marL="0" marR="0" algn="ctr">
                        <a:spcBef>
                          <a:spcPts val="0"/>
                        </a:spcBef>
                        <a:spcAft>
                          <a:spcPts val="400"/>
                        </a:spcAft>
                      </a:pPr>
                      <a:r>
                        <a:rPr lang="en-US" sz="2000" b="1" dirty="0">
                          <a:solidFill>
                            <a:srgbClr val="C00000"/>
                          </a:solidFill>
                          <a:effectLst/>
                          <a:latin typeface="Arial Narrow" pitchFamily="34" charset="0"/>
                          <a:ea typeface="Tahoma" pitchFamily="34" charset="0"/>
                          <a:cs typeface="Tahoma" pitchFamily="34" charset="0"/>
                        </a:rPr>
                        <a:t>18.1X</a:t>
                      </a:r>
                    </a:p>
                  </a:txBody>
                  <a:tcPr marL="73025" marR="73025" marT="0" marB="0"/>
                </a:tc>
              </a:tr>
              <a:tr h="341622">
                <a:tc>
                  <a:txBody>
                    <a:bodyPr/>
                    <a:lstStyle/>
                    <a:p>
                      <a:pPr marL="0" marR="0" algn="r">
                        <a:spcBef>
                          <a:spcPts val="0"/>
                        </a:spcBef>
                        <a:spcAft>
                          <a:spcPts val="400"/>
                        </a:spcAft>
                      </a:pPr>
                      <a:r>
                        <a:rPr lang="en-US" sz="2000" dirty="0">
                          <a:effectLst/>
                          <a:latin typeface="Arial Narrow" pitchFamily="34" charset="0"/>
                          <a:ea typeface="Tahoma" pitchFamily="34" charset="0"/>
                          <a:cs typeface="Tahoma" pitchFamily="34" charset="0"/>
                        </a:rPr>
                        <a:t>1,000</a:t>
                      </a:r>
                    </a:p>
                  </a:txBody>
                  <a:tcPr marL="73025" marR="73025" marT="0" marB="0"/>
                </a:tc>
                <a:tc>
                  <a:txBody>
                    <a:bodyPr/>
                    <a:lstStyle/>
                    <a:p>
                      <a:pPr marL="0" marR="0" algn="ctr">
                        <a:spcBef>
                          <a:spcPts val="0"/>
                        </a:spcBef>
                        <a:spcAft>
                          <a:spcPts val="400"/>
                        </a:spcAft>
                      </a:pPr>
                      <a:r>
                        <a:rPr lang="en-US" sz="2000">
                          <a:effectLst/>
                          <a:latin typeface="Arial Narrow" pitchFamily="34" charset="0"/>
                          <a:ea typeface="Tahoma" pitchFamily="34" charset="0"/>
                          <a:cs typeface="Tahoma" pitchFamily="34" charset="0"/>
                        </a:rPr>
                        <a:t>20.1</a:t>
                      </a:r>
                    </a:p>
                  </a:txBody>
                  <a:tcPr marL="73025" marR="73025" marT="0" marB="0"/>
                </a:tc>
                <a:tc>
                  <a:txBody>
                    <a:bodyPr/>
                    <a:lstStyle/>
                    <a:p>
                      <a:pPr marL="0" marR="0" algn="ctr">
                        <a:spcBef>
                          <a:spcPts val="0"/>
                        </a:spcBef>
                        <a:spcAft>
                          <a:spcPts val="400"/>
                        </a:spcAft>
                      </a:pPr>
                      <a:r>
                        <a:rPr lang="en-US" sz="2000" b="1" dirty="0">
                          <a:effectLst/>
                          <a:latin typeface="Arial Narrow" pitchFamily="34" charset="0"/>
                          <a:ea typeface="Tahoma" pitchFamily="34" charset="0"/>
                          <a:cs typeface="Tahoma" pitchFamily="34" charset="0"/>
                        </a:rPr>
                        <a:t>1.063</a:t>
                      </a:r>
                    </a:p>
                  </a:txBody>
                  <a:tcPr marL="73025" marR="73025" marT="0" marB="0">
                    <a:solidFill>
                      <a:srgbClr val="FFFF00"/>
                    </a:solidFill>
                  </a:tcPr>
                </a:tc>
                <a:tc>
                  <a:txBody>
                    <a:bodyPr/>
                    <a:lstStyle/>
                    <a:p>
                      <a:pPr marL="0" marR="0" algn="ctr">
                        <a:spcBef>
                          <a:spcPts val="0"/>
                        </a:spcBef>
                        <a:spcAft>
                          <a:spcPts val="400"/>
                        </a:spcAft>
                      </a:pPr>
                      <a:r>
                        <a:rPr lang="en-US" sz="2000" b="1" dirty="0">
                          <a:solidFill>
                            <a:srgbClr val="C00000"/>
                          </a:solidFill>
                          <a:effectLst/>
                          <a:latin typeface="Arial Narrow" pitchFamily="34" charset="0"/>
                          <a:ea typeface="Tahoma" pitchFamily="34" charset="0"/>
                          <a:cs typeface="Tahoma" pitchFamily="34" charset="0"/>
                        </a:rPr>
                        <a:t>18.9X</a:t>
                      </a:r>
                    </a:p>
                  </a:txBody>
                  <a:tcPr marL="73025" marR="73025" marT="0" marB="0"/>
                </a:tc>
              </a:tr>
              <a:tr h="341622">
                <a:tc>
                  <a:txBody>
                    <a:bodyPr/>
                    <a:lstStyle/>
                    <a:p>
                      <a:pPr marL="0" marR="0" algn="r">
                        <a:spcBef>
                          <a:spcPts val="0"/>
                        </a:spcBef>
                        <a:spcAft>
                          <a:spcPts val="400"/>
                        </a:spcAft>
                      </a:pPr>
                      <a:r>
                        <a:rPr lang="en-US" sz="2000" dirty="0">
                          <a:effectLst/>
                          <a:latin typeface="Arial Narrow" pitchFamily="34" charset="0"/>
                          <a:ea typeface="Tahoma" pitchFamily="34" charset="0"/>
                          <a:cs typeface="Tahoma" pitchFamily="34" charset="0"/>
                        </a:rPr>
                        <a:t>10,000</a:t>
                      </a:r>
                    </a:p>
                  </a:txBody>
                  <a:tcPr marL="73025" marR="73025" marT="0" marB="0"/>
                </a:tc>
                <a:tc>
                  <a:txBody>
                    <a:bodyPr/>
                    <a:lstStyle/>
                    <a:p>
                      <a:pPr marL="0" marR="0" algn="ctr">
                        <a:spcBef>
                          <a:spcPts val="0"/>
                        </a:spcBef>
                        <a:spcAft>
                          <a:spcPts val="400"/>
                        </a:spcAft>
                      </a:pPr>
                      <a:r>
                        <a:rPr lang="en-US" sz="2000">
                          <a:effectLst/>
                          <a:latin typeface="Arial Narrow" pitchFamily="34" charset="0"/>
                          <a:ea typeface="Tahoma" pitchFamily="34" charset="0"/>
                          <a:cs typeface="Tahoma" pitchFamily="34" charset="0"/>
                        </a:rPr>
                        <a:t>201</a:t>
                      </a:r>
                    </a:p>
                  </a:txBody>
                  <a:tcPr marL="73025" marR="73025" marT="0" marB="0"/>
                </a:tc>
                <a:tc>
                  <a:txBody>
                    <a:bodyPr/>
                    <a:lstStyle/>
                    <a:p>
                      <a:pPr marL="0" marR="0" algn="ctr">
                        <a:spcBef>
                          <a:spcPts val="0"/>
                        </a:spcBef>
                        <a:spcAft>
                          <a:spcPts val="400"/>
                        </a:spcAft>
                      </a:pPr>
                      <a:r>
                        <a:rPr lang="en-US" sz="2000" b="1" dirty="0">
                          <a:effectLst/>
                          <a:latin typeface="Arial Narrow" pitchFamily="34" charset="0"/>
                          <a:ea typeface="Tahoma" pitchFamily="34" charset="0"/>
                          <a:cs typeface="Tahoma" pitchFamily="34" charset="0"/>
                        </a:rPr>
                        <a:t>9.85</a:t>
                      </a:r>
                    </a:p>
                  </a:txBody>
                  <a:tcPr marL="73025" marR="73025" marT="0" marB="0">
                    <a:solidFill>
                      <a:srgbClr val="FFFF00"/>
                    </a:solidFill>
                  </a:tcPr>
                </a:tc>
                <a:tc>
                  <a:txBody>
                    <a:bodyPr/>
                    <a:lstStyle/>
                    <a:p>
                      <a:pPr marL="0" marR="0" algn="ctr">
                        <a:spcBef>
                          <a:spcPts val="0"/>
                        </a:spcBef>
                        <a:spcAft>
                          <a:spcPts val="400"/>
                        </a:spcAft>
                      </a:pPr>
                      <a:r>
                        <a:rPr lang="en-US" sz="2000" b="1" dirty="0">
                          <a:solidFill>
                            <a:srgbClr val="C00000"/>
                          </a:solidFill>
                          <a:effectLst/>
                          <a:latin typeface="Arial Narrow" pitchFamily="34" charset="0"/>
                          <a:ea typeface="Tahoma" pitchFamily="34" charset="0"/>
                          <a:cs typeface="Tahoma" pitchFamily="34" charset="0"/>
                        </a:rPr>
                        <a:t>20.4X</a:t>
                      </a:r>
                    </a:p>
                  </a:txBody>
                  <a:tcPr marL="73025" marR="73025" marT="0" marB="0"/>
                </a:tc>
              </a:tr>
            </a:tbl>
          </a:graphicData>
        </a:graphic>
      </p:graphicFrame>
      <p:sp>
        <p:nvSpPr>
          <p:cNvPr id="6" name="Content Placeholder 6"/>
          <p:cNvSpPr txBox="1">
            <a:spLocks/>
          </p:cNvSpPr>
          <p:nvPr/>
        </p:nvSpPr>
        <p:spPr>
          <a:xfrm>
            <a:off x="2400346" y="5650053"/>
            <a:ext cx="7217835" cy="524906"/>
          </a:xfrm>
          <a:prstGeom prst="rect">
            <a:avLst/>
          </a:prstGeom>
          <a:solidFill>
            <a:schemeClr val="bg1"/>
          </a:solidFill>
          <a:ln>
            <a:solidFill>
              <a:schemeClr val="tx1"/>
            </a:solidFill>
          </a:ln>
          <a:effectLst>
            <a:outerShdw blurRad="63500" sx="102000" sy="102000" algn="ctr" rotWithShape="0">
              <a:prstClr val="black">
                <a:alpha val="40000"/>
              </a:prstClr>
            </a:outerShdw>
          </a:effectLst>
        </p:spPr>
        <p:txBody>
          <a:bodyPr vert="horz" lIns="91440" tIns="45720" rIns="91440" bIns="45720" rtlCol="0">
            <a:normAutofit fontScale="92500" lnSpcReduction="1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Arial" pitchFamily="34" charset="0"/>
                <a:ea typeface="+mn-ea"/>
                <a:cs typeface="Arial" pitchFamily="34" charset="0"/>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Arial" pitchFamily="34" charset="0"/>
                <a:ea typeface="+mn-ea"/>
                <a:cs typeface="Arial" pitchFamily="34" charset="0"/>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Arial"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err="1">
                <a:latin typeface="Rockwell Condensed" pitchFamily="18" charset="0"/>
              </a:rPr>
              <a:t>Hekaton</a:t>
            </a:r>
            <a:r>
              <a:rPr lang="en-US" dirty="0">
                <a:latin typeface="Rockwell Condensed" pitchFamily="18" charset="0"/>
              </a:rPr>
              <a:t> performance: 2.7M lookups/sec/core</a:t>
            </a:r>
          </a:p>
        </p:txBody>
      </p:sp>
    </p:spTree>
    <p:extLst>
      <p:ext uri="{BB962C8B-B14F-4D97-AF65-F5344CB8AC3E}">
        <p14:creationId xmlns:p14="http://schemas.microsoft.com/office/powerpoint/2010/main" val="121713538"/>
      </p:ext>
    </p:extLst>
  </p:cSld>
  <p:clrMapOvr>
    <a:masterClrMapping/>
  </p:clrMapOvr>
  <mc:AlternateContent xmlns:mc="http://schemas.openxmlformats.org/markup-compatibility/2006" xmlns:p14="http://schemas.microsoft.com/office/powerpoint/2010/main">
    <mc:Choice Requires="p14">
      <p:transition spd="slow" p14:dur="2000" advTm="67106"/>
    </mc:Choice>
    <mc:Fallback xmlns="">
      <p:transition spd="slow" advTm="67106"/>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CPU Efficiency for </a:t>
            </a:r>
            <a:r>
              <a:rPr lang="en-US" dirty="0" smtClean="0"/>
              <a:t>Updates</a:t>
            </a:r>
            <a:endParaRPr lang="en-US" dirty="0"/>
          </a:p>
        </p:txBody>
      </p:sp>
      <p:sp>
        <p:nvSpPr>
          <p:cNvPr id="7" name="Content Placeholder 6"/>
          <p:cNvSpPr>
            <a:spLocks noGrp="1"/>
          </p:cNvSpPr>
          <p:nvPr>
            <p:ph idx="1"/>
          </p:nvPr>
        </p:nvSpPr>
        <p:spPr>
          <a:xfrm>
            <a:off x="2426076" y="1520914"/>
            <a:ext cx="7115870" cy="1637154"/>
          </a:xfrm>
          <a:solidFill>
            <a:schemeClr val="bg1"/>
          </a:solidFill>
          <a:ln>
            <a:solidFill>
              <a:schemeClr val="tx1"/>
            </a:solidFill>
          </a:ln>
          <a:effectLst>
            <a:outerShdw blurRad="63500" sx="102000" sy="102000" algn="ctr" rotWithShape="0">
              <a:prstClr val="black">
                <a:alpha val="40000"/>
              </a:prstClr>
            </a:outerShdw>
          </a:effectLst>
        </p:spPr>
        <p:txBody>
          <a:bodyPr>
            <a:normAutofit/>
          </a:bodyPr>
          <a:lstStyle/>
          <a:p>
            <a:r>
              <a:rPr lang="en-US" dirty="0">
                <a:latin typeface="Rockwell Condensed" pitchFamily="18" charset="0"/>
              </a:rPr>
              <a:t>Random updates, 10M rows, one index, snapshot isolation</a:t>
            </a:r>
          </a:p>
          <a:p>
            <a:r>
              <a:rPr lang="en-US" dirty="0">
                <a:latin typeface="Rockwell Condensed" pitchFamily="18" charset="0"/>
              </a:rPr>
              <a:t>Log IO disabled (disk became bottleneck)</a:t>
            </a:r>
          </a:p>
          <a:p>
            <a:r>
              <a:rPr lang="en-US" dirty="0">
                <a:latin typeface="Rockwell Condensed" pitchFamily="18" charset="0"/>
              </a:rPr>
              <a:t>Intel Xeon W3520 2.67 GHz</a:t>
            </a:r>
          </a:p>
        </p:txBody>
      </p:sp>
      <p:graphicFrame>
        <p:nvGraphicFramePr>
          <p:cNvPr id="8" name="Table 7"/>
          <p:cNvGraphicFramePr>
            <a:graphicFrameLocks noGrp="1"/>
          </p:cNvGraphicFramePr>
          <p:nvPr>
            <p:extLst>
              <p:ext uri="{D42A27DB-BD31-4B8C-83A1-F6EECF244321}">
                <p14:modId xmlns:p14="http://schemas.microsoft.com/office/powerpoint/2010/main" val="3348191018"/>
              </p:ext>
            </p:extLst>
          </p:nvPr>
        </p:nvGraphicFramePr>
        <p:xfrm>
          <a:off x="2426076" y="3201376"/>
          <a:ext cx="7115870" cy="2252518"/>
        </p:xfrm>
        <a:graphic>
          <a:graphicData uri="http://schemas.openxmlformats.org/drawingml/2006/table">
            <a:tbl>
              <a:tblPr firstRow="1" firstCol="1" bandRow="1">
                <a:effectLst>
                  <a:outerShdw blurRad="63500" sx="102000" sy="102000" algn="ctr" rotWithShape="0">
                    <a:prstClr val="black">
                      <a:alpha val="40000"/>
                    </a:prstClr>
                  </a:outerShdw>
                </a:effectLst>
                <a:tableStyleId>{073A0DAA-6AF3-43AB-8588-CEC1D06C72B9}</a:tableStyleId>
              </a:tblPr>
              <a:tblGrid>
                <a:gridCol w="1851051"/>
                <a:gridCol w="1851051"/>
                <a:gridCol w="1706884"/>
                <a:gridCol w="1706884"/>
              </a:tblGrid>
              <a:tr h="347489">
                <a:tc rowSpan="2">
                  <a:txBody>
                    <a:bodyPr/>
                    <a:lstStyle/>
                    <a:p>
                      <a:pPr marL="0" marR="0" algn="l">
                        <a:spcBef>
                          <a:spcPts val="0"/>
                        </a:spcBef>
                        <a:spcAft>
                          <a:spcPts val="400"/>
                        </a:spcAft>
                      </a:pPr>
                      <a:r>
                        <a:rPr lang="en-US" sz="1800" dirty="0">
                          <a:effectLst/>
                          <a:latin typeface="Arial Narrow" pitchFamily="34" charset="0"/>
                        </a:rPr>
                        <a:t>Transaction size </a:t>
                      </a:r>
                      <a:r>
                        <a:rPr lang="en-US" sz="1800" dirty="0" smtClean="0">
                          <a:effectLst/>
                          <a:latin typeface="Arial Narrow" pitchFamily="34" charset="0"/>
                        </a:rPr>
                        <a:t>in</a:t>
                      </a:r>
                      <a:r>
                        <a:rPr lang="en-US" sz="1800" baseline="0" dirty="0" smtClean="0">
                          <a:effectLst/>
                          <a:latin typeface="Arial Narrow" pitchFamily="34" charset="0"/>
                        </a:rPr>
                        <a:t> </a:t>
                      </a:r>
                      <a:r>
                        <a:rPr lang="en-US" sz="1800" dirty="0" smtClean="0">
                          <a:effectLst/>
                          <a:latin typeface="Arial Narrow" pitchFamily="34" charset="0"/>
                        </a:rPr>
                        <a:t>#updates</a:t>
                      </a:r>
                      <a:endParaRPr lang="en-US" sz="1800" dirty="0">
                        <a:effectLst/>
                        <a:latin typeface="Arial Narrow" panose="020B0606020202030204" pitchFamily="34" charset="0"/>
                        <a:ea typeface="Times New Roman" panose="02020603050405020304" pitchFamily="18" charset="0"/>
                      </a:endParaRPr>
                    </a:p>
                  </a:txBody>
                  <a:tcPr marL="68580" marR="68580" marT="0" marB="0"/>
                </a:tc>
                <a:tc gridSpan="2">
                  <a:txBody>
                    <a:bodyPr/>
                    <a:lstStyle/>
                    <a:p>
                      <a:pPr marL="0" marR="0" algn="ctr">
                        <a:spcBef>
                          <a:spcPts val="0"/>
                        </a:spcBef>
                        <a:spcAft>
                          <a:spcPts val="400"/>
                        </a:spcAft>
                      </a:pPr>
                      <a:r>
                        <a:rPr lang="en-US" sz="1800" dirty="0">
                          <a:effectLst/>
                          <a:latin typeface="Arial Narrow" pitchFamily="34" charset="0"/>
                        </a:rPr>
                        <a:t>CPU cycles (in millions)</a:t>
                      </a:r>
                      <a:endParaRPr lang="en-US" sz="1800" dirty="0">
                        <a:effectLst/>
                        <a:latin typeface="Arial Narrow" panose="020B0606020202030204" pitchFamily="34" charset="0"/>
                        <a:ea typeface="Times New Roman" panose="02020603050405020304" pitchFamily="18" charset="0"/>
                      </a:endParaRPr>
                    </a:p>
                  </a:txBody>
                  <a:tcPr marL="68580" marR="68580" marT="0" marB="0"/>
                </a:tc>
                <a:tc hMerge="1">
                  <a:txBody>
                    <a:bodyPr/>
                    <a:lstStyle/>
                    <a:p>
                      <a:endParaRPr lang="en-US"/>
                    </a:p>
                  </a:txBody>
                  <a:tcPr/>
                </a:tc>
                <a:tc rowSpan="2">
                  <a:txBody>
                    <a:bodyPr/>
                    <a:lstStyle/>
                    <a:p>
                      <a:pPr marL="0" marR="0" algn="ctr">
                        <a:spcBef>
                          <a:spcPts val="0"/>
                        </a:spcBef>
                        <a:spcAft>
                          <a:spcPts val="400"/>
                        </a:spcAft>
                      </a:pPr>
                      <a:r>
                        <a:rPr lang="en-US" sz="1800" dirty="0">
                          <a:effectLst/>
                          <a:latin typeface="Arial Narrow" pitchFamily="34" charset="0"/>
                        </a:rPr>
                        <a:t>Speedup</a:t>
                      </a:r>
                      <a:endParaRPr lang="en-US" sz="1800" dirty="0">
                        <a:effectLst/>
                        <a:latin typeface="Arial Narrow" panose="020B0606020202030204" pitchFamily="34" charset="0"/>
                        <a:ea typeface="Times New Roman" panose="02020603050405020304" pitchFamily="18" charset="0"/>
                      </a:endParaRPr>
                    </a:p>
                  </a:txBody>
                  <a:tcPr marL="68580" marR="68580" marT="0" marB="0"/>
                </a:tc>
              </a:tr>
              <a:tr h="533429">
                <a:tc vMerge="1">
                  <a:txBody>
                    <a:bodyPr/>
                    <a:lstStyle/>
                    <a:p>
                      <a:endParaRPr lang="en-US"/>
                    </a:p>
                  </a:txBody>
                  <a:tcPr/>
                </a:tc>
                <a:tc>
                  <a:txBody>
                    <a:bodyPr/>
                    <a:lstStyle/>
                    <a:p>
                      <a:pPr marL="0" marR="0" algn="ctr">
                        <a:spcBef>
                          <a:spcPts val="0"/>
                        </a:spcBef>
                        <a:spcAft>
                          <a:spcPts val="400"/>
                        </a:spcAft>
                      </a:pPr>
                      <a:r>
                        <a:rPr lang="en-US" sz="1800" b="1" dirty="0" smtClean="0">
                          <a:effectLst/>
                          <a:latin typeface="Arial Narrow" pitchFamily="34" charset="0"/>
                        </a:rPr>
                        <a:t>SQL</a:t>
                      </a:r>
                      <a:r>
                        <a:rPr lang="en-US" sz="1800" b="1" baseline="0" dirty="0" smtClean="0">
                          <a:effectLst/>
                          <a:latin typeface="Arial Narrow" pitchFamily="34" charset="0"/>
                        </a:rPr>
                        <a:t> Table</a:t>
                      </a:r>
                      <a:r>
                        <a:rPr lang="en-US" sz="1800" b="1" dirty="0" smtClean="0">
                          <a:effectLst/>
                          <a:latin typeface="Arial Narrow" pitchFamily="34" charset="0"/>
                        </a:rPr>
                        <a:t> </a:t>
                      </a:r>
                      <a:endParaRPr lang="en-US" sz="1800" b="1" dirty="0">
                        <a:effectLst/>
                        <a:latin typeface="Arial Narrow" panose="020B0606020202030204" pitchFamily="34" charset="0"/>
                        <a:ea typeface="Times New Roman" panose="02020603050405020304" pitchFamily="18" charset="0"/>
                      </a:endParaRPr>
                    </a:p>
                  </a:txBody>
                  <a:tcPr marL="68580" marR="68580" marT="0" marB="0"/>
                </a:tc>
                <a:tc>
                  <a:txBody>
                    <a:bodyPr/>
                    <a:lstStyle/>
                    <a:p>
                      <a:pPr marL="0" marR="0" algn="ctr">
                        <a:spcBef>
                          <a:spcPts val="0"/>
                        </a:spcBef>
                        <a:spcAft>
                          <a:spcPts val="400"/>
                        </a:spcAft>
                      </a:pPr>
                      <a:r>
                        <a:rPr lang="en-US" sz="1800" b="1" dirty="0" err="1" smtClean="0">
                          <a:effectLst/>
                          <a:latin typeface="Arial Narrow" pitchFamily="34" charset="0"/>
                        </a:rPr>
                        <a:t>Hekaton</a:t>
                      </a:r>
                      <a:r>
                        <a:rPr lang="en-US" sz="1800" b="1" dirty="0" smtClean="0">
                          <a:effectLst/>
                          <a:latin typeface="Arial Narrow" pitchFamily="34" charset="0"/>
                        </a:rPr>
                        <a:t> Table</a:t>
                      </a:r>
                      <a:endParaRPr lang="en-US" sz="1800" b="1" dirty="0">
                        <a:effectLst/>
                        <a:latin typeface="Arial Narrow" panose="020B0606020202030204" pitchFamily="34" charset="0"/>
                        <a:ea typeface="Times New Roman" panose="02020603050405020304" pitchFamily="18" charset="0"/>
                      </a:endParaRPr>
                    </a:p>
                  </a:txBody>
                  <a:tcPr marL="68580" marR="68580" marT="0" marB="0"/>
                </a:tc>
                <a:tc vMerge="1">
                  <a:txBody>
                    <a:bodyPr/>
                    <a:lstStyle/>
                    <a:p>
                      <a:endParaRPr lang="en-US"/>
                    </a:p>
                  </a:txBody>
                  <a:tcPr/>
                </a:tc>
              </a:tr>
              <a:tr h="266715">
                <a:tc>
                  <a:txBody>
                    <a:bodyPr/>
                    <a:lstStyle/>
                    <a:p>
                      <a:pPr marL="0" marR="0" algn="r">
                        <a:spcBef>
                          <a:spcPts val="0"/>
                        </a:spcBef>
                        <a:spcAft>
                          <a:spcPts val="400"/>
                        </a:spcAft>
                      </a:pPr>
                      <a:r>
                        <a:rPr lang="en-US" sz="1800">
                          <a:effectLst/>
                          <a:latin typeface="Arial Narrow" pitchFamily="34" charset="0"/>
                        </a:rPr>
                        <a:t>1</a:t>
                      </a:r>
                      <a:endParaRPr lang="en-US" sz="1800">
                        <a:effectLst/>
                        <a:latin typeface="Arial Narrow" panose="020B0606020202030204" pitchFamily="34" charset="0"/>
                        <a:ea typeface="Times New Roman" panose="02020603050405020304" pitchFamily="18" charset="0"/>
                      </a:endParaRPr>
                    </a:p>
                  </a:txBody>
                  <a:tcPr marL="68580" marR="68580" marT="0" marB="0" anchor="ctr"/>
                </a:tc>
                <a:tc>
                  <a:txBody>
                    <a:bodyPr/>
                    <a:lstStyle/>
                    <a:p>
                      <a:pPr marL="0" marR="0" algn="ctr">
                        <a:spcBef>
                          <a:spcPts val="0"/>
                        </a:spcBef>
                        <a:spcAft>
                          <a:spcPts val="400"/>
                        </a:spcAft>
                      </a:pPr>
                      <a:r>
                        <a:rPr lang="en-US" sz="1800" dirty="0">
                          <a:effectLst/>
                          <a:latin typeface="Arial Narrow" pitchFamily="34" charset="0"/>
                        </a:rPr>
                        <a:t>0.910</a:t>
                      </a:r>
                      <a:endParaRPr lang="en-US" sz="1800" dirty="0">
                        <a:effectLst/>
                        <a:latin typeface="Arial Narrow" panose="020B0606020202030204" pitchFamily="34" charset="0"/>
                        <a:ea typeface="Times New Roman" panose="02020603050405020304" pitchFamily="18" charset="0"/>
                      </a:endParaRPr>
                    </a:p>
                  </a:txBody>
                  <a:tcPr marL="68580" marR="68580" marT="0" marB="0" anchor="ctr"/>
                </a:tc>
                <a:tc>
                  <a:txBody>
                    <a:bodyPr/>
                    <a:lstStyle/>
                    <a:p>
                      <a:pPr marL="0" marR="0" algn="ctr">
                        <a:spcBef>
                          <a:spcPts val="0"/>
                        </a:spcBef>
                        <a:spcAft>
                          <a:spcPts val="400"/>
                        </a:spcAft>
                      </a:pPr>
                      <a:r>
                        <a:rPr lang="en-US" sz="1800" b="1" dirty="0">
                          <a:effectLst/>
                          <a:latin typeface="Arial Narrow" pitchFamily="34" charset="0"/>
                        </a:rPr>
                        <a:t>0.045</a:t>
                      </a:r>
                      <a:endParaRPr lang="en-US" sz="1800" b="1" dirty="0">
                        <a:effectLst/>
                        <a:latin typeface="Arial Narrow" panose="020B0606020202030204" pitchFamily="34" charset="0"/>
                        <a:ea typeface="Times New Roman" panose="02020603050405020304" pitchFamily="18" charset="0"/>
                      </a:endParaRPr>
                    </a:p>
                  </a:txBody>
                  <a:tcPr marL="68580" marR="68580" marT="0" marB="0" anchor="ctr">
                    <a:solidFill>
                      <a:srgbClr val="FFFF00"/>
                    </a:solidFill>
                  </a:tcPr>
                </a:tc>
                <a:tc>
                  <a:txBody>
                    <a:bodyPr/>
                    <a:lstStyle/>
                    <a:p>
                      <a:pPr marL="0" marR="0" algn="ctr">
                        <a:spcBef>
                          <a:spcPts val="0"/>
                        </a:spcBef>
                        <a:spcAft>
                          <a:spcPts val="400"/>
                        </a:spcAft>
                      </a:pPr>
                      <a:r>
                        <a:rPr lang="en-US" sz="1800" b="1" dirty="0">
                          <a:solidFill>
                            <a:srgbClr val="C00000"/>
                          </a:solidFill>
                          <a:effectLst/>
                          <a:latin typeface="Arial Narrow" pitchFamily="34" charset="0"/>
                        </a:rPr>
                        <a:t>20.2X</a:t>
                      </a:r>
                      <a:endParaRPr lang="en-US" sz="1800" b="1" dirty="0">
                        <a:solidFill>
                          <a:srgbClr val="C00000"/>
                        </a:solidFill>
                        <a:effectLst/>
                        <a:latin typeface="Arial Narrow" panose="020B0606020202030204" pitchFamily="34" charset="0"/>
                        <a:ea typeface="Times New Roman" panose="02020603050405020304" pitchFamily="18" charset="0"/>
                      </a:endParaRPr>
                    </a:p>
                  </a:txBody>
                  <a:tcPr marL="68580" marR="68580" marT="0" marB="0" anchor="ctr"/>
                </a:tc>
              </a:tr>
              <a:tr h="266715">
                <a:tc>
                  <a:txBody>
                    <a:bodyPr/>
                    <a:lstStyle/>
                    <a:p>
                      <a:pPr marL="0" marR="0" algn="r">
                        <a:spcBef>
                          <a:spcPts val="0"/>
                        </a:spcBef>
                        <a:spcAft>
                          <a:spcPts val="400"/>
                        </a:spcAft>
                      </a:pPr>
                      <a:r>
                        <a:rPr lang="en-US" sz="1800">
                          <a:effectLst/>
                          <a:latin typeface="Arial Narrow" pitchFamily="34" charset="0"/>
                        </a:rPr>
                        <a:t>10</a:t>
                      </a:r>
                      <a:endParaRPr lang="en-US" sz="1800">
                        <a:effectLst/>
                        <a:latin typeface="Arial Narrow" panose="020B0606020202030204" pitchFamily="34" charset="0"/>
                        <a:ea typeface="Times New Roman" panose="02020603050405020304" pitchFamily="18" charset="0"/>
                      </a:endParaRPr>
                    </a:p>
                  </a:txBody>
                  <a:tcPr marL="68580" marR="68580" marT="0" marB="0" anchor="ctr"/>
                </a:tc>
                <a:tc>
                  <a:txBody>
                    <a:bodyPr/>
                    <a:lstStyle/>
                    <a:p>
                      <a:pPr marL="0" marR="0" algn="ctr">
                        <a:spcBef>
                          <a:spcPts val="0"/>
                        </a:spcBef>
                        <a:spcAft>
                          <a:spcPts val="400"/>
                        </a:spcAft>
                      </a:pPr>
                      <a:r>
                        <a:rPr lang="en-US" sz="1800">
                          <a:effectLst/>
                          <a:latin typeface="Arial Narrow" pitchFamily="34" charset="0"/>
                        </a:rPr>
                        <a:t>1.38</a:t>
                      </a:r>
                      <a:endParaRPr lang="en-US" sz="1800">
                        <a:effectLst/>
                        <a:latin typeface="Arial Narrow" panose="020B0606020202030204" pitchFamily="34" charset="0"/>
                        <a:ea typeface="Times New Roman" panose="02020603050405020304" pitchFamily="18" charset="0"/>
                      </a:endParaRPr>
                    </a:p>
                  </a:txBody>
                  <a:tcPr marL="68580" marR="68580" marT="0" marB="0" anchor="ctr"/>
                </a:tc>
                <a:tc>
                  <a:txBody>
                    <a:bodyPr/>
                    <a:lstStyle/>
                    <a:p>
                      <a:pPr marL="0" marR="0" algn="ctr">
                        <a:spcBef>
                          <a:spcPts val="0"/>
                        </a:spcBef>
                        <a:spcAft>
                          <a:spcPts val="400"/>
                        </a:spcAft>
                      </a:pPr>
                      <a:r>
                        <a:rPr lang="en-US" sz="1800" b="1" dirty="0">
                          <a:effectLst/>
                          <a:latin typeface="Arial Narrow" pitchFamily="34" charset="0"/>
                        </a:rPr>
                        <a:t>0.059</a:t>
                      </a:r>
                      <a:endParaRPr lang="en-US" sz="1800" b="1" dirty="0">
                        <a:effectLst/>
                        <a:latin typeface="Arial Narrow" panose="020B0606020202030204" pitchFamily="34" charset="0"/>
                        <a:ea typeface="Times New Roman" panose="02020603050405020304" pitchFamily="18" charset="0"/>
                      </a:endParaRPr>
                    </a:p>
                  </a:txBody>
                  <a:tcPr marL="68580" marR="68580" marT="0" marB="0" anchor="ctr">
                    <a:solidFill>
                      <a:srgbClr val="FFFF00"/>
                    </a:solidFill>
                  </a:tcPr>
                </a:tc>
                <a:tc>
                  <a:txBody>
                    <a:bodyPr/>
                    <a:lstStyle/>
                    <a:p>
                      <a:pPr marL="0" marR="0" algn="ctr">
                        <a:spcBef>
                          <a:spcPts val="0"/>
                        </a:spcBef>
                        <a:spcAft>
                          <a:spcPts val="400"/>
                        </a:spcAft>
                      </a:pPr>
                      <a:r>
                        <a:rPr lang="en-US" sz="1800" b="1" dirty="0">
                          <a:solidFill>
                            <a:srgbClr val="C00000"/>
                          </a:solidFill>
                          <a:effectLst/>
                          <a:latin typeface="Arial Narrow" pitchFamily="34" charset="0"/>
                        </a:rPr>
                        <a:t>23.4X</a:t>
                      </a:r>
                      <a:endParaRPr lang="en-US" sz="1800" b="1" dirty="0">
                        <a:solidFill>
                          <a:srgbClr val="C00000"/>
                        </a:solidFill>
                        <a:effectLst/>
                        <a:latin typeface="Arial Narrow" panose="020B0606020202030204" pitchFamily="34" charset="0"/>
                        <a:ea typeface="Times New Roman" panose="02020603050405020304" pitchFamily="18" charset="0"/>
                      </a:endParaRPr>
                    </a:p>
                  </a:txBody>
                  <a:tcPr marL="68580" marR="68580" marT="0" marB="0" anchor="ctr"/>
                </a:tc>
              </a:tr>
              <a:tr h="266715">
                <a:tc>
                  <a:txBody>
                    <a:bodyPr/>
                    <a:lstStyle/>
                    <a:p>
                      <a:pPr marL="0" marR="0" algn="r">
                        <a:spcBef>
                          <a:spcPts val="0"/>
                        </a:spcBef>
                        <a:spcAft>
                          <a:spcPts val="400"/>
                        </a:spcAft>
                      </a:pPr>
                      <a:r>
                        <a:rPr lang="en-US" sz="1800">
                          <a:effectLst/>
                          <a:latin typeface="Arial Narrow" pitchFamily="34" charset="0"/>
                        </a:rPr>
                        <a:t>100</a:t>
                      </a:r>
                      <a:endParaRPr lang="en-US" sz="1800">
                        <a:effectLst/>
                        <a:latin typeface="Arial Narrow" panose="020B0606020202030204" pitchFamily="34" charset="0"/>
                        <a:ea typeface="Times New Roman" panose="02020603050405020304" pitchFamily="18" charset="0"/>
                      </a:endParaRPr>
                    </a:p>
                  </a:txBody>
                  <a:tcPr marL="68580" marR="68580" marT="0" marB="0" anchor="ctr"/>
                </a:tc>
                <a:tc>
                  <a:txBody>
                    <a:bodyPr/>
                    <a:lstStyle/>
                    <a:p>
                      <a:pPr marL="0" marR="0" algn="ctr">
                        <a:spcBef>
                          <a:spcPts val="0"/>
                        </a:spcBef>
                        <a:spcAft>
                          <a:spcPts val="400"/>
                        </a:spcAft>
                      </a:pPr>
                      <a:r>
                        <a:rPr lang="en-US" sz="1800">
                          <a:effectLst/>
                          <a:latin typeface="Arial Narrow" pitchFamily="34" charset="0"/>
                        </a:rPr>
                        <a:t>8.17</a:t>
                      </a:r>
                      <a:endParaRPr lang="en-US" sz="1800">
                        <a:effectLst/>
                        <a:latin typeface="Arial Narrow" panose="020B0606020202030204" pitchFamily="34" charset="0"/>
                        <a:ea typeface="Times New Roman" panose="02020603050405020304" pitchFamily="18" charset="0"/>
                      </a:endParaRPr>
                    </a:p>
                  </a:txBody>
                  <a:tcPr marL="68580" marR="68580" marT="0" marB="0" anchor="ctr"/>
                </a:tc>
                <a:tc>
                  <a:txBody>
                    <a:bodyPr/>
                    <a:lstStyle/>
                    <a:p>
                      <a:pPr marL="0" marR="0" algn="ctr">
                        <a:spcBef>
                          <a:spcPts val="0"/>
                        </a:spcBef>
                        <a:spcAft>
                          <a:spcPts val="400"/>
                        </a:spcAft>
                      </a:pPr>
                      <a:r>
                        <a:rPr lang="en-US" sz="1800" b="1" dirty="0">
                          <a:effectLst/>
                          <a:latin typeface="Arial Narrow" pitchFamily="34" charset="0"/>
                        </a:rPr>
                        <a:t>0.260</a:t>
                      </a:r>
                      <a:endParaRPr lang="en-US" sz="1800" b="1" dirty="0">
                        <a:effectLst/>
                        <a:latin typeface="Arial Narrow" panose="020B0606020202030204" pitchFamily="34" charset="0"/>
                        <a:ea typeface="Times New Roman" panose="02020603050405020304" pitchFamily="18" charset="0"/>
                      </a:endParaRPr>
                    </a:p>
                  </a:txBody>
                  <a:tcPr marL="68580" marR="68580" marT="0" marB="0" anchor="ctr">
                    <a:solidFill>
                      <a:srgbClr val="FFFF00"/>
                    </a:solidFill>
                  </a:tcPr>
                </a:tc>
                <a:tc>
                  <a:txBody>
                    <a:bodyPr/>
                    <a:lstStyle/>
                    <a:p>
                      <a:pPr marL="0" marR="0" algn="ctr">
                        <a:spcBef>
                          <a:spcPts val="0"/>
                        </a:spcBef>
                        <a:spcAft>
                          <a:spcPts val="400"/>
                        </a:spcAft>
                      </a:pPr>
                      <a:r>
                        <a:rPr lang="en-US" sz="1800" b="1" dirty="0">
                          <a:solidFill>
                            <a:srgbClr val="C00000"/>
                          </a:solidFill>
                          <a:effectLst/>
                          <a:latin typeface="Arial Narrow" pitchFamily="34" charset="0"/>
                        </a:rPr>
                        <a:t>31.4X</a:t>
                      </a:r>
                      <a:endParaRPr lang="en-US" sz="1800" b="1" dirty="0">
                        <a:solidFill>
                          <a:srgbClr val="C00000"/>
                        </a:solidFill>
                        <a:effectLst/>
                        <a:latin typeface="Arial Narrow" panose="020B0606020202030204" pitchFamily="34" charset="0"/>
                        <a:ea typeface="Times New Roman" panose="02020603050405020304" pitchFamily="18" charset="0"/>
                      </a:endParaRPr>
                    </a:p>
                  </a:txBody>
                  <a:tcPr marL="68580" marR="68580" marT="0" marB="0" anchor="ctr"/>
                </a:tc>
              </a:tr>
              <a:tr h="266715">
                <a:tc>
                  <a:txBody>
                    <a:bodyPr/>
                    <a:lstStyle/>
                    <a:p>
                      <a:pPr marL="0" marR="0" algn="r">
                        <a:spcBef>
                          <a:spcPts val="0"/>
                        </a:spcBef>
                        <a:spcAft>
                          <a:spcPts val="400"/>
                        </a:spcAft>
                      </a:pPr>
                      <a:r>
                        <a:rPr lang="en-US" sz="1800">
                          <a:effectLst/>
                          <a:latin typeface="Arial Narrow" pitchFamily="34" charset="0"/>
                        </a:rPr>
                        <a:t>1,000</a:t>
                      </a:r>
                      <a:endParaRPr lang="en-US" sz="1800">
                        <a:effectLst/>
                        <a:latin typeface="Arial Narrow" panose="020B0606020202030204" pitchFamily="34" charset="0"/>
                        <a:ea typeface="Times New Roman" panose="02020603050405020304" pitchFamily="18" charset="0"/>
                      </a:endParaRPr>
                    </a:p>
                  </a:txBody>
                  <a:tcPr marL="68580" marR="68580" marT="0" marB="0" anchor="ctr"/>
                </a:tc>
                <a:tc>
                  <a:txBody>
                    <a:bodyPr/>
                    <a:lstStyle/>
                    <a:p>
                      <a:pPr marL="0" marR="0" algn="ctr">
                        <a:spcBef>
                          <a:spcPts val="0"/>
                        </a:spcBef>
                        <a:spcAft>
                          <a:spcPts val="400"/>
                        </a:spcAft>
                      </a:pPr>
                      <a:r>
                        <a:rPr lang="en-US" sz="1800">
                          <a:effectLst/>
                          <a:latin typeface="Arial Narrow" pitchFamily="34" charset="0"/>
                        </a:rPr>
                        <a:t>41.9</a:t>
                      </a:r>
                      <a:endParaRPr lang="en-US" sz="1800">
                        <a:effectLst/>
                        <a:latin typeface="Arial Narrow" panose="020B0606020202030204" pitchFamily="34" charset="0"/>
                        <a:ea typeface="Times New Roman" panose="02020603050405020304" pitchFamily="18" charset="0"/>
                      </a:endParaRPr>
                    </a:p>
                  </a:txBody>
                  <a:tcPr marL="68580" marR="68580" marT="0" marB="0" anchor="ctr"/>
                </a:tc>
                <a:tc>
                  <a:txBody>
                    <a:bodyPr/>
                    <a:lstStyle/>
                    <a:p>
                      <a:pPr marL="0" marR="0" algn="ctr">
                        <a:spcBef>
                          <a:spcPts val="0"/>
                        </a:spcBef>
                        <a:spcAft>
                          <a:spcPts val="400"/>
                        </a:spcAft>
                      </a:pPr>
                      <a:r>
                        <a:rPr lang="en-US" sz="1800" b="1" dirty="0">
                          <a:effectLst/>
                          <a:latin typeface="Arial Narrow" pitchFamily="34" charset="0"/>
                        </a:rPr>
                        <a:t>1.50</a:t>
                      </a:r>
                      <a:endParaRPr lang="en-US" sz="1800" b="1" dirty="0">
                        <a:effectLst/>
                        <a:latin typeface="Arial Narrow" panose="020B0606020202030204" pitchFamily="34" charset="0"/>
                        <a:ea typeface="Times New Roman" panose="02020603050405020304" pitchFamily="18" charset="0"/>
                      </a:endParaRPr>
                    </a:p>
                  </a:txBody>
                  <a:tcPr marL="68580" marR="68580" marT="0" marB="0" anchor="ctr">
                    <a:solidFill>
                      <a:srgbClr val="FFFF00"/>
                    </a:solidFill>
                  </a:tcPr>
                </a:tc>
                <a:tc>
                  <a:txBody>
                    <a:bodyPr/>
                    <a:lstStyle/>
                    <a:p>
                      <a:pPr marL="0" marR="0" algn="ctr">
                        <a:spcBef>
                          <a:spcPts val="0"/>
                        </a:spcBef>
                        <a:spcAft>
                          <a:spcPts val="400"/>
                        </a:spcAft>
                      </a:pPr>
                      <a:r>
                        <a:rPr lang="en-US" sz="1800" b="1" dirty="0">
                          <a:solidFill>
                            <a:srgbClr val="C00000"/>
                          </a:solidFill>
                          <a:effectLst/>
                          <a:latin typeface="Arial Narrow" pitchFamily="34" charset="0"/>
                        </a:rPr>
                        <a:t>27.9X</a:t>
                      </a:r>
                      <a:endParaRPr lang="en-US" sz="1800" b="1" dirty="0">
                        <a:solidFill>
                          <a:srgbClr val="C00000"/>
                        </a:solidFill>
                        <a:effectLst/>
                        <a:latin typeface="Arial Narrow" panose="020B0606020202030204" pitchFamily="34" charset="0"/>
                        <a:ea typeface="Times New Roman" panose="02020603050405020304" pitchFamily="18" charset="0"/>
                      </a:endParaRPr>
                    </a:p>
                  </a:txBody>
                  <a:tcPr marL="68580" marR="68580" marT="0" marB="0" anchor="ctr"/>
                </a:tc>
              </a:tr>
              <a:tr h="266715">
                <a:tc>
                  <a:txBody>
                    <a:bodyPr/>
                    <a:lstStyle/>
                    <a:p>
                      <a:pPr marL="0" marR="0" algn="r">
                        <a:spcBef>
                          <a:spcPts val="0"/>
                        </a:spcBef>
                        <a:spcAft>
                          <a:spcPts val="400"/>
                        </a:spcAft>
                      </a:pPr>
                      <a:r>
                        <a:rPr lang="en-US" sz="1800" dirty="0">
                          <a:effectLst/>
                          <a:latin typeface="Arial Narrow" pitchFamily="34" charset="0"/>
                        </a:rPr>
                        <a:t>10,000</a:t>
                      </a:r>
                      <a:endParaRPr lang="en-US" sz="1800" dirty="0">
                        <a:effectLst/>
                        <a:latin typeface="Arial Narrow" panose="020B0606020202030204" pitchFamily="34" charset="0"/>
                        <a:ea typeface="Times New Roman" panose="02020603050405020304" pitchFamily="18" charset="0"/>
                      </a:endParaRPr>
                    </a:p>
                  </a:txBody>
                  <a:tcPr marL="68580" marR="68580" marT="0" marB="0" anchor="ctr"/>
                </a:tc>
                <a:tc>
                  <a:txBody>
                    <a:bodyPr/>
                    <a:lstStyle/>
                    <a:p>
                      <a:pPr marL="0" marR="0" algn="ctr">
                        <a:spcBef>
                          <a:spcPts val="0"/>
                        </a:spcBef>
                        <a:spcAft>
                          <a:spcPts val="400"/>
                        </a:spcAft>
                      </a:pPr>
                      <a:r>
                        <a:rPr lang="en-US" sz="1800">
                          <a:effectLst/>
                          <a:latin typeface="Arial Narrow" pitchFamily="34" charset="0"/>
                        </a:rPr>
                        <a:t>439</a:t>
                      </a:r>
                      <a:endParaRPr lang="en-US" sz="1800">
                        <a:effectLst/>
                        <a:latin typeface="Arial Narrow" panose="020B0606020202030204" pitchFamily="34" charset="0"/>
                        <a:ea typeface="Times New Roman" panose="02020603050405020304" pitchFamily="18" charset="0"/>
                      </a:endParaRPr>
                    </a:p>
                  </a:txBody>
                  <a:tcPr marL="68580" marR="68580" marT="0" marB="0" anchor="ctr"/>
                </a:tc>
                <a:tc>
                  <a:txBody>
                    <a:bodyPr/>
                    <a:lstStyle/>
                    <a:p>
                      <a:pPr marL="0" marR="0" algn="ctr">
                        <a:spcBef>
                          <a:spcPts val="0"/>
                        </a:spcBef>
                        <a:spcAft>
                          <a:spcPts val="400"/>
                        </a:spcAft>
                      </a:pPr>
                      <a:r>
                        <a:rPr lang="en-US" sz="1800" b="1" dirty="0">
                          <a:effectLst/>
                          <a:latin typeface="Arial Narrow" pitchFamily="34" charset="0"/>
                        </a:rPr>
                        <a:t>14.4</a:t>
                      </a:r>
                      <a:endParaRPr lang="en-US" sz="1800" b="1" dirty="0">
                        <a:effectLst/>
                        <a:latin typeface="Arial Narrow" panose="020B0606020202030204" pitchFamily="34" charset="0"/>
                        <a:ea typeface="Times New Roman" panose="02020603050405020304" pitchFamily="18" charset="0"/>
                      </a:endParaRPr>
                    </a:p>
                  </a:txBody>
                  <a:tcPr marL="68580" marR="68580" marT="0" marB="0" anchor="ctr">
                    <a:solidFill>
                      <a:srgbClr val="FFFF00"/>
                    </a:solidFill>
                  </a:tcPr>
                </a:tc>
                <a:tc>
                  <a:txBody>
                    <a:bodyPr/>
                    <a:lstStyle/>
                    <a:p>
                      <a:pPr marL="0" marR="0" algn="ctr">
                        <a:spcBef>
                          <a:spcPts val="0"/>
                        </a:spcBef>
                        <a:spcAft>
                          <a:spcPts val="400"/>
                        </a:spcAft>
                      </a:pPr>
                      <a:r>
                        <a:rPr lang="en-US" sz="1800" b="1" dirty="0">
                          <a:solidFill>
                            <a:srgbClr val="C00000"/>
                          </a:solidFill>
                          <a:effectLst/>
                          <a:latin typeface="Arial Narrow" pitchFamily="34" charset="0"/>
                        </a:rPr>
                        <a:t>30.5X</a:t>
                      </a:r>
                      <a:endParaRPr lang="en-US" sz="1800" b="1" dirty="0">
                        <a:solidFill>
                          <a:srgbClr val="C00000"/>
                        </a:solidFill>
                        <a:effectLst/>
                        <a:latin typeface="Arial Narrow" panose="020B0606020202030204" pitchFamily="34" charset="0"/>
                        <a:ea typeface="Times New Roman" panose="02020603050405020304" pitchFamily="18" charset="0"/>
                      </a:endParaRPr>
                    </a:p>
                  </a:txBody>
                  <a:tcPr marL="68580" marR="68580" marT="0" marB="0" anchor="ctr"/>
                </a:tc>
              </a:tr>
            </a:tbl>
          </a:graphicData>
        </a:graphic>
      </p:graphicFrame>
      <p:sp>
        <p:nvSpPr>
          <p:cNvPr id="9" name="Content Placeholder 6"/>
          <p:cNvSpPr txBox="1">
            <a:spLocks/>
          </p:cNvSpPr>
          <p:nvPr/>
        </p:nvSpPr>
        <p:spPr>
          <a:xfrm>
            <a:off x="2426076" y="5500101"/>
            <a:ext cx="7115870" cy="639655"/>
          </a:xfrm>
          <a:prstGeom prst="rect">
            <a:avLst/>
          </a:prstGeom>
          <a:solidFill>
            <a:schemeClr val="bg1"/>
          </a:solidFill>
          <a:ln>
            <a:solidFill>
              <a:schemeClr val="tx1"/>
            </a:solidFill>
          </a:ln>
          <a:effectLst>
            <a:outerShdw blurRad="63500" sx="102000" sy="102000" algn="ctr" rotWithShape="0">
              <a:prstClr val="black">
                <a:alpha val="40000"/>
              </a:prstClr>
            </a:outerShdw>
          </a:effectLst>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Arial" pitchFamily="34" charset="0"/>
                <a:ea typeface="+mn-ea"/>
                <a:cs typeface="Arial" pitchFamily="34" charset="0"/>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Arial" pitchFamily="34" charset="0"/>
                <a:ea typeface="+mn-ea"/>
                <a:cs typeface="Arial" pitchFamily="34" charset="0"/>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Arial"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00" dirty="0" err="1">
                <a:latin typeface="Rockwell Condensed" pitchFamily="18" charset="0"/>
              </a:rPr>
              <a:t>Hekaton</a:t>
            </a:r>
            <a:r>
              <a:rPr lang="en-US" sz="2800" dirty="0">
                <a:latin typeface="Rockwell Condensed" pitchFamily="18" charset="0"/>
              </a:rPr>
              <a:t> performance: 1.9M updates/sec/core</a:t>
            </a:r>
          </a:p>
        </p:txBody>
      </p:sp>
    </p:spTree>
    <p:extLst>
      <p:ext uri="{BB962C8B-B14F-4D97-AF65-F5344CB8AC3E}">
        <p14:creationId xmlns:p14="http://schemas.microsoft.com/office/powerpoint/2010/main" val="1478255688"/>
      </p:ext>
    </p:extLst>
  </p:cSld>
  <p:clrMapOvr>
    <a:masterClrMapping/>
  </p:clrMapOvr>
  <mc:AlternateContent xmlns:mc="http://schemas.openxmlformats.org/markup-compatibility/2006" xmlns:p14="http://schemas.microsoft.com/office/powerpoint/2010/main">
    <mc:Choice Requires="p14">
      <p:transition spd="slow" p14:dur="2000" advTm="13905"/>
    </mc:Choice>
    <mc:Fallback xmlns="">
      <p:transition spd="slow" advTm="13905"/>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High Contention </a:t>
            </a:r>
            <a:r>
              <a:rPr lang="en-US" dirty="0" smtClean="0"/>
              <a:t>Throughput</a:t>
            </a:r>
            <a:endParaRPr lang="en-US" dirty="0"/>
          </a:p>
        </p:txBody>
      </p:sp>
      <p:sp>
        <p:nvSpPr>
          <p:cNvPr id="4" name="Content Placeholder 2"/>
          <p:cNvSpPr txBox="1">
            <a:spLocks/>
          </p:cNvSpPr>
          <p:nvPr/>
        </p:nvSpPr>
        <p:spPr>
          <a:xfrm>
            <a:off x="2658464" y="1501073"/>
            <a:ext cx="6075814" cy="1273982"/>
          </a:xfrm>
          <a:prstGeom prst="rect">
            <a:avLst/>
          </a:prstGeom>
          <a:solidFill>
            <a:schemeClr val="bg1"/>
          </a:solidFill>
          <a:effectLst>
            <a:outerShdw blurRad="63500" sx="102000" sy="102000" algn="ctr" rotWithShape="0">
              <a:prstClr val="black">
                <a:alpha val="40000"/>
              </a:prstClr>
            </a:outerShdw>
          </a:effectLst>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smtClean="0">
                <a:latin typeface="Rockwell Condensed" pitchFamily="18" charset="0"/>
              </a:rPr>
              <a:t>Workload:  read/insert into a table with a unique index</a:t>
            </a:r>
          </a:p>
          <a:p>
            <a:pPr marL="0" indent="0">
              <a:buFont typeface="Arial" panose="020B0604020202020204" pitchFamily="34" charset="0"/>
              <a:buNone/>
            </a:pPr>
            <a:r>
              <a:rPr lang="en-US" sz="2400" smtClean="0">
                <a:latin typeface="Rockwell Condensed" pitchFamily="18" charset="0"/>
              </a:rPr>
              <a:t>Insert txn (50%):  append a batch of 100 rows </a:t>
            </a:r>
          </a:p>
          <a:p>
            <a:pPr marL="0" indent="0">
              <a:buFont typeface="Arial" panose="020B0604020202020204" pitchFamily="34" charset="0"/>
              <a:buNone/>
            </a:pPr>
            <a:r>
              <a:rPr lang="en-US" sz="2400" smtClean="0">
                <a:latin typeface="Rockwell Condensed" pitchFamily="18" charset="0"/>
              </a:rPr>
              <a:t>Read txn (50%):  read last inserted batch of rows</a:t>
            </a:r>
            <a:endParaRPr lang="en-US" sz="2400" dirty="0">
              <a:latin typeface="Rockwell Condensed" pitchFamily="18" charset="0"/>
            </a:endParaRPr>
          </a:p>
        </p:txBody>
      </p:sp>
      <p:pic>
        <p:nvPicPr>
          <p:cNvPr id="5" name="Picture 4"/>
          <p:cNvPicPr>
            <a:picLocks noChangeAspect="1"/>
          </p:cNvPicPr>
          <p:nvPr/>
        </p:nvPicPr>
        <p:blipFill>
          <a:blip r:embed="rId2"/>
          <a:stretch>
            <a:fillRect/>
          </a:stretch>
        </p:blipFill>
        <p:spPr>
          <a:xfrm>
            <a:off x="2676469" y="2775055"/>
            <a:ext cx="6075814" cy="3619412"/>
          </a:xfrm>
          <a:prstGeom prst="rect">
            <a:avLst/>
          </a:prstGeom>
          <a:ln w="28575">
            <a:solidFill>
              <a:schemeClr val="tx1"/>
            </a:solidFill>
          </a:ln>
        </p:spPr>
      </p:pic>
    </p:spTree>
    <p:extLst>
      <p:ext uri="{BB962C8B-B14F-4D97-AF65-F5344CB8AC3E}">
        <p14:creationId xmlns:p14="http://schemas.microsoft.com/office/powerpoint/2010/main" val="2864410445"/>
      </p:ext>
    </p:extLst>
  </p:cSld>
  <p:clrMapOvr>
    <a:masterClrMapping/>
  </p:clrMapOvr>
  <mc:AlternateContent xmlns:mc="http://schemas.openxmlformats.org/markup-compatibility/2006" xmlns:p14="http://schemas.microsoft.com/office/powerpoint/2010/main">
    <mc:Choice Requires="p14">
      <p:transition spd="slow" p14:dur="2000" advTm="47160"/>
    </mc:Choice>
    <mc:Fallback xmlns="">
      <p:transition spd="slow" advTm="47160"/>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9382" y="2593316"/>
            <a:ext cx="10515600" cy="2852737"/>
          </a:xfrm>
        </p:spPr>
        <p:txBody>
          <a:bodyPr/>
          <a:lstStyle/>
          <a:p>
            <a:r>
              <a:rPr lang="en-US" dirty="0" smtClean="0"/>
              <a:t>More than just performance</a:t>
            </a:r>
            <a:endParaRPr lang="en-US" dirty="0"/>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23122" t="34294" r="9770"/>
          <a:stretch/>
        </p:blipFill>
        <p:spPr>
          <a:xfrm>
            <a:off x="5077609" y="699246"/>
            <a:ext cx="5497158" cy="300407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031698248"/>
      </p:ext>
    </p:extLst>
  </p:cSld>
  <p:clrMapOvr>
    <a:masterClrMapping/>
  </p:clrMapOvr>
  <mc:AlternateContent xmlns:mc="http://schemas.openxmlformats.org/markup-compatibility/2006" xmlns:p14="http://schemas.microsoft.com/office/powerpoint/2010/main">
    <mc:Choice Requires="p14">
      <p:transition spd="slow" p14:dur="2000" advTm="7753"/>
    </mc:Choice>
    <mc:Fallback xmlns="">
      <p:transition spd="slow" advTm="7753"/>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SQL integration</a:t>
            </a:r>
            <a:endParaRPr lang="en-US" dirty="0"/>
          </a:p>
        </p:txBody>
      </p:sp>
      <p:sp>
        <p:nvSpPr>
          <p:cNvPr id="3" name="Content Placeholder 2"/>
          <p:cNvSpPr>
            <a:spLocks noGrp="1"/>
          </p:cNvSpPr>
          <p:nvPr>
            <p:ph idx="1"/>
          </p:nvPr>
        </p:nvSpPr>
        <p:spPr/>
        <p:txBody>
          <a:bodyPr/>
          <a:lstStyle/>
          <a:p>
            <a:r>
              <a:rPr lang="en-US" dirty="0" smtClean="0"/>
              <a:t>The engine is completely integrated with SQL 2014:</a:t>
            </a:r>
          </a:p>
          <a:p>
            <a:pPr lvl="1"/>
            <a:r>
              <a:rPr lang="en-US" dirty="0" smtClean="0"/>
              <a:t>No hidden licensing fees.</a:t>
            </a:r>
          </a:p>
          <a:p>
            <a:pPr lvl="1"/>
            <a:r>
              <a:rPr lang="en-US" dirty="0" smtClean="0"/>
              <a:t>No need to copy data.</a:t>
            </a:r>
          </a:p>
          <a:p>
            <a:pPr lvl="1"/>
            <a:r>
              <a:rPr lang="en-US" dirty="0" smtClean="0"/>
              <a:t>No need to support a new technology.</a:t>
            </a:r>
          </a:p>
          <a:p>
            <a:pPr lvl="1"/>
            <a:r>
              <a:rPr lang="en-US" dirty="0" smtClean="0"/>
              <a:t>No need to maintain 2 </a:t>
            </a:r>
            <a:r>
              <a:rPr lang="en-US" dirty="0" err="1" smtClean="0"/>
              <a:t>DBs.</a:t>
            </a:r>
            <a:endParaRPr lang="en-US" dirty="0" smtClean="0"/>
          </a:p>
          <a:p>
            <a:pPr lvl="1"/>
            <a:r>
              <a:rPr lang="en-US" dirty="0" smtClean="0"/>
              <a:t>Migration can be done in stages.</a:t>
            </a:r>
          </a:p>
          <a:p>
            <a:pPr lvl="1"/>
            <a:r>
              <a:rPr lang="en-US" dirty="0" smtClean="0"/>
              <a:t>The </a:t>
            </a:r>
            <a:r>
              <a:rPr lang="en-US" dirty="0" err="1" smtClean="0"/>
              <a:t>Hekaton</a:t>
            </a:r>
            <a:r>
              <a:rPr lang="en-US" dirty="0" smtClean="0"/>
              <a:t> engine is transparent to the application.</a:t>
            </a:r>
          </a:p>
          <a:p>
            <a:pPr marL="457200" lvl="1" indent="0">
              <a:buNone/>
            </a:pPr>
            <a:endParaRPr lang="en-US" dirty="0" smtClean="0"/>
          </a:p>
        </p:txBody>
      </p:sp>
    </p:spTree>
    <p:extLst>
      <p:ext uri="{BB962C8B-B14F-4D97-AF65-F5344CB8AC3E}">
        <p14:creationId xmlns:p14="http://schemas.microsoft.com/office/powerpoint/2010/main" val="1479203140"/>
      </p:ext>
    </p:extLst>
  </p:cSld>
  <p:clrMapOvr>
    <a:masterClrMapping/>
  </p:clrMapOvr>
  <mc:AlternateContent xmlns:mc="http://schemas.openxmlformats.org/markup-compatibility/2006" xmlns:p14="http://schemas.microsoft.com/office/powerpoint/2010/main">
    <mc:Choice Requires="p14">
      <p:transition spd="slow" p14:dur="2000" advTm="51067"/>
    </mc:Choice>
    <mc:Fallback xmlns="">
      <p:transition spd="slow" advTm="51067"/>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is it integrated?</a:t>
            </a:r>
            <a:endParaRPr lang="en-US" dirty="0"/>
          </a:p>
        </p:txBody>
      </p:sp>
      <p:sp>
        <p:nvSpPr>
          <p:cNvPr id="3" name="Content Placeholder 2"/>
          <p:cNvSpPr>
            <a:spLocks noGrp="1"/>
          </p:cNvSpPr>
          <p:nvPr>
            <p:ph idx="1"/>
          </p:nvPr>
        </p:nvSpPr>
        <p:spPr/>
        <p:txBody>
          <a:bodyPr>
            <a:normAutofit fontScale="92500" lnSpcReduction="10000"/>
          </a:bodyPr>
          <a:lstStyle/>
          <a:p>
            <a:r>
              <a:rPr lang="en-US" dirty="0"/>
              <a:t>Use your existing </a:t>
            </a:r>
            <a:r>
              <a:rPr lang="en-US" dirty="0" err="1"/>
              <a:t>DBs</a:t>
            </a:r>
            <a:r>
              <a:rPr lang="en-US" dirty="0" err="1" smtClean="0"/>
              <a:t>.</a:t>
            </a:r>
            <a:endParaRPr lang="en-US" dirty="0" smtClean="0"/>
          </a:p>
          <a:p>
            <a:r>
              <a:rPr lang="en-US" dirty="0"/>
              <a:t>In-Memory tables and disk tables can be joined together easily.</a:t>
            </a:r>
          </a:p>
          <a:p>
            <a:r>
              <a:rPr lang="en-US" dirty="0" smtClean="0"/>
              <a:t>Use the same installation and connection interface.</a:t>
            </a:r>
          </a:p>
          <a:p>
            <a:r>
              <a:rPr lang="en-US" dirty="0" smtClean="0"/>
              <a:t>Use the same T-SQL language.</a:t>
            </a:r>
          </a:p>
          <a:p>
            <a:r>
              <a:rPr lang="en-US" dirty="0" smtClean="0"/>
              <a:t>Backup the same way you always did.</a:t>
            </a:r>
          </a:p>
          <a:p>
            <a:r>
              <a:rPr lang="en-US" dirty="0" smtClean="0"/>
              <a:t>Manage and maintain the DB and storage in the same way and using the same tools.</a:t>
            </a:r>
          </a:p>
          <a:p>
            <a:r>
              <a:rPr lang="en-US" dirty="0" smtClean="0"/>
              <a:t>Same tools you’re used to – DMV’s, SSMS, </a:t>
            </a:r>
            <a:r>
              <a:rPr lang="en-US" dirty="0" err="1" smtClean="0"/>
              <a:t>Perf</a:t>
            </a:r>
            <a:r>
              <a:rPr lang="en-US" dirty="0" smtClean="0"/>
              <a:t> counters, resource governor…</a:t>
            </a:r>
          </a:p>
          <a:p>
            <a:r>
              <a:rPr lang="en-US" dirty="0"/>
              <a:t>Out-of-the-box Integration with SQL HA solutions</a:t>
            </a:r>
            <a:r>
              <a:rPr lang="en-US" dirty="0" smtClean="0"/>
              <a:t>.</a:t>
            </a:r>
            <a:endParaRPr lang="en-US" dirty="0"/>
          </a:p>
        </p:txBody>
      </p:sp>
    </p:spTree>
    <p:extLst>
      <p:ext uri="{BB962C8B-B14F-4D97-AF65-F5344CB8AC3E}">
        <p14:creationId xmlns:p14="http://schemas.microsoft.com/office/powerpoint/2010/main" val="3988573185"/>
      </p:ext>
    </p:extLst>
  </p:cSld>
  <p:clrMapOvr>
    <a:masterClrMapping/>
  </p:clrMapOvr>
  <mc:AlternateContent xmlns:mc="http://schemas.openxmlformats.org/markup-compatibility/2006" xmlns:p14="http://schemas.microsoft.com/office/powerpoint/2010/main">
    <mc:Choice Requires="p14">
      <p:transition spd="slow" p14:dur="2000" advTm="87352"/>
    </mc:Choice>
    <mc:Fallback xmlns="">
      <p:transition spd="slow" advTm="87352"/>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931596" y="1508551"/>
            <a:ext cx="5650787" cy="3170099"/>
          </a:xfrm>
          <a:prstGeom prst="rect">
            <a:avLst/>
          </a:prstGeom>
          <a:noFill/>
        </p:spPr>
        <p:txBody>
          <a:bodyPr wrap="square" rtlCol="0">
            <a:spAutoFit/>
          </a:bodyPr>
          <a:lstStyle/>
          <a:p>
            <a:r>
              <a:rPr lang="en-US" sz="20000" b="1" dirty="0" smtClean="0">
                <a:latin typeface="Berlin Sans FB Demi" panose="020E0802020502020306" pitchFamily="34" charset="0"/>
              </a:rPr>
              <a:t>100</a:t>
            </a:r>
            <a:endParaRPr lang="en-US" sz="20000" b="1" dirty="0">
              <a:latin typeface="Berlin Sans FB Demi" panose="020E0802020502020306" pitchFamily="34" charset="0"/>
            </a:endParaRPr>
          </a:p>
        </p:txBody>
      </p:sp>
      <p:sp>
        <p:nvSpPr>
          <p:cNvPr id="5" name="Multiply 4"/>
          <p:cNvSpPr/>
          <p:nvPr/>
        </p:nvSpPr>
        <p:spPr>
          <a:xfrm>
            <a:off x="2496621" y="2260313"/>
            <a:ext cx="2763749" cy="2258565"/>
          </a:xfrm>
          <a:prstGeom prst="mathMultiply">
            <a:avLst>
              <a:gd name="adj1" fmla="val 19994"/>
            </a:avLst>
          </a:prstGeom>
          <a:solidFill>
            <a:schemeClr val="bg1">
              <a:lumMod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23467881"/>
      </p:ext>
    </p:extLst>
  </p:cSld>
  <p:clrMapOvr>
    <a:masterClrMapping/>
  </p:clrMapOvr>
  <mc:AlternateContent xmlns:mc="http://schemas.openxmlformats.org/markup-compatibility/2006" xmlns:p14="http://schemas.microsoft.com/office/powerpoint/2010/main">
    <mc:Choice Requires="p14">
      <p:transition spd="slow" p14:dur="2000" advTm="21239"/>
    </mc:Choice>
    <mc:Fallback xmlns="">
      <p:transition spd="slow" advTm="21239"/>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Competitors</a:t>
            </a:r>
            <a:endParaRPr lang="en-US" dirty="0"/>
          </a:p>
        </p:txBody>
      </p:sp>
      <p:sp>
        <p:nvSpPr>
          <p:cNvPr id="3" name="Content Placeholder 2"/>
          <p:cNvSpPr>
            <a:spLocks noGrp="1"/>
          </p:cNvSpPr>
          <p:nvPr>
            <p:ph idx="1"/>
          </p:nvPr>
        </p:nvSpPr>
        <p:spPr/>
        <p:txBody>
          <a:bodyPr/>
          <a:lstStyle/>
          <a:p>
            <a:r>
              <a:rPr lang="en-US" dirty="0"/>
              <a:t>IBM </a:t>
            </a:r>
            <a:r>
              <a:rPr lang="en-US" dirty="0" err="1"/>
              <a:t>SolidDB</a:t>
            </a:r>
            <a:endParaRPr lang="en-US" dirty="0"/>
          </a:p>
          <a:p>
            <a:r>
              <a:rPr lang="en-US" dirty="0"/>
              <a:t>Oracle </a:t>
            </a:r>
            <a:r>
              <a:rPr lang="en-US" dirty="0" err="1"/>
              <a:t>TimesTen</a:t>
            </a:r>
            <a:endParaRPr lang="en-US" dirty="0"/>
          </a:p>
          <a:p>
            <a:r>
              <a:rPr lang="en-US" dirty="0"/>
              <a:t>SAP In-Memory Computing</a:t>
            </a:r>
          </a:p>
          <a:p>
            <a:r>
              <a:rPr lang="en-US" dirty="0"/>
              <a:t>Sybase In-Memory Databases</a:t>
            </a:r>
          </a:p>
          <a:p>
            <a:r>
              <a:rPr lang="en-US" dirty="0" err="1"/>
              <a:t>VoltDB</a:t>
            </a:r>
            <a:endParaRPr lang="en-US" dirty="0"/>
          </a:p>
          <a:p>
            <a:pPr marL="0" indent="0">
              <a:buNone/>
            </a:pPr>
            <a:endParaRPr lang="en-US" dirty="0"/>
          </a:p>
        </p:txBody>
      </p:sp>
    </p:spTree>
    <p:extLst>
      <p:ext uri="{BB962C8B-B14F-4D97-AF65-F5344CB8AC3E}">
        <p14:creationId xmlns:p14="http://schemas.microsoft.com/office/powerpoint/2010/main" val="3092610732"/>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get started</a:t>
            </a:r>
            <a:endParaRPr lang="en-US" dirty="0"/>
          </a:p>
        </p:txBody>
      </p:sp>
      <p:sp>
        <p:nvSpPr>
          <p:cNvPr id="3" name="Text Placeholder 2"/>
          <p:cNvSpPr>
            <a:spLocks noGrp="1"/>
          </p:cNvSpPr>
          <p:nvPr>
            <p:ph type="body" idx="1"/>
          </p:nvPr>
        </p:nvSpPr>
        <p:spPr/>
        <p:txBody>
          <a:bodyPr/>
          <a:lstStyle/>
          <a:p>
            <a:r>
              <a:rPr lang="en-US" dirty="0" smtClean="0"/>
              <a:t>Some scripts and basic knowledge</a:t>
            </a:r>
            <a:endParaRPr lang="en-US" dirty="0"/>
          </a:p>
        </p:txBody>
      </p:sp>
    </p:spTree>
    <p:extLst>
      <p:ext uri="{BB962C8B-B14F-4D97-AF65-F5344CB8AC3E}">
        <p14:creationId xmlns:p14="http://schemas.microsoft.com/office/powerpoint/2010/main" val="2735945084"/>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ctr">
            <a:normAutofit/>
          </a:bodyPr>
          <a:lstStyle/>
          <a:p>
            <a:r>
              <a:rPr lang="en-US" dirty="0"/>
              <a:t>Migration is easy </a:t>
            </a:r>
            <a:r>
              <a:rPr lang="en-US" dirty="0" smtClean="0"/>
              <a:t>as</a:t>
            </a:r>
            <a:endParaRPr lang="en-US" dirty="0"/>
          </a:p>
        </p:txBody>
      </p:sp>
      <p:sp>
        <p:nvSpPr>
          <p:cNvPr id="5" name="Oval 4"/>
          <p:cNvSpPr/>
          <p:nvPr/>
        </p:nvSpPr>
        <p:spPr>
          <a:xfrm>
            <a:off x="1649955" y="1277722"/>
            <a:ext cx="2995961" cy="2932772"/>
          </a:xfrm>
          <a:prstGeom prst="ellipse">
            <a:avLst/>
          </a:prstGeom>
          <a:solidFill>
            <a:srgbClr val="0072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latin typeface="Segoe UI Light" panose="020B0502040204020203" pitchFamily="34" charset="0"/>
                <a:cs typeface="Segoe UI Light" panose="020B0502040204020203" pitchFamily="34" charset="0"/>
              </a:rPr>
              <a:t>Upgrade your DB to run on SQL 2014 instance</a:t>
            </a:r>
            <a:endParaRPr lang="en-US" sz="2400" dirty="0">
              <a:latin typeface="Segoe UI Light" panose="020B0502040204020203" pitchFamily="34" charset="0"/>
              <a:cs typeface="Segoe UI Light" panose="020B0502040204020203" pitchFamily="34" charset="0"/>
            </a:endParaRPr>
          </a:p>
        </p:txBody>
      </p:sp>
      <p:sp>
        <p:nvSpPr>
          <p:cNvPr id="6" name="Oval 5"/>
          <p:cNvSpPr/>
          <p:nvPr/>
        </p:nvSpPr>
        <p:spPr>
          <a:xfrm>
            <a:off x="6021232" y="649919"/>
            <a:ext cx="2995961" cy="2932772"/>
          </a:xfrm>
          <a:prstGeom prst="ellipse">
            <a:avLst/>
          </a:prstGeom>
          <a:solidFill>
            <a:srgbClr val="0072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smtClean="0">
                <a:latin typeface="Segoe UI Light" panose="020B0502040204020203" pitchFamily="34" charset="0"/>
                <a:cs typeface="Segoe UI Light" panose="020B0502040204020203" pitchFamily="34" charset="0"/>
              </a:rPr>
              <a:t>Identify performance bottlenecks tables, create them as Memory-Optimized and migrate data.</a:t>
            </a:r>
            <a:endParaRPr lang="en-US" sz="2200" dirty="0">
              <a:latin typeface="Segoe UI Light" panose="020B0502040204020203" pitchFamily="34" charset="0"/>
              <a:cs typeface="Segoe UI Light" panose="020B0502040204020203" pitchFamily="34" charset="0"/>
            </a:endParaRPr>
          </a:p>
        </p:txBody>
      </p:sp>
      <p:sp>
        <p:nvSpPr>
          <p:cNvPr id="7" name="Oval 6"/>
          <p:cNvSpPr/>
          <p:nvPr/>
        </p:nvSpPr>
        <p:spPr>
          <a:xfrm>
            <a:off x="4155262" y="3756866"/>
            <a:ext cx="2995961" cy="2932772"/>
          </a:xfrm>
          <a:prstGeom prst="ellipse">
            <a:avLst/>
          </a:prstGeom>
          <a:solidFill>
            <a:srgbClr val="0072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latin typeface="Segoe UI Light" panose="020B0502040204020203" pitchFamily="34" charset="0"/>
                <a:cs typeface="Segoe UI Light" panose="020B0502040204020203" pitchFamily="34" charset="0"/>
              </a:rPr>
              <a:t>Continue querying the DB without any change using Interop mode.</a:t>
            </a:r>
            <a:endParaRPr lang="en-US" sz="2400" dirty="0">
              <a:latin typeface="Segoe UI Light" panose="020B0502040204020203" pitchFamily="34" charset="0"/>
              <a:cs typeface="Segoe UI Light" panose="020B0502040204020203" pitchFamily="34" charset="0"/>
            </a:endParaRPr>
          </a:p>
        </p:txBody>
      </p:sp>
      <p:sp>
        <p:nvSpPr>
          <p:cNvPr id="8" name="Oval 7"/>
          <p:cNvSpPr/>
          <p:nvPr/>
        </p:nvSpPr>
        <p:spPr>
          <a:xfrm>
            <a:off x="8716111" y="3129063"/>
            <a:ext cx="2995961" cy="2932772"/>
          </a:xfrm>
          <a:prstGeom prst="ellipse">
            <a:avLst/>
          </a:prstGeom>
          <a:solidFill>
            <a:srgbClr val="0072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latin typeface="Segoe UI Light" panose="020B0502040204020203" pitchFamily="34" charset="0"/>
                <a:cs typeface="Segoe UI Light" panose="020B0502040204020203" pitchFamily="34" charset="0"/>
              </a:rPr>
              <a:t>Identify required code changes and Migrate procedures to native mode.</a:t>
            </a:r>
            <a:endParaRPr lang="en-US" sz="2400" dirty="0">
              <a:latin typeface="Segoe UI Light" panose="020B0502040204020203" pitchFamily="34" charset="0"/>
              <a:cs typeface="Segoe UI Light" panose="020B0502040204020203" pitchFamily="34" charset="0"/>
            </a:endParaRPr>
          </a:p>
        </p:txBody>
      </p:sp>
      <p:grpSp>
        <p:nvGrpSpPr>
          <p:cNvPr id="9" name="Group 8"/>
          <p:cNvGrpSpPr/>
          <p:nvPr/>
        </p:nvGrpSpPr>
        <p:grpSpPr>
          <a:xfrm>
            <a:off x="266779" y="3154371"/>
            <a:ext cx="8047887" cy="3535267"/>
            <a:chOff x="0" y="3305295"/>
            <a:chExt cx="6681013" cy="2950829"/>
          </a:xfrm>
        </p:grpSpPr>
        <p:sp>
          <p:nvSpPr>
            <p:cNvPr id="10" name="Rectangle 9"/>
            <p:cNvSpPr/>
            <p:nvPr/>
          </p:nvSpPr>
          <p:spPr>
            <a:xfrm>
              <a:off x="242618" y="4059334"/>
              <a:ext cx="6438395" cy="219679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400" dirty="0" smtClean="0">
                  <a:solidFill>
                    <a:schemeClr val="bg2">
                      <a:lumMod val="25000"/>
                    </a:schemeClr>
                  </a:solidFill>
                  <a:latin typeface="Segoe UI Light" panose="020B0502040204020203" pitchFamily="34" charset="0"/>
                  <a:cs typeface="Segoe UI Light" panose="020B0502040204020203" pitchFamily="34" charset="0"/>
                </a:rPr>
                <a:t>No additional hardware or licensing is required.</a:t>
              </a:r>
              <a:br>
                <a:rPr lang="en-US" sz="3400" dirty="0" smtClean="0">
                  <a:solidFill>
                    <a:schemeClr val="bg2">
                      <a:lumMod val="25000"/>
                    </a:schemeClr>
                  </a:solidFill>
                  <a:latin typeface="Segoe UI Light" panose="020B0502040204020203" pitchFamily="34" charset="0"/>
                  <a:cs typeface="Segoe UI Light" panose="020B0502040204020203" pitchFamily="34" charset="0"/>
                </a:rPr>
              </a:br>
              <a:r>
                <a:rPr lang="en-US" sz="3400" dirty="0" smtClean="0">
                  <a:solidFill>
                    <a:schemeClr val="bg2">
                      <a:lumMod val="25000"/>
                    </a:schemeClr>
                  </a:solidFill>
                  <a:latin typeface="Segoe UI Light" panose="020B0502040204020203" pitchFamily="34" charset="0"/>
                  <a:cs typeface="Segoe UI Light" panose="020B0502040204020203" pitchFamily="34" charset="0"/>
                </a:rPr>
                <a:t>New tools helps us identify potential </a:t>
              </a:r>
              <a:r>
                <a:rPr lang="en-US" sz="3400" dirty="0" err="1" smtClean="0">
                  <a:solidFill>
                    <a:schemeClr val="bg2">
                      <a:lumMod val="25000"/>
                    </a:schemeClr>
                  </a:solidFill>
                  <a:latin typeface="Segoe UI Light" panose="020B0502040204020203" pitchFamily="34" charset="0"/>
                  <a:cs typeface="Segoe UI Light" panose="020B0502040204020203" pitchFamily="34" charset="0"/>
                </a:rPr>
                <a:t>Hekaton</a:t>
              </a:r>
              <a:r>
                <a:rPr lang="en-US" sz="3400" dirty="0" smtClean="0">
                  <a:solidFill>
                    <a:schemeClr val="bg2">
                      <a:lumMod val="25000"/>
                    </a:schemeClr>
                  </a:solidFill>
                  <a:latin typeface="Segoe UI Light" panose="020B0502040204020203" pitchFamily="34" charset="0"/>
                  <a:cs typeface="Segoe UI Light" panose="020B0502040204020203" pitchFamily="34" charset="0"/>
                </a:rPr>
                <a:t> tables and problems.</a:t>
              </a:r>
              <a:endParaRPr lang="en-US" sz="3400" dirty="0">
                <a:solidFill>
                  <a:schemeClr val="bg2">
                    <a:lumMod val="25000"/>
                  </a:schemeClr>
                </a:solidFill>
                <a:latin typeface="Segoe UI Light" panose="020B0502040204020203" pitchFamily="34" charset="0"/>
                <a:cs typeface="Segoe UI Light" panose="020B0502040204020203" pitchFamily="34" charset="0"/>
              </a:endParaRPr>
            </a:p>
          </p:txBody>
        </p:sp>
        <p:sp>
          <p:nvSpPr>
            <p:cNvPr id="11" name="5-Point Star 10"/>
            <p:cNvSpPr/>
            <p:nvPr/>
          </p:nvSpPr>
          <p:spPr>
            <a:xfrm rot="20864863">
              <a:off x="0" y="3305295"/>
              <a:ext cx="1496334" cy="1338786"/>
            </a:xfrm>
            <a:prstGeom prst="star5">
              <a:avLst/>
            </a:prstGeom>
            <a:solidFill>
              <a:srgbClr val="D938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bg2">
                    <a:lumMod val="25000"/>
                  </a:schemeClr>
                </a:solidFill>
                <a:latin typeface="Segoe UI Light" panose="020B0502040204020203" pitchFamily="34" charset="0"/>
                <a:cs typeface="Segoe UI Light" panose="020B0502040204020203" pitchFamily="34" charset="0"/>
              </a:endParaRPr>
            </a:p>
          </p:txBody>
        </p:sp>
      </p:grpSp>
      <p:pic>
        <p:nvPicPr>
          <p:cNvPr id="12" name="Picture 11"/>
          <p:cNvPicPr>
            <a:picLocks noChangeAspect="1"/>
          </p:cNvPicPr>
          <p:nvPr/>
        </p:nvPicPr>
        <p:blipFill rotWithShape="1">
          <a:blip r:embed="rId2" cstate="print">
            <a:extLst>
              <a:ext uri="{28A0092B-C50C-407E-A947-70E740481C1C}">
                <a14:useLocalDpi xmlns:a14="http://schemas.microsoft.com/office/drawing/2010/main" val="0"/>
              </a:ext>
            </a:extLst>
          </a:blip>
          <a:srcRect r="68277" b="67683"/>
          <a:stretch/>
        </p:blipFill>
        <p:spPr>
          <a:xfrm>
            <a:off x="3897520" y="1229783"/>
            <a:ext cx="748396" cy="886522"/>
          </a:xfrm>
          <a:prstGeom prst="ellipse">
            <a:avLst/>
          </a:prstGeom>
          <a:ln w="19050" cap="rnd">
            <a:solidFill>
              <a:srgbClr val="0072C6"/>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3" name="Picture 12"/>
          <p:cNvPicPr>
            <a:picLocks noChangeAspect="1"/>
          </p:cNvPicPr>
          <p:nvPr/>
        </p:nvPicPr>
        <p:blipFill rotWithShape="1">
          <a:blip r:embed="rId2" cstate="print">
            <a:extLst>
              <a:ext uri="{28A0092B-C50C-407E-A947-70E740481C1C}">
                <a14:useLocalDpi xmlns:a14="http://schemas.microsoft.com/office/drawing/2010/main" val="0"/>
              </a:ext>
            </a:extLst>
          </a:blip>
          <a:srcRect l="33560" t="-406" r="34717" b="68089"/>
          <a:stretch/>
        </p:blipFill>
        <p:spPr>
          <a:xfrm>
            <a:off x="8268797" y="601980"/>
            <a:ext cx="748396" cy="886522"/>
          </a:xfrm>
          <a:prstGeom prst="ellipse">
            <a:avLst/>
          </a:prstGeom>
          <a:ln w="19050" cap="rnd">
            <a:solidFill>
              <a:srgbClr val="0072C6"/>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4" name="Picture 13"/>
          <p:cNvPicPr>
            <a:picLocks noChangeAspect="1"/>
          </p:cNvPicPr>
          <p:nvPr/>
        </p:nvPicPr>
        <p:blipFill rotWithShape="1">
          <a:blip r:embed="rId2" cstate="print">
            <a:extLst>
              <a:ext uri="{28A0092B-C50C-407E-A947-70E740481C1C}">
                <a14:useLocalDpi xmlns:a14="http://schemas.microsoft.com/office/drawing/2010/main" val="0"/>
              </a:ext>
            </a:extLst>
          </a:blip>
          <a:srcRect l="66175" t="-813" r="2102" b="68496"/>
          <a:stretch/>
        </p:blipFill>
        <p:spPr>
          <a:xfrm>
            <a:off x="6402827" y="3708927"/>
            <a:ext cx="748396" cy="886522"/>
          </a:xfrm>
          <a:prstGeom prst="ellipse">
            <a:avLst/>
          </a:prstGeom>
          <a:ln w="19050" cap="rnd">
            <a:solidFill>
              <a:srgbClr val="0072C6"/>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5" name="Picture 14"/>
          <p:cNvPicPr>
            <a:picLocks noChangeAspect="1"/>
          </p:cNvPicPr>
          <p:nvPr/>
        </p:nvPicPr>
        <p:blipFill rotWithShape="1">
          <a:blip r:embed="rId2" cstate="print">
            <a:extLst>
              <a:ext uri="{28A0092B-C50C-407E-A947-70E740481C1C}">
                <a14:useLocalDpi xmlns:a14="http://schemas.microsoft.com/office/drawing/2010/main" val="0"/>
              </a:ext>
            </a:extLst>
          </a:blip>
          <a:srcRect l="945" t="32114" r="67332" b="35569"/>
          <a:stretch/>
        </p:blipFill>
        <p:spPr>
          <a:xfrm>
            <a:off x="10963676" y="3081124"/>
            <a:ext cx="748396" cy="886522"/>
          </a:xfrm>
          <a:prstGeom prst="ellipse">
            <a:avLst/>
          </a:prstGeom>
          <a:ln w="19050" cap="rnd">
            <a:solidFill>
              <a:srgbClr val="0072C6"/>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2886674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ppt_x"/>
                                          </p:val>
                                        </p:tav>
                                        <p:tav tm="100000">
                                          <p:val>
                                            <p:strVal val="#ppt_x"/>
                                          </p:val>
                                        </p:tav>
                                      </p:tavLst>
                                    </p:anim>
                                    <p:anim calcmode="lin" valueType="num">
                                      <p:cBhvr additive="base">
                                        <p:cTn id="1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ppt_x"/>
                                          </p:val>
                                        </p:tav>
                                        <p:tav tm="100000">
                                          <p:val>
                                            <p:strVal val="#ppt_x"/>
                                          </p:val>
                                        </p:tav>
                                      </p:tavLst>
                                    </p:anim>
                                    <p:anim calcmode="lin" valueType="num">
                                      <p:cBhvr additive="base">
                                        <p:cTn id="18" dur="500" fill="hold"/>
                                        <p:tgtEl>
                                          <p:spTgt spid="6"/>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anim calcmode="lin" valueType="num">
                                      <p:cBhvr additive="base">
                                        <p:cTn id="21" dur="500" fill="hold"/>
                                        <p:tgtEl>
                                          <p:spTgt spid="13"/>
                                        </p:tgtEl>
                                        <p:attrNameLst>
                                          <p:attrName>ppt_x</p:attrName>
                                        </p:attrNameLst>
                                      </p:cBhvr>
                                      <p:tavLst>
                                        <p:tav tm="0">
                                          <p:val>
                                            <p:strVal val="#ppt_x"/>
                                          </p:val>
                                        </p:tav>
                                        <p:tav tm="100000">
                                          <p:val>
                                            <p:strVal val="#ppt_x"/>
                                          </p:val>
                                        </p:tav>
                                      </p:tavLst>
                                    </p:anim>
                                    <p:anim calcmode="lin" valueType="num">
                                      <p:cBhvr additive="base">
                                        <p:cTn id="22"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 calcmode="lin" valueType="num">
                                      <p:cBhvr additive="base">
                                        <p:cTn id="27" dur="500" fill="hold"/>
                                        <p:tgtEl>
                                          <p:spTgt spid="7"/>
                                        </p:tgtEl>
                                        <p:attrNameLst>
                                          <p:attrName>ppt_x</p:attrName>
                                        </p:attrNameLst>
                                      </p:cBhvr>
                                      <p:tavLst>
                                        <p:tav tm="0">
                                          <p:val>
                                            <p:strVal val="#ppt_x"/>
                                          </p:val>
                                        </p:tav>
                                        <p:tav tm="100000">
                                          <p:val>
                                            <p:strVal val="#ppt_x"/>
                                          </p:val>
                                        </p:tav>
                                      </p:tavLst>
                                    </p:anim>
                                    <p:anim calcmode="lin" valueType="num">
                                      <p:cBhvr additive="base">
                                        <p:cTn id="28" dur="500" fill="hold"/>
                                        <p:tgtEl>
                                          <p:spTgt spid="7"/>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4"/>
                                        </p:tgtEl>
                                        <p:attrNameLst>
                                          <p:attrName>style.visibility</p:attrName>
                                        </p:attrNameLst>
                                      </p:cBhvr>
                                      <p:to>
                                        <p:strVal val="visible"/>
                                      </p:to>
                                    </p:set>
                                    <p:anim calcmode="lin" valueType="num">
                                      <p:cBhvr additive="base">
                                        <p:cTn id="31" dur="500" fill="hold"/>
                                        <p:tgtEl>
                                          <p:spTgt spid="14"/>
                                        </p:tgtEl>
                                        <p:attrNameLst>
                                          <p:attrName>ppt_x</p:attrName>
                                        </p:attrNameLst>
                                      </p:cBhvr>
                                      <p:tavLst>
                                        <p:tav tm="0">
                                          <p:val>
                                            <p:strVal val="#ppt_x"/>
                                          </p:val>
                                        </p:tav>
                                        <p:tav tm="100000">
                                          <p:val>
                                            <p:strVal val="#ppt_x"/>
                                          </p:val>
                                        </p:tav>
                                      </p:tavLst>
                                    </p:anim>
                                    <p:anim calcmode="lin" valueType="num">
                                      <p:cBhvr additive="base">
                                        <p:cTn id="3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8"/>
                                        </p:tgtEl>
                                        <p:attrNameLst>
                                          <p:attrName>style.visibility</p:attrName>
                                        </p:attrNameLst>
                                      </p:cBhvr>
                                      <p:to>
                                        <p:strVal val="visible"/>
                                      </p:to>
                                    </p:set>
                                    <p:anim calcmode="lin" valueType="num">
                                      <p:cBhvr additive="base">
                                        <p:cTn id="37" dur="500" fill="hold"/>
                                        <p:tgtEl>
                                          <p:spTgt spid="8"/>
                                        </p:tgtEl>
                                        <p:attrNameLst>
                                          <p:attrName>ppt_x</p:attrName>
                                        </p:attrNameLst>
                                      </p:cBhvr>
                                      <p:tavLst>
                                        <p:tav tm="0">
                                          <p:val>
                                            <p:strVal val="#ppt_x"/>
                                          </p:val>
                                        </p:tav>
                                        <p:tav tm="100000">
                                          <p:val>
                                            <p:strVal val="#ppt_x"/>
                                          </p:val>
                                        </p:tav>
                                      </p:tavLst>
                                    </p:anim>
                                    <p:anim calcmode="lin" valueType="num">
                                      <p:cBhvr additive="base">
                                        <p:cTn id="38" dur="500" fill="hold"/>
                                        <p:tgtEl>
                                          <p:spTgt spid="8"/>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15"/>
                                        </p:tgtEl>
                                        <p:attrNameLst>
                                          <p:attrName>style.visibility</p:attrName>
                                        </p:attrNameLst>
                                      </p:cBhvr>
                                      <p:to>
                                        <p:strVal val="visible"/>
                                      </p:to>
                                    </p:set>
                                    <p:anim calcmode="lin" valueType="num">
                                      <p:cBhvr additive="base">
                                        <p:cTn id="41" dur="500" fill="hold"/>
                                        <p:tgtEl>
                                          <p:spTgt spid="15"/>
                                        </p:tgtEl>
                                        <p:attrNameLst>
                                          <p:attrName>ppt_x</p:attrName>
                                        </p:attrNameLst>
                                      </p:cBhvr>
                                      <p:tavLst>
                                        <p:tav tm="0">
                                          <p:val>
                                            <p:strVal val="#ppt_x"/>
                                          </p:val>
                                        </p:tav>
                                        <p:tav tm="100000">
                                          <p:val>
                                            <p:strVal val="#ppt_x"/>
                                          </p:val>
                                        </p:tav>
                                      </p:tavLst>
                                    </p:anim>
                                    <p:anim calcmode="lin" valueType="num">
                                      <p:cBhvr additive="base">
                                        <p:cTn id="42"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31" presetClass="entr" presetSubtype="0" fill="hold" nodeType="clickEffect">
                                  <p:stCondLst>
                                    <p:cond delay="0"/>
                                  </p:stCondLst>
                                  <p:childTnLst>
                                    <p:set>
                                      <p:cBhvr>
                                        <p:cTn id="46" dur="1" fill="hold">
                                          <p:stCondLst>
                                            <p:cond delay="0"/>
                                          </p:stCondLst>
                                        </p:cTn>
                                        <p:tgtEl>
                                          <p:spTgt spid="9"/>
                                        </p:tgtEl>
                                        <p:attrNameLst>
                                          <p:attrName>style.visibility</p:attrName>
                                        </p:attrNameLst>
                                      </p:cBhvr>
                                      <p:to>
                                        <p:strVal val="visible"/>
                                      </p:to>
                                    </p:set>
                                    <p:anim calcmode="lin" valueType="num">
                                      <p:cBhvr>
                                        <p:cTn id="47" dur="1000" fill="hold"/>
                                        <p:tgtEl>
                                          <p:spTgt spid="9"/>
                                        </p:tgtEl>
                                        <p:attrNameLst>
                                          <p:attrName>ppt_w</p:attrName>
                                        </p:attrNameLst>
                                      </p:cBhvr>
                                      <p:tavLst>
                                        <p:tav tm="0">
                                          <p:val>
                                            <p:fltVal val="0"/>
                                          </p:val>
                                        </p:tav>
                                        <p:tav tm="100000">
                                          <p:val>
                                            <p:strVal val="#ppt_w"/>
                                          </p:val>
                                        </p:tav>
                                      </p:tavLst>
                                    </p:anim>
                                    <p:anim calcmode="lin" valueType="num">
                                      <p:cBhvr>
                                        <p:cTn id="48" dur="1000" fill="hold"/>
                                        <p:tgtEl>
                                          <p:spTgt spid="9"/>
                                        </p:tgtEl>
                                        <p:attrNameLst>
                                          <p:attrName>ppt_h</p:attrName>
                                        </p:attrNameLst>
                                      </p:cBhvr>
                                      <p:tavLst>
                                        <p:tav tm="0">
                                          <p:val>
                                            <p:fltVal val="0"/>
                                          </p:val>
                                        </p:tav>
                                        <p:tav tm="100000">
                                          <p:val>
                                            <p:strVal val="#ppt_h"/>
                                          </p:val>
                                        </p:tav>
                                      </p:tavLst>
                                    </p:anim>
                                    <p:anim calcmode="lin" valueType="num">
                                      <p:cBhvr>
                                        <p:cTn id="49" dur="1000" fill="hold"/>
                                        <p:tgtEl>
                                          <p:spTgt spid="9"/>
                                        </p:tgtEl>
                                        <p:attrNameLst>
                                          <p:attrName>style.rotation</p:attrName>
                                        </p:attrNameLst>
                                      </p:cBhvr>
                                      <p:tavLst>
                                        <p:tav tm="0">
                                          <p:val>
                                            <p:fltVal val="90"/>
                                          </p:val>
                                        </p:tav>
                                        <p:tav tm="100000">
                                          <p:val>
                                            <p:fltVal val="0"/>
                                          </p:val>
                                        </p:tav>
                                      </p:tavLst>
                                    </p:anim>
                                    <p:animEffect transition="in" filter="fade">
                                      <p:cBhvr>
                                        <p:cTn id="50"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Working with </a:t>
            </a:r>
            <a:r>
              <a:rPr lang="en-US" dirty="0" err="1" smtClean="0"/>
              <a:t>Hekaton</a:t>
            </a:r>
            <a:endParaRPr lang="en-US" dirty="0"/>
          </a:p>
        </p:txBody>
      </p:sp>
      <p:sp>
        <p:nvSpPr>
          <p:cNvPr id="3" name="Content Placeholder 2"/>
          <p:cNvSpPr>
            <a:spLocks noGrp="1"/>
          </p:cNvSpPr>
          <p:nvPr>
            <p:ph idx="1"/>
          </p:nvPr>
        </p:nvSpPr>
        <p:spPr/>
        <p:txBody>
          <a:bodyPr/>
          <a:lstStyle/>
          <a:p>
            <a:r>
              <a:rPr lang="en-US" dirty="0" smtClean="0"/>
              <a:t>Adding a </a:t>
            </a:r>
            <a:r>
              <a:rPr lang="en-US" dirty="0" err="1" smtClean="0"/>
              <a:t>filegroup</a:t>
            </a:r>
            <a:endParaRPr lang="en-US" dirty="0" smtClean="0"/>
          </a:p>
          <a:p>
            <a:r>
              <a:rPr lang="en-US" dirty="0" smtClean="0"/>
              <a:t>Migrating/ creating tables</a:t>
            </a:r>
          </a:p>
          <a:p>
            <a:r>
              <a:rPr lang="en-US" dirty="0" smtClean="0"/>
              <a:t>Migrating procedures</a:t>
            </a:r>
            <a:endParaRPr lang="en-US" dirty="0"/>
          </a:p>
        </p:txBody>
      </p:sp>
    </p:spTree>
    <p:extLst>
      <p:ext uri="{BB962C8B-B14F-4D97-AF65-F5344CB8AC3E}">
        <p14:creationId xmlns:p14="http://schemas.microsoft.com/office/powerpoint/2010/main" val="412764748"/>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a </a:t>
            </a:r>
            <a:r>
              <a:rPr lang="en-US" dirty="0" err="1" smtClean="0"/>
              <a:t>filegroup</a:t>
            </a:r>
            <a:r>
              <a:rPr lang="en-US" dirty="0" smtClean="0"/>
              <a:t> DEMO</a:t>
            </a:r>
            <a:endParaRPr lang="en-US"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332976920"/>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endParaRPr lang="en-US"/>
          </a:p>
        </p:txBody>
      </p:sp>
      <p:sp>
        <p:nvSpPr>
          <p:cNvPr id="3" name="Title 2"/>
          <p:cNvSpPr>
            <a:spLocks noGrp="1"/>
          </p:cNvSpPr>
          <p:nvPr>
            <p:ph type="ctrTitle"/>
          </p:nvPr>
        </p:nvSpPr>
        <p:spPr/>
        <p:txBody>
          <a:bodyPr/>
          <a:lstStyle/>
          <a:p>
            <a:pPr>
              <a:lnSpc>
                <a:spcPct val="100000"/>
              </a:lnSpc>
            </a:pPr>
            <a:r>
              <a:rPr lang="en-US" dirty="0"/>
              <a:t>Memory optimized </a:t>
            </a:r>
            <a:r>
              <a:rPr lang="en-US" dirty="0" smtClean="0"/>
              <a:t>tables and indexes</a:t>
            </a:r>
            <a:endParaRPr lang="en-US" dirty="0"/>
          </a:p>
        </p:txBody>
      </p:sp>
    </p:spTree>
    <p:extLst>
      <p:ext uri="{BB962C8B-B14F-4D97-AF65-F5344CB8AC3E}">
        <p14:creationId xmlns:p14="http://schemas.microsoft.com/office/powerpoint/2010/main" val="8373196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Create Table DDL</a:t>
            </a:r>
            <a:endParaRPr lang="en-US" dirty="0"/>
          </a:p>
        </p:txBody>
      </p:sp>
      <p:sp>
        <p:nvSpPr>
          <p:cNvPr id="3" name="Text Placeholder 2"/>
          <p:cNvSpPr>
            <a:spLocks noGrp="1"/>
          </p:cNvSpPr>
          <p:nvPr>
            <p:ph type="body" sz="quarter" idx="10"/>
          </p:nvPr>
        </p:nvSpPr>
        <p:spPr>
          <a:xfrm>
            <a:off x="1726550" y="1755718"/>
            <a:ext cx="8738902" cy="2579760"/>
          </a:xfrm>
        </p:spPr>
        <p:txBody>
          <a:bodyPr>
            <a:normAutofit lnSpcReduction="10000"/>
          </a:bodyPr>
          <a:lstStyle/>
          <a:p>
            <a:r>
              <a:rPr lang="en-US" sz="1471" dirty="0">
                <a:solidFill>
                  <a:srgbClr val="0000FF"/>
                </a:solidFill>
                <a:latin typeface="Consolas"/>
              </a:rPr>
              <a:t>CREATE</a:t>
            </a:r>
            <a:r>
              <a:rPr lang="en-US" sz="1471" dirty="0">
                <a:solidFill>
                  <a:prstClr val="black"/>
                </a:solidFill>
                <a:latin typeface="Consolas"/>
              </a:rPr>
              <a:t> </a:t>
            </a:r>
            <a:r>
              <a:rPr lang="en-US" sz="1471" dirty="0">
                <a:solidFill>
                  <a:srgbClr val="0000FF"/>
                </a:solidFill>
                <a:latin typeface="Consolas"/>
              </a:rPr>
              <a:t>TABLE</a:t>
            </a:r>
            <a:r>
              <a:rPr lang="en-US" sz="1471" dirty="0">
                <a:solidFill>
                  <a:prstClr val="black"/>
                </a:solidFill>
                <a:latin typeface="Consolas"/>
              </a:rPr>
              <a:t> </a:t>
            </a:r>
            <a:r>
              <a:rPr lang="en-US" sz="1471" dirty="0">
                <a:solidFill>
                  <a:srgbClr val="008080"/>
                </a:solidFill>
                <a:latin typeface="Consolas"/>
              </a:rPr>
              <a:t>[Customer]</a:t>
            </a:r>
            <a:r>
              <a:rPr lang="en-US" sz="1471" dirty="0">
                <a:solidFill>
                  <a:srgbClr val="808080"/>
                </a:solidFill>
                <a:latin typeface="Consolas"/>
              </a:rPr>
              <a:t>(</a:t>
            </a:r>
            <a:endParaRPr lang="en-US" sz="1471" dirty="0">
              <a:solidFill>
                <a:prstClr val="black"/>
              </a:solidFill>
              <a:latin typeface="Consolas"/>
            </a:endParaRPr>
          </a:p>
          <a:p>
            <a:r>
              <a:rPr lang="en-US" sz="1471" dirty="0">
                <a:solidFill>
                  <a:prstClr val="black"/>
                </a:solidFill>
                <a:latin typeface="Consolas"/>
              </a:rPr>
              <a:t>    </a:t>
            </a:r>
            <a:r>
              <a:rPr lang="en-US" sz="1471" dirty="0">
                <a:solidFill>
                  <a:srgbClr val="008080"/>
                </a:solidFill>
                <a:latin typeface="Consolas"/>
              </a:rPr>
              <a:t>[</a:t>
            </a:r>
            <a:r>
              <a:rPr lang="en-US" sz="1471" dirty="0" err="1">
                <a:solidFill>
                  <a:srgbClr val="008080"/>
                </a:solidFill>
                <a:latin typeface="Consolas"/>
              </a:rPr>
              <a:t>CustomerID</a:t>
            </a:r>
            <a:r>
              <a:rPr lang="en-US" sz="1471" dirty="0">
                <a:solidFill>
                  <a:srgbClr val="008080"/>
                </a:solidFill>
                <a:latin typeface="Consolas"/>
              </a:rPr>
              <a:t>]</a:t>
            </a:r>
            <a:r>
              <a:rPr lang="en-US" sz="1471" dirty="0">
                <a:solidFill>
                  <a:prstClr val="black"/>
                </a:solidFill>
                <a:latin typeface="Consolas"/>
              </a:rPr>
              <a:t> </a:t>
            </a:r>
            <a:r>
              <a:rPr lang="en-US" sz="1471" dirty="0">
                <a:solidFill>
                  <a:srgbClr val="0000FF"/>
                </a:solidFill>
                <a:latin typeface="Consolas"/>
              </a:rPr>
              <a:t>INT</a:t>
            </a:r>
            <a:r>
              <a:rPr lang="en-US" sz="1471" dirty="0">
                <a:solidFill>
                  <a:prstClr val="black"/>
                </a:solidFill>
                <a:latin typeface="Consolas"/>
              </a:rPr>
              <a:t> </a:t>
            </a:r>
            <a:r>
              <a:rPr lang="en-US" sz="1471" dirty="0">
                <a:solidFill>
                  <a:srgbClr val="808080"/>
                </a:solidFill>
                <a:latin typeface="Consolas"/>
              </a:rPr>
              <a:t>NOT</a:t>
            </a:r>
            <a:r>
              <a:rPr lang="en-US" sz="1471" dirty="0">
                <a:solidFill>
                  <a:prstClr val="black"/>
                </a:solidFill>
                <a:latin typeface="Consolas"/>
              </a:rPr>
              <a:t> </a:t>
            </a:r>
            <a:r>
              <a:rPr lang="en-US" sz="1471" dirty="0">
                <a:solidFill>
                  <a:srgbClr val="808080"/>
                </a:solidFill>
                <a:latin typeface="Consolas"/>
              </a:rPr>
              <a:t>NULL</a:t>
            </a:r>
            <a:r>
              <a:rPr lang="en-US" sz="1471" dirty="0">
                <a:solidFill>
                  <a:prstClr val="black"/>
                </a:solidFill>
                <a:latin typeface="Consolas"/>
              </a:rPr>
              <a:t> </a:t>
            </a:r>
          </a:p>
          <a:p>
            <a:r>
              <a:rPr lang="en-US" sz="1471" dirty="0">
                <a:solidFill>
                  <a:prstClr val="black"/>
                </a:solidFill>
                <a:latin typeface="Consolas"/>
              </a:rPr>
              <a:t>		</a:t>
            </a:r>
            <a:r>
              <a:rPr lang="en-US" sz="1471" dirty="0">
                <a:solidFill>
                  <a:srgbClr val="0000FF"/>
                </a:solidFill>
                <a:latin typeface="Consolas"/>
              </a:rPr>
              <a:t>PRIMARY</a:t>
            </a:r>
            <a:r>
              <a:rPr lang="en-US" sz="1471" dirty="0">
                <a:solidFill>
                  <a:prstClr val="black"/>
                </a:solidFill>
                <a:latin typeface="Consolas"/>
              </a:rPr>
              <a:t> </a:t>
            </a:r>
            <a:r>
              <a:rPr lang="en-US" sz="1471" dirty="0">
                <a:solidFill>
                  <a:srgbClr val="0000FF"/>
                </a:solidFill>
                <a:latin typeface="Consolas"/>
              </a:rPr>
              <a:t>KEY</a:t>
            </a:r>
            <a:r>
              <a:rPr lang="en-US" sz="1471" dirty="0">
                <a:solidFill>
                  <a:prstClr val="black"/>
                </a:solidFill>
                <a:latin typeface="Consolas"/>
              </a:rPr>
              <a:t> </a:t>
            </a:r>
            <a:r>
              <a:rPr lang="en-US" sz="1471" dirty="0">
                <a:solidFill>
                  <a:srgbClr val="0000FF"/>
                </a:solidFill>
                <a:latin typeface="Consolas"/>
              </a:rPr>
              <a:t>NONCLUSTERED HASH</a:t>
            </a:r>
            <a:r>
              <a:rPr lang="en-US" sz="1471" dirty="0">
                <a:solidFill>
                  <a:prstClr val="black"/>
                </a:solidFill>
                <a:latin typeface="Consolas"/>
              </a:rPr>
              <a:t> </a:t>
            </a:r>
            <a:r>
              <a:rPr lang="en-US" sz="1471" dirty="0">
                <a:solidFill>
                  <a:srgbClr val="0000FF"/>
                </a:solidFill>
                <a:latin typeface="Consolas"/>
              </a:rPr>
              <a:t>WITH </a:t>
            </a:r>
            <a:r>
              <a:rPr lang="en-US" sz="1471" dirty="0">
                <a:solidFill>
                  <a:srgbClr val="808080"/>
                </a:solidFill>
                <a:latin typeface="Consolas"/>
              </a:rPr>
              <a:t>(</a:t>
            </a:r>
            <a:r>
              <a:rPr lang="en-US" sz="1471" dirty="0">
                <a:solidFill>
                  <a:srgbClr val="0000FF"/>
                </a:solidFill>
                <a:latin typeface="Consolas"/>
              </a:rPr>
              <a:t>BUCKET_COUNT</a:t>
            </a:r>
            <a:r>
              <a:rPr lang="en-US" sz="1471" dirty="0">
                <a:solidFill>
                  <a:srgbClr val="008080"/>
                </a:solidFill>
                <a:latin typeface="Consolas"/>
              </a:rPr>
              <a:t> </a:t>
            </a:r>
            <a:r>
              <a:rPr lang="en-US" sz="1471" dirty="0">
                <a:solidFill>
                  <a:srgbClr val="808080"/>
                </a:solidFill>
                <a:latin typeface="Consolas"/>
              </a:rPr>
              <a:t>=</a:t>
            </a:r>
            <a:r>
              <a:rPr lang="en-US" sz="1471" dirty="0">
                <a:solidFill>
                  <a:prstClr val="black"/>
                </a:solidFill>
                <a:latin typeface="Consolas"/>
              </a:rPr>
              <a:t> </a:t>
            </a:r>
            <a:r>
              <a:rPr lang="en-US" sz="1471" dirty="0">
                <a:solidFill>
                  <a:srgbClr val="808080"/>
                </a:solidFill>
                <a:latin typeface="Consolas"/>
              </a:rPr>
              <a:t>1000000),</a:t>
            </a:r>
            <a:endParaRPr lang="en-US" sz="1471" dirty="0">
              <a:solidFill>
                <a:prstClr val="black"/>
              </a:solidFill>
              <a:latin typeface="Consolas"/>
            </a:endParaRPr>
          </a:p>
          <a:p>
            <a:r>
              <a:rPr lang="en-US" sz="1471" dirty="0">
                <a:solidFill>
                  <a:prstClr val="black"/>
                </a:solidFill>
                <a:latin typeface="Consolas"/>
              </a:rPr>
              <a:t>    </a:t>
            </a:r>
            <a:r>
              <a:rPr lang="en-US" sz="1471" dirty="0">
                <a:solidFill>
                  <a:srgbClr val="008080"/>
                </a:solidFill>
                <a:latin typeface="Consolas"/>
              </a:rPr>
              <a:t>[Name]</a:t>
            </a:r>
            <a:r>
              <a:rPr lang="en-US" sz="1471" dirty="0">
                <a:solidFill>
                  <a:prstClr val="black"/>
                </a:solidFill>
                <a:latin typeface="Consolas"/>
              </a:rPr>
              <a:t> </a:t>
            </a:r>
            <a:r>
              <a:rPr lang="en-US" sz="1471" dirty="0">
                <a:solidFill>
                  <a:srgbClr val="0000FF"/>
                </a:solidFill>
                <a:latin typeface="Consolas"/>
              </a:rPr>
              <a:t>NVARCHAR</a:t>
            </a:r>
            <a:r>
              <a:rPr lang="en-US" sz="1471" dirty="0">
                <a:solidFill>
                  <a:srgbClr val="808080"/>
                </a:solidFill>
                <a:latin typeface="Consolas"/>
              </a:rPr>
              <a:t>(</a:t>
            </a:r>
            <a:r>
              <a:rPr lang="en-US" sz="1471" dirty="0">
                <a:solidFill>
                  <a:prstClr val="black"/>
                </a:solidFill>
                <a:latin typeface="Consolas"/>
              </a:rPr>
              <a:t>250</a:t>
            </a:r>
            <a:r>
              <a:rPr lang="en-US" sz="1471" dirty="0">
                <a:solidFill>
                  <a:srgbClr val="808080"/>
                </a:solidFill>
                <a:latin typeface="Consolas"/>
              </a:rPr>
              <a:t>)</a:t>
            </a:r>
            <a:r>
              <a:rPr lang="en-US" sz="1471" dirty="0">
                <a:solidFill>
                  <a:prstClr val="black"/>
                </a:solidFill>
                <a:latin typeface="Consolas"/>
              </a:rPr>
              <a:t> </a:t>
            </a:r>
            <a:r>
              <a:rPr lang="en-US" sz="1471" dirty="0">
                <a:solidFill>
                  <a:srgbClr val="808080"/>
                </a:solidFill>
                <a:latin typeface="Consolas"/>
              </a:rPr>
              <a:t>NOT</a:t>
            </a:r>
            <a:r>
              <a:rPr lang="en-US" sz="1471" dirty="0">
                <a:solidFill>
                  <a:prstClr val="black"/>
                </a:solidFill>
                <a:latin typeface="Consolas"/>
              </a:rPr>
              <a:t> </a:t>
            </a:r>
            <a:r>
              <a:rPr lang="en-US" sz="1471" dirty="0" smtClean="0">
                <a:solidFill>
                  <a:srgbClr val="808080"/>
                </a:solidFill>
                <a:latin typeface="Consolas"/>
              </a:rPr>
              <a:t>NULL,</a:t>
            </a:r>
            <a:endParaRPr lang="en-US" sz="1471" dirty="0">
              <a:solidFill>
                <a:srgbClr val="808080"/>
              </a:solidFill>
              <a:latin typeface="Consolas"/>
            </a:endParaRPr>
          </a:p>
          <a:p>
            <a:r>
              <a:rPr lang="en-US" sz="1471" dirty="0" smtClean="0">
                <a:solidFill>
                  <a:prstClr val="black"/>
                </a:solidFill>
                <a:latin typeface="Consolas"/>
              </a:rPr>
              <a:t>    </a:t>
            </a:r>
            <a:r>
              <a:rPr lang="en-US" sz="1471" dirty="0">
                <a:solidFill>
                  <a:srgbClr val="008080"/>
                </a:solidFill>
                <a:latin typeface="Consolas"/>
              </a:rPr>
              <a:t>[</a:t>
            </a:r>
            <a:r>
              <a:rPr lang="en-US" sz="1471" dirty="0" err="1">
                <a:solidFill>
                  <a:srgbClr val="008080"/>
                </a:solidFill>
                <a:latin typeface="Consolas"/>
              </a:rPr>
              <a:t>CustomerSince</a:t>
            </a:r>
            <a:r>
              <a:rPr lang="en-US" sz="1471" dirty="0">
                <a:solidFill>
                  <a:srgbClr val="008080"/>
                </a:solidFill>
                <a:latin typeface="Consolas"/>
              </a:rPr>
              <a:t>]</a:t>
            </a:r>
            <a:r>
              <a:rPr lang="en-US" sz="1471" dirty="0">
                <a:solidFill>
                  <a:prstClr val="black"/>
                </a:solidFill>
                <a:latin typeface="Consolas"/>
              </a:rPr>
              <a:t> </a:t>
            </a:r>
            <a:r>
              <a:rPr lang="en-US" sz="1471" dirty="0">
                <a:solidFill>
                  <a:srgbClr val="0000FF"/>
                </a:solidFill>
                <a:latin typeface="Consolas"/>
              </a:rPr>
              <a:t>DATETIME</a:t>
            </a:r>
            <a:r>
              <a:rPr lang="en-US" sz="1471" dirty="0">
                <a:solidFill>
                  <a:prstClr val="black"/>
                </a:solidFill>
                <a:latin typeface="Consolas"/>
              </a:rPr>
              <a:t> </a:t>
            </a:r>
            <a:r>
              <a:rPr lang="en-US" sz="1471" dirty="0">
                <a:solidFill>
                  <a:srgbClr val="808080"/>
                </a:solidFill>
                <a:latin typeface="Consolas"/>
              </a:rPr>
              <a:t>NULL</a:t>
            </a:r>
            <a:endParaRPr lang="en-US" sz="1471" dirty="0">
              <a:solidFill>
                <a:prstClr val="black"/>
              </a:solidFill>
              <a:latin typeface="Consolas"/>
            </a:endParaRPr>
          </a:p>
          <a:p>
            <a:r>
              <a:rPr lang="en-US" sz="1471" dirty="0">
                <a:solidFill>
                  <a:srgbClr val="808080"/>
                </a:solidFill>
                <a:latin typeface="Consolas"/>
              </a:rPr>
              <a:t>		</a:t>
            </a:r>
            <a:r>
              <a:rPr lang="en-US" sz="1471" dirty="0">
                <a:solidFill>
                  <a:srgbClr val="0000FF"/>
                </a:solidFill>
                <a:latin typeface="Consolas"/>
              </a:rPr>
              <a:t>INDEX </a:t>
            </a:r>
            <a:r>
              <a:rPr lang="en-US" sz="1471" dirty="0">
                <a:solidFill>
                  <a:srgbClr val="008080"/>
                </a:solidFill>
                <a:latin typeface="Consolas"/>
              </a:rPr>
              <a:t>[</a:t>
            </a:r>
            <a:r>
              <a:rPr lang="en-US" sz="1471" dirty="0" err="1" smtClean="0">
                <a:solidFill>
                  <a:srgbClr val="008080"/>
                </a:solidFill>
                <a:latin typeface="Consolas"/>
              </a:rPr>
              <a:t>ICustomerSince</a:t>
            </a:r>
            <a:r>
              <a:rPr lang="en-US" sz="1471" dirty="0" smtClean="0">
                <a:solidFill>
                  <a:srgbClr val="008080"/>
                </a:solidFill>
                <a:latin typeface="Consolas"/>
              </a:rPr>
              <a:t>] </a:t>
            </a:r>
            <a:r>
              <a:rPr lang="en-US" sz="1471" dirty="0" smtClean="0">
                <a:solidFill>
                  <a:srgbClr val="0000FF"/>
                </a:solidFill>
                <a:latin typeface="Consolas"/>
              </a:rPr>
              <a:t>NONCLUSTERED</a:t>
            </a:r>
            <a:endParaRPr lang="en-US" sz="1471" dirty="0">
              <a:solidFill>
                <a:prstClr val="black"/>
              </a:solidFill>
              <a:latin typeface="Consolas"/>
            </a:endParaRPr>
          </a:p>
          <a:p>
            <a:r>
              <a:rPr lang="en-US" sz="1471" dirty="0" smtClean="0">
                <a:solidFill>
                  <a:srgbClr val="808080"/>
                </a:solidFill>
                <a:latin typeface="Consolas"/>
              </a:rPr>
              <a:t>)</a:t>
            </a:r>
            <a:endParaRPr lang="en-US" sz="1471" dirty="0">
              <a:solidFill>
                <a:srgbClr val="808080"/>
              </a:solidFill>
              <a:latin typeface="Consolas"/>
            </a:endParaRPr>
          </a:p>
          <a:p>
            <a:r>
              <a:rPr lang="en-US" sz="1471" dirty="0">
                <a:solidFill>
                  <a:srgbClr val="0000FF"/>
                </a:solidFill>
                <a:latin typeface="Consolas"/>
              </a:rPr>
              <a:t>WITH </a:t>
            </a:r>
            <a:r>
              <a:rPr lang="en-US" sz="1471" dirty="0">
                <a:solidFill>
                  <a:srgbClr val="808080"/>
                </a:solidFill>
                <a:latin typeface="Consolas"/>
              </a:rPr>
              <a:t>(</a:t>
            </a:r>
            <a:r>
              <a:rPr lang="en-US" sz="1471" dirty="0">
                <a:solidFill>
                  <a:srgbClr val="0000FF"/>
                </a:solidFill>
                <a:latin typeface="Consolas"/>
              </a:rPr>
              <a:t>MEMORY_OPTIMIZED</a:t>
            </a:r>
            <a:r>
              <a:rPr lang="en-US" sz="1471" dirty="0">
                <a:solidFill>
                  <a:prstClr val="black"/>
                </a:solidFill>
                <a:latin typeface="Consolas"/>
              </a:rPr>
              <a:t> </a:t>
            </a:r>
            <a:r>
              <a:rPr lang="en-US" sz="1471" dirty="0">
                <a:solidFill>
                  <a:srgbClr val="808080"/>
                </a:solidFill>
                <a:latin typeface="Consolas"/>
              </a:rPr>
              <a:t>=</a:t>
            </a:r>
            <a:r>
              <a:rPr lang="en-US" sz="1471" dirty="0">
                <a:solidFill>
                  <a:prstClr val="black"/>
                </a:solidFill>
                <a:latin typeface="Consolas"/>
              </a:rPr>
              <a:t> </a:t>
            </a:r>
            <a:r>
              <a:rPr lang="en-US" sz="1471" dirty="0">
                <a:solidFill>
                  <a:srgbClr val="0000FF"/>
                </a:solidFill>
                <a:latin typeface="Consolas"/>
              </a:rPr>
              <a:t>ON</a:t>
            </a:r>
            <a:r>
              <a:rPr lang="en-US" sz="1471" dirty="0">
                <a:solidFill>
                  <a:srgbClr val="808080"/>
                </a:solidFill>
                <a:latin typeface="Consolas"/>
              </a:rPr>
              <a:t>,</a:t>
            </a:r>
            <a:r>
              <a:rPr lang="en-US" sz="1471" dirty="0">
                <a:solidFill>
                  <a:prstClr val="black"/>
                </a:solidFill>
                <a:latin typeface="Consolas"/>
              </a:rPr>
              <a:t> </a:t>
            </a:r>
            <a:r>
              <a:rPr lang="en-US" sz="1471" dirty="0">
                <a:solidFill>
                  <a:srgbClr val="0000FF"/>
                </a:solidFill>
                <a:latin typeface="Consolas"/>
              </a:rPr>
              <a:t>DURABILITY</a:t>
            </a:r>
            <a:r>
              <a:rPr lang="en-US" sz="1471" dirty="0">
                <a:solidFill>
                  <a:prstClr val="black"/>
                </a:solidFill>
                <a:latin typeface="Consolas"/>
              </a:rPr>
              <a:t> </a:t>
            </a:r>
            <a:r>
              <a:rPr lang="en-US" sz="1471" dirty="0">
                <a:solidFill>
                  <a:srgbClr val="808080"/>
                </a:solidFill>
                <a:latin typeface="Consolas"/>
              </a:rPr>
              <a:t>=</a:t>
            </a:r>
            <a:r>
              <a:rPr lang="en-US" sz="1471" dirty="0">
                <a:solidFill>
                  <a:prstClr val="black"/>
                </a:solidFill>
                <a:latin typeface="Consolas"/>
              </a:rPr>
              <a:t> </a:t>
            </a:r>
            <a:r>
              <a:rPr lang="en-US" sz="1471" dirty="0">
                <a:solidFill>
                  <a:srgbClr val="0000FF"/>
                </a:solidFill>
                <a:latin typeface="Consolas"/>
              </a:rPr>
              <a:t>SCHEMA_AND_DATA</a:t>
            </a:r>
            <a:r>
              <a:rPr lang="en-US" sz="1471" dirty="0">
                <a:solidFill>
                  <a:srgbClr val="808080"/>
                </a:solidFill>
                <a:latin typeface="Consolas"/>
              </a:rPr>
              <a:t>);</a:t>
            </a:r>
            <a:endParaRPr lang="en-US" sz="1471" dirty="0">
              <a:solidFill>
                <a:prstClr val="black"/>
              </a:solidFill>
              <a:latin typeface="Consolas"/>
            </a:endParaRPr>
          </a:p>
          <a:p>
            <a:endParaRPr lang="en-US" sz="1471" dirty="0">
              <a:solidFill>
                <a:srgbClr val="0000FF"/>
              </a:solidFill>
              <a:latin typeface="Consolas"/>
            </a:endParaRPr>
          </a:p>
          <a:p>
            <a:endParaRPr lang="en-US" sz="1471" dirty="0">
              <a:solidFill>
                <a:srgbClr val="0000FF"/>
              </a:solidFill>
              <a:latin typeface="Consolas"/>
            </a:endParaRPr>
          </a:p>
        </p:txBody>
      </p:sp>
      <p:sp>
        <p:nvSpPr>
          <p:cNvPr id="14" name="Rectangular Callout 13"/>
          <p:cNvSpPr/>
          <p:nvPr/>
        </p:nvSpPr>
        <p:spPr>
          <a:xfrm>
            <a:off x="869301" y="6007615"/>
            <a:ext cx="2196039" cy="629330"/>
          </a:xfrm>
          <a:prstGeom prst="wedgeRectCallout">
            <a:avLst>
              <a:gd name="adj1" fmla="val 54304"/>
              <a:gd name="adj2" fmla="val -219705"/>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lumMod val="50000"/>
                  </a:schemeClr>
                </a:solidFill>
              </a:rPr>
              <a:t>This table is memory optimized</a:t>
            </a:r>
          </a:p>
        </p:txBody>
      </p:sp>
      <p:sp>
        <p:nvSpPr>
          <p:cNvPr id="16" name="Rectangular Callout 15"/>
          <p:cNvSpPr/>
          <p:nvPr/>
        </p:nvSpPr>
        <p:spPr>
          <a:xfrm>
            <a:off x="8186059" y="6007615"/>
            <a:ext cx="2321826" cy="457481"/>
          </a:xfrm>
          <a:prstGeom prst="wedgeRectCallout">
            <a:avLst>
              <a:gd name="adj1" fmla="val -100813"/>
              <a:gd name="adj2" fmla="val -26999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lumMod val="50000"/>
                  </a:schemeClr>
                </a:solidFill>
              </a:rPr>
              <a:t>This table is durable</a:t>
            </a:r>
          </a:p>
        </p:txBody>
      </p:sp>
      <p:sp>
        <p:nvSpPr>
          <p:cNvPr id="17" name="Rectangular Callout 16"/>
          <p:cNvSpPr/>
          <p:nvPr/>
        </p:nvSpPr>
        <p:spPr>
          <a:xfrm>
            <a:off x="8711293" y="3429001"/>
            <a:ext cx="3192653" cy="861396"/>
          </a:xfrm>
          <a:prstGeom prst="wedgeRectCallout">
            <a:avLst>
              <a:gd name="adj1" fmla="val -81439"/>
              <a:gd name="adj2" fmla="val -15744"/>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1">
                    <a:lumMod val="50000"/>
                  </a:schemeClr>
                </a:solidFill>
              </a:rPr>
              <a:t>Indexes </a:t>
            </a:r>
            <a:r>
              <a:rPr lang="en-US" dirty="0">
                <a:solidFill>
                  <a:schemeClr val="bg1">
                    <a:lumMod val="50000"/>
                  </a:schemeClr>
                </a:solidFill>
              </a:rPr>
              <a:t>are specified </a:t>
            </a:r>
            <a:r>
              <a:rPr lang="en-US" dirty="0" smtClean="0">
                <a:solidFill>
                  <a:schemeClr val="bg1">
                    <a:lumMod val="50000"/>
                  </a:schemeClr>
                </a:solidFill>
              </a:rPr>
              <a:t>inline</a:t>
            </a:r>
          </a:p>
          <a:p>
            <a:pPr algn="ctr"/>
            <a:r>
              <a:rPr lang="en-US" dirty="0" smtClean="0">
                <a:solidFill>
                  <a:schemeClr val="bg1">
                    <a:lumMod val="50000"/>
                  </a:schemeClr>
                </a:solidFill>
              </a:rPr>
              <a:t>NONCLUSTERED indexes are supported</a:t>
            </a:r>
            <a:endParaRPr lang="en-US" dirty="0">
              <a:solidFill>
                <a:schemeClr val="bg1">
                  <a:lumMod val="50000"/>
                </a:schemeClr>
              </a:solidFill>
            </a:endParaRPr>
          </a:p>
        </p:txBody>
      </p:sp>
      <p:sp>
        <p:nvSpPr>
          <p:cNvPr id="7" name="Rectangular Callout 6"/>
          <p:cNvSpPr/>
          <p:nvPr/>
        </p:nvSpPr>
        <p:spPr>
          <a:xfrm>
            <a:off x="9605319" y="1046205"/>
            <a:ext cx="2298627" cy="1099900"/>
          </a:xfrm>
          <a:prstGeom prst="wedgeRectCallout">
            <a:avLst>
              <a:gd name="adj1" fmla="val -57952"/>
              <a:gd name="adj2" fmla="val 73544"/>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lumMod val="50000"/>
                  </a:schemeClr>
                </a:solidFill>
              </a:rPr>
              <a:t>Hash </a:t>
            </a:r>
            <a:r>
              <a:rPr lang="en-US" dirty="0" smtClean="0">
                <a:solidFill>
                  <a:schemeClr val="bg1">
                    <a:lumMod val="50000"/>
                  </a:schemeClr>
                </a:solidFill>
              </a:rPr>
              <a:t>Index</a:t>
            </a:r>
          </a:p>
          <a:p>
            <a:pPr algn="ctr"/>
            <a:endParaRPr lang="en-US" dirty="0" smtClean="0">
              <a:solidFill>
                <a:schemeClr val="bg1">
                  <a:lumMod val="50000"/>
                </a:schemeClr>
              </a:solidFill>
            </a:endParaRPr>
          </a:p>
          <a:p>
            <a:pPr algn="ctr"/>
            <a:r>
              <a:rPr lang="en-US" sz="1400" dirty="0" smtClean="0">
                <a:solidFill>
                  <a:schemeClr val="bg1">
                    <a:lumMod val="50000"/>
                  </a:schemeClr>
                </a:solidFill>
              </a:rPr>
              <a:t>BUCKET_COUNT 1-2X nr of unique index key values</a:t>
            </a:r>
            <a:endParaRPr lang="en-US" sz="1400" dirty="0">
              <a:solidFill>
                <a:schemeClr val="bg1">
                  <a:lumMod val="50000"/>
                </a:schemeClr>
              </a:solidFill>
            </a:endParaRPr>
          </a:p>
        </p:txBody>
      </p:sp>
      <p:sp>
        <p:nvSpPr>
          <p:cNvPr id="4" name="Rectangle 3"/>
          <p:cNvSpPr/>
          <p:nvPr/>
        </p:nvSpPr>
        <p:spPr bwMode="auto">
          <a:xfrm>
            <a:off x="2401000" y="4354334"/>
            <a:ext cx="2352756" cy="371099"/>
          </a:xfrm>
          <a:prstGeom prst="rect">
            <a:avLst/>
          </a:prstGeom>
          <a:noFill/>
          <a:ln w="38100">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85" rIns="0" bIns="34285" numCol="1" rtlCol="0" anchor="ctr" anchorCtr="0" compatLnSpc="1">
            <a:prstTxWarp prst="textNoShape">
              <a:avLst/>
            </a:prstTxWarp>
          </a:bodyPr>
          <a:lstStyle/>
          <a:p>
            <a:pPr algn="ctr" defTabSz="685602" fontAlgn="base">
              <a:spcBef>
                <a:spcPct val="0"/>
              </a:spcBef>
              <a:spcAft>
                <a:spcPct val="0"/>
              </a:spcAft>
            </a:pPr>
            <a:endParaRPr lang="en-US" sz="1471" dirty="0">
              <a:gradFill>
                <a:gsLst>
                  <a:gs pos="0">
                    <a:srgbClr val="FFFFFF"/>
                  </a:gs>
                  <a:gs pos="100000">
                    <a:srgbClr val="FFFFFF"/>
                  </a:gs>
                </a:gsLst>
                <a:lin ang="5400000" scaled="0"/>
              </a:gradFill>
            </a:endParaRPr>
          </a:p>
        </p:txBody>
      </p:sp>
      <p:sp>
        <p:nvSpPr>
          <p:cNvPr id="9" name="Rectangle 8"/>
          <p:cNvSpPr/>
          <p:nvPr/>
        </p:nvSpPr>
        <p:spPr bwMode="auto">
          <a:xfrm>
            <a:off x="4759629" y="4347746"/>
            <a:ext cx="3024971" cy="371099"/>
          </a:xfrm>
          <a:prstGeom prst="rect">
            <a:avLst/>
          </a:prstGeom>
          <a:noFill/>
          <a:ln w="38100">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85" rIns="0" bIns="34285" numCol="1" rtlCol="0" anchor="ctr" anchorCtr="0" compatLnSpc="1">
            <a:prstTxWarp prst="textNoShape">
              <a:avLst/>
            </a:prstTxWarp>
          </a:bodyPr>
          <a:lstStyle/>
          <a:p>
            <a:pPr algn="ctr" defTabSz="685602" fontAlgn="base">
              <a:spcBef>
                <a:spcPct val="0"/>
              </a:spcBef>
              <a:spcAft>
                <a:spcPct val="0"/>
              </a:spcAft>
            </a:pPr>
            <a:endParaRPr lang="en-US" sz="1471" dirty="0">
              <a:gradFill>
                <a:gsLst>
                  <a:gs pos="0">
                    <a:srgbClr val="FFFFFF"/>
                  </a:gs>
                  <a:gs pos="100000">
                    <a:srgbClr val="FFFFFF"/>
                  </a:gs>
                </a:gsLst>
                <a:lin ang="5400000" scaled="0"/>
              </a:gradFill>
            </a:endParaRPr>
          </a:p>
        </p:txBody>
      </p:sp>
      <p:sp>
        <p:nvSpPr>
          <p:cNvPr id="10" name="Rectangle 9"/>
          <p:cNvSpPr/>
          <p:nvPr/>
        </p:nvSpPr>
        <p:spPr bwMode="auto">
          <a:xfrm>
            <a:off x="4816780" y="2461657"/>
            <a:ext cx="5041619" cy="371099"/>
          </a:xfrm>
          <a:prstGeom prst="rect">
            <a:avLst/>
          </a:prstGeom>
          <a:noFill/>
          <a:ln w="38100">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85" rIns="0" bIns="34285" numCol="1" rtlCol="0" anchor="ctr" anchorCtr="0" compatLnSpc="1">
            <a:prstTxWarp prst="textNoShape">
              <a:avLst/>
            </a:prstTxWarp>
          </a:bodyPr>
          <a:lstStyle/>
          <a:p>
            <a:pPr algn="ctr" defTabSz="685602" fontAlgn="base">
              <a:spcBef>
                <a:spcPct val="0"/>
              </a:spcBef>
              <a:spcAft>
                <a:spcPct val="0"/>
              </a:spcAft>
            </a:pPr>
            <a:endParaRPr lang="en-US" sz="1471" dirty="0">
              <a:gradFill>
                <a:gsLst>
                  <a:gs pos="0">
                    <a:srgbClr val="FFFFFF"/>
                  </a:gs>
                  <a:gs pos="100000">
                    <a:srgbClr val="FFFFFF"/>
                  </a:gs>
                </a:gsLst>
                <a:lin ang="5400000" scaled="0"/>
              </a:gradFill>
            </a:endParaRPr>
          </a:p>
        </p:txBody>
      </p:sp>
      <p:sp>
        <p:nvSpPr>
          <p:cNvPr id="11" name="Rectangle 10"/>
          <p:cNvSpPr/>
          <p:nvPr/>
        </p:nvSpPr>
        <p:spPr bwMode="auto">
          <a:xfrm>
            <a:off x="3575191" y="3596480"/>
            <a:ext cx="3960445" cy="371099"/>
          </a:xfrm>
          <a:prstGeom prst="rect">
            <a:avLst/>
          </a:prstGeom>
          <a:noFill/>
          <a:ln w="38100">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85" rIns="0" bIns="34285" numCol="1" rtlCol="0" anchor="ctr" anchorCtr="0" compatLnSpc="1">
            <a:prstTxWarp prst="textNoShape">
              <a:avLst/>
            </a:prstTxWarp>
          </a:bodyPr>
          <a:lstStyle/>
          <a:p>
            <a:pPr algn="ctr" defTabSz="685602" fontAlgn="base">
              <a:spcBef>
                <a:spcPct val="0"/>
              </a:spcBef>
              <a:spcAft>
                <a:spcPct val="0"/>
              </a:spcAft>
            </a:pPr>
            <a:endParaRPr lang="en-US" sz="1471"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8426523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xit" presetSubtype="0" fill="hold" grpId="1" nodeType="withEffect">
                                  <p:stCondLst>
                                    <p:cond delay="0"/>
                                  </p:stCondLst>
                                  <p:childTnLst>
                                    <p:set>
                                      <p:cBhvr>
                                        <p:cTn id="14" dur="1" fill="hold">
                                          <p:stCondLst>
                                            <p:cond delay="0"/>
                                          </p:stCondLst>
                                        </p:cTn>
                                        <p:tgtEl>
                                          <p:spTgt spid="4"/>
                                        </p:tgtEl>
                                        <p:attrNameLst>
                                          <p:attrName>style.visibility</p:attrName>
                                        </p:attrNameLst>
                                      </p:cBhvr>
                                      <p:to>
                                        <p:strVal val="hidden"/>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xit" presetSubtype="0" fill="hold" grpId="1" nodeType="withEffect">
                                  <p:stCondLst>
                                    <p:cond delay="0"/>
                                  </p:stCondLst>
                                  <p:childTnLst>
                                    <p:set>
                                      <p:cBhvr>
                                        <p:cTn id="22" dur="1" fill="hold">
                                          <p:stCondLst>
                                            <p:cond delay="0"/>
                                          </p:stCondLst>
                                        </p:cTn>
                                        <p:tgtEl>
                                          <p:spTgt spid="9"/>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par>
                                <p:cTn id="29" presetID="1" presetClass="exit" presetSubtype="0" fill="hold" grpId="1" nodeType="withEffect">
                                  <p:stCondLst>
                                    <p:cond delay="0"/>
                                  </p:stCondLst>
                                  <p:childTnLst>
                                    <p:set>
                                      <p:cBhvr>
                                        <p:cTn id="30" dur="1" fill="hold">
                                          <p:stCondLst>
                                            <p:cond delay="0"/>
                                          </p:stCondLst>
                                        </p:cTn>
                                        <p:tgtEl>
                                          <p:spTgt spid="10"/>
                                        </p:tgtEl>
                                        <p:attrNameLst>
                                          <p:attrName>style.visibility</p:attrName>
                                        </p:attrNameLst>
                                      </p:cBhvr>
                                      <p:to>
                                        <p:strVal val="hidden"/>
                                      </p:to>
                                    </p:set>
                                  </p:childTnLst>
                                </p:cTn>
                              </p:par>
                              <p:par>
                                <p:cTn id="31" presetID="1" presetClass="entr" presetSubtype="0" fill="hold" grpId="0" nodeType="with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6" grpId="0" animBg="1"/>
      <p:bldP spid="17" grpId="0" animBg="1"/>
      <p:bldP spid="7" grpId="0" animBg="1"/>
      <p:bldP spid="4" grpId="0" animBg="1"/>
      <p:bldP spid="4" grpId="1" animBg="1"/>
      <p:bldP spid="9" grpId="0" animBg="1"/>
      <p:bldP spid="9" grpId="1" animBg="1"/>
      <p:bldP spid="10" grpId="0" animBg="1"/>
      <p:bldP spid="10" grpId="1" animBg="1"/>
      <p:bldP spid="11"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Memory-Optimized Indexes</a:t>
            </a:r>
            <a:endParaRPr lang="en-US" dirty="0"/>
          </a:p>
        </p:txBody>
      </p:sp>
      <p:sp>
        <p:nvSpPr>
          <p:cNvPr id="3" name="Content Placeholder 2"/>
          <p:cNvSpPr>
            <a:spLocks noGrp="1"/>
          </p:cNvSpPr>
          <p:nvPr>
            <p:ph sz="quarter" idx="10"/>
          </p:nvPr>
        </p:nvSpPr>
        <p:spPr>
          <a:xfrm>
            <a:off x="739048" y="2434345"/>
            <a:ext cx="4549048" cy="365125"/>
          </a:xfrm>
        </p:spPr>
        <p:txBody>
          <a:bodyPr/>
          <a:lstStyle/>
          <a:p>
            <a:r>
              <a:rPr lang="en-US" sz="1800" dirty="0"/>
              <a:t>E</a:t>
            </a:r>
            <a:r>
              <a:rPr lang="en-US" sz="1800" dirty="0" smtClean="0"/>
              <a:t>xist only in memory</a:t>
            </a:r>
          </a:p>
          <a:p>
            <a:pPr lvl="1"/>
            <a:r>
              <a:rPr lang="en-US" sz="1600" dirty="0" smtClean="0"/>
              <a:t>Rebuilt on database startup</a:t>
            </a:r>
          </a:p>
          <a:p>
            <a:r>
              <a:rPr lang="en-US" sz="1800" dirty="0" smtClean="0"/>
              <a:t>Do not contain data rows</a:t>
            </a:r>
          </a:p>
          <a:p>
            <a:pPr lvl="1"/>
            <a:r>
              <a:rPr lang="en-US" sz="1600" dirty="0" smtClean="0"/>
              <a:t>Indexes contain memory pointers to the data rows</a:t>
            </a:r>
          </a:p>
          <a:p>
            <a:pPr lvl="1"/>
            <a:r>
              <a:rPr lang="en-US" sz="1600" dirty="0" smtClean="0"/>
              <a:t>No duplication of data</a:t>
            </a:r>
          </a:p>
          <a:p>
            <a:pPr lvl="1"/>
            <a:r>
              <a:rPr lang="en-US" sz="1600" dirty="0" smtClean="0"/>
              <a:t>All indexes are </a:t>
            </a:r>
            <a:r>
              <a:rPr lang="en-US" sz="1600" dirty="0" err="1" smtClean="0"/>
              <a:t>coverin</a:t>
            </a:r>
            <a:r>
              <a:rPr lang="en-US" sz="1600" dirty="0" smtClean="0"/>
              <a:t> (or none are covering)</a:t>
            </a:r>
          </a:p>
        </p:txBody>
      </p:sp>
      <p:sp>
        <p:nvSpPr>
          <p:cNvPr id="6" name="Rectangle 5"/>
          <p:cNvSpPr/>
          <p:nvPr/>
        </p:nvSpPr>
        <p:spPr bwMode="auto">
          <a:xfrm>
            <a:off x="379413" y="3731848"/>
            <a:ext cx="5070716" cy="221991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5" tIns="107556" rIns="134445" bIns="107556" numCol="1" spcCol="0" rtlCol="0" fromWordArt="0" anchor="t" anchorCtr="0" forceAA="0" compatLnSpc="1">
            <a:prstTxWarp prst="textNoShape">
              <a:avLst/>
            </a:prstTxWarp>
            <a:noAutofit/>
          </a:bodyPr>
          <a:lstStyle/>
          <a:p>
            <a:pPr defTabSz="685602" fontAlgn="base">
              <a:spcBef>
                <a:spcPct val="0"/>
              </a:spcBef>
              <a:spcAft>
                <a:spcPct val="0"/>
              </a:spcAft>
            </a:pPr>
            <a:r>
              <a:rPr lang="en-US" sz="1600" b="1" dirty="0" smtClean="0">
                <a:gradFill>
                  <a:gsLst>
                    <a:gs pos="0">
                      <a:srgbClr val="FFFFFF"/>
                    </a:gs>
                    <a:gs pos="100000">
                      <a:srgbClr val="FFFFFF"/>
                    </a:gs>
                  </a:gsLst>
                  <a:lin ang="5400000" scaled="0"/>
                </a:gradFill>
                <a:ea typeface="Segoe UI" pitchFamily="34" charset="0"/>
                <a:cs typeface="Segoe UI" pitchFamily="34" charset="0"/>
              </a:rPr>
              <a:t>Hash Indexes</a:t>
            </a:r>
          </a:p>
          <a:p>
            <a:pPr defTabSz="685602" fontAlgn="base">
              <a:spcBef>
                <a:spcPct val="0"/>
              </a:spcBef>
              <a:spcAft>
                <a:spcPct val="0"/>
              </a:spcAft>
            </a:pPr>
            <a:endParaRPr lang="en-US" sz="1600" b="1" dirty="0">
              <a:gradFill>
                <a:gsLst>
                  <a:gs pos="0">
                    <a:srgbClr val="FFFFFF"/>
                  </a:gs>
                  <a:gs pos="100000">
                    <a:srgbClr val="FFFFFF"/>
                  </a:gs>
                </a:gsLst>
                <a:lin ang="5400000" scaled="0"/>
              </a:gradFill>
              <a:ea typeface="Segoe UI" pitchFamily="34" charset="0"/>
              <a:cs typeface="Segoe UI" pitchFamily="34" charset="0"/>
            </a:endParaRPr>
          </a:p>
          <a:p>
            <a:pPr marL="285750" indent="-285750" defTabSz="685602" fontAlgn="base">
              <a:spcBef>
                <a:spcPct val="0"/>
              </a:spcBef>
              <a:spcAft>
                <a:spcPct val="0"/>
              </a:spcAft>
              <a:buFont typeface="Arial" panose="020B0604020202020204" pitchFamily="34" charset="0"/>
              <a:buChar char="•"/>
            </a:pPr>
            <a:endParaRPr lang="en-US" sz="1600" dirty="0" smtClean="0">
              <a:gradFill>
                <a:gsLst>
                  <a:gs pos="0">
                    <a:srgbClr val="FFFFFF"/>
                  </a:gs>
                  <a:gs pos="100000">
                    <a:srgbClr val="FFFFFF"/>
                  </a:gs>
                </a:gsLst>
                <a:lin ang="5400000" scaled="0"/>
              </a:gradFill>
              <a:ea typeface="Segoe UI" pitchFamily="34" charset="0"/>
              <a:cs typeface="Segoe UI" pitchFamily="34" charset="0"/>
            </a:endParaRPr>
          </a:p>
          <a:p>
            <a:pPr marL="285750" indent="-285750" defTabSz="685602" fontAlgn="base">
              <a:spcBef>
                <a:spcPct val="0"/>
              </a:spcBef>
              <a:spcAft>
                <a:spcPct val="0"/>
              </a:spcAft>
              <a:buFont typeface="Arial" panose="020B0604020202020204" pitchFamily="34" charset="0"/>
              <a:buChar char="•"/>
            </a:pPr>
            <a:r>
              <a:rPr lang="en-US" sz="1600" dirty="0" smtClean="0">
                <a:gradFill>
                  <a:gsLst>
                    <a:gs pos="0">
                      <a:srgbClr val="FFFFFF"/>
                    </a:gs>
                    <a:gs pos="100000">
                      <a:srgbClr val="FFFFFF"/>
                    </a:gs>
                  </a:gsLst>
                  <a:lin ang="5400000" scaled="0"/>
                </a:gradFill>
                <a:ea typeface="Segoe UI" pitchFamily="34" charset="0"/>
                <a:cs typeface="Segoe UI" pitchFamily="34" charset="0"/>
              </a:rPr>
              <a:t>Need to specify </a:t>
            </a:r>
            <a:r>
              <a:rPr lang="en-US" sz="1600" dirty="0" err="1" smtClean="0">
                <a:gradFill>
                  <a:gsLst>
                    <a:gs pos="0">
                      <a:srgbClr val="FFFFFF"/>
                    </a:gs>
                    <a:gs pos="100000">
                      <a:srgbClr val="FFFFFF"/>
                    </a:gs>
                  </a:gsLst>
                  <a:lin ang="5400000" scaled="0"/>
                </a:gradFill>
                <a:ea typeface="Segoe UI" pitchFamily="34" charset="0"/>
                <a:cs typeface="Segoe UI" pitchFamily="34" charset="0"/>
              </a:rPr>
              <a:t>bucket_count</a:t>
            </a:r>
            <a:r>
              <a:rPr lang="en-US" sz="1600" dirty="0" smtClean="0">
                <a:gradFill>
                  <a:gsLst>
                    <a:gs pos="0">
                      <a:srgbClr val="FFFFFF"/>
                    </a:gs>
                    <a:gs pos="100000">
                      <a:srgbClr val="FFFFFF"/>
                    </a:gs>
                  </a:gsLst>
                  <a:lin ang="5400000" scaled="0"/>
                </a:gradFill>
                <a:ea typeface="Segoe UI" pitchFamily="34" charset="0"/>
                <a:cs typeface="Segoe UI" pitchFamily="34" charset="0"/>
              </a:rPr>
              <a:t> – usually 1-2X the number of unique index keys</a:t>
            </a:r>
          </a:p>
          <a:p>
            <a:pPr marL="285750" indent="-285750" defTabSz="685602" fontAlgn="base">
              <a:spcBef>
                <a:spcPct val="0"/>
              </a:spcBef>
              <a:spcAft>
                <a:spcPct val="0"/>
              </a:spcAft>
              <a:buFont typeface="Arial" panose="020B0604020202020204" pitchFamily="34" charset="0"/>
              <a:buChar char="•"/>
            </a:pPr>
            <a:r>
              <a:rPr lang="en-US" sz="1600" dirty="0" smtClean="0">
                <a:gradFill>
                  <a:gsLst>
                    <a:gs pos="0">
                      <a:srgbClr val="FFFFFF"/>
                    </a:gs>
                    <a:gs pos="100000">
                      <a:srgbClr val="FFFFFF"/>
                    </a:gs>
                  </a:gsLst>
                  <a:lin ang="5400000" scaled="0"/>
                </a:gradFill>
                <a:ea typeface="Segoe UI" pitchFamily="34" charset="0"/>
                <a:cs typeface="Segoe UI" pitchFamily="34" charset="0"/>
              </a:rPr>
              <a:t>Optimized for point-lookups</a:t>
            </a:r>
          </a:p>
          <a:p>
            <a:pPr marL="285750" indent="-285750" defTabSz="685602" fontAlgn="base">
              <a:spcBef>
                <a:spcPct val="0"/>
              </a:spcBef>
              <a:spcAft>
                <a:spcPct val="0"/>
              </a:spcAft>
              <a:buFont typeface="Arial" panose="020B0604020202020204" pitchFamily="34" charset="0"/>
              <a:buChar char="•"/>
            </a:pPr>
            <a:r>
              <a:rPr lang="en-US" sz="1600" dirty="0" smtClean="0">
                <a:gradFill>
                  <a:gsLst>
                    <a:gs pos="0">
                      <a:srgbClr val="FFFFFF"/>
                    </a:gs>
                    <a:gs pos="100000">
                      <a:srgbClr val="FFFFFF"/>
                    </a:gs>
                  </a:gsLst>
                  <a:lin ang="5400000" scaled="0"/>
                </a:gradFill>
                <a:ea typeface="Segoe UI" pitchFamily="34" charset="0"/>
                <a:cs typeface="Segoe UI" pitchFamily="34" charset="0"/>
              </a:rPr>
              <a:t>Do not support range lookups (search on inequality predicate) or ordered scans (for ORDER BY)</a:t>
            </a:r>
            <a:endParaRPr lang="en-US" sz="1600" dirty="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p:nvSpPr>
        <p:spPr bwMode="auto">
          <a:xfrm>
            <a:off x="5624499" y="3731848"/>
            <a:ext cx="5070716" cy="221991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5" tIns="107556" rIns="134445" bIns="107556" numCol="1" spcCol="0" rtlCol="0" fromWordArt="0" anchor="t" anchorCtr="0" forceAA="0" compatLnSpc="1">
            <a:prstTxWarp prst="textNoShape">
              <a:avLst/>
            </a:prstTxWarp>
            <a:noAutofit/>
          </a:bodyPr>
          <a:lstStyle/>
          <a:p>
            <a:pPr defTabSz="685602" fontAlgn="base">
              <a:spcBef>
                <a:spcPct val="0"/>
              </a:spcBef>
              <a:spcAft>
                <a:spcPct val="0"/>
              </a:spcAft>
            </a:pPr>
            <a:r>
              <a:rPr lang="en-US" sz="1600" b="1" dirty="0" err="1" smtClean="0">
                <a:gradFill>
                  <a:gsLst>
                    <a:gs pos="0">
                      <a:srgbClr val="FFFFFF"/>
                    </a:gs>
                    <a:gs pos="100000">
                      <a:srgbClr val="FFFFFF"/>
                    </a:gs>
                  </a:gsLst>
                  <a:lin ang="5400000" scaled="0"/>
                </a:gradFill>
                <a:ea typeface="Segoe UI" pitchFamily="34" charset="0"/>
                <a:cs typeface="Segoe UI" pitchFamily="34" charset="0"/>
              </a:rPr>
              <a:t>Nonclustered</a:t>
            </a:r>
            <a:r>
              <a:rPr lang="en-US" sz="1600" b="1" dirty="0" smtClean="0">
                <a:gradFill>
                  <a:gsLst>
                    <a:gs pos="0">
                      <a:srgbClr val="FFFFFF"/>
                    </a:gs>
                    <a:gs pos="100000">
                      <a:srgbClr val="FFFFFF"/>
                    </a:gs>
                  </a:gsLst>
                  <a:lin ang="5400000" scaled="0"/>
                </a:gradFill>
                <a:ea typeface="Segoe UI" pitchFamily="34" charset="0"/>
                <a:cs typeface="Segoe UI" pitchFamily="34" charset="0"/>
              </a:rPr>
              <a:t> Indexes</a:t>
            </a:r>
            <a:endParaRPr lang="en-US" sz="1600" b="1" dirty="0">
              <a:gradFill>
                <a:gsLst>
                  <a:gs pos="0">
                    <a:srgbClr val="FFFFFF"/>
                  </a:gs>
                  <a:gs pos="100000">
                    <a:srgbClr val="FFFFFF"/>
                  </a:gs>
                </a:gsLst>
                <a:lin ang="5400000" scaled="0"/>
              </a:gradFill>
              <a:ea typeface="Segoe UI" pitchFamily="34" charset="0"/>
              <a:cs typeface="Segoe UI" pitchFamily="34" charset="0"/>
            </a:endParaRPr>
          </a:p>
          <a:p>
            <a:pPr defTabSz="685602" fontAlgn="base">
              <a:spcBef>
                <a:spcPct val="0"/>
              </a:spcBef>
              <a:spcAft>
                <a:spcPct val="0"/>
              </a:spcAft>
            </a:pPr>
            <a:endParaRPr lang="en-US" sz="1600" b="1" dirty="0">
              <a:gradFill>
                <a:gsLst>
                  <a:gs pos="0">
                    <a:srgbClr val="FFFFFF"/>
                  </a:gs>
                  <a:gs pos="100000">
                    <a:srgbClr val="FFFFFF"/>
                  </a:gs>
                </a:gsLst>
                <a:lin ang="5400000" scaled="0"/>
              </a:gradFill>
              <a:ea typeface="Segoe UI" pitchFamily="34" charset="0"/>
              <a:cs typeface="Segoe UI" pitchFamily="34" charset="0"/>
            </a:endParaRPr>
          </a:p>
          <a:p>
            <a:pPr defTabSz="685602" fontAlgn="base">
              <a:spcBef>
                <a:spcPct val="0"/>
              </a:spcBef>
              <a:spcAft>
                <a:spcPct val="0"/>
              </a:spcAft>
            </a:pPr>
            <a:endParaRPr lang="en-US" sz="1600" b="1" dirty="0">
              <a:gradFill>
                <a:gsLst>
                  <a:gs pos="0">
                    <a:srgbClr val="FFFFFF"/>
                  </a:gs>
                  <a:gs pos="100000">
                    <a:srgbClr val="FFFFFF"/>
                  </a:gs>
                </a:gsLst>
                <a:lin ang="5400000" scaled="0"/>
              </a:gradFill>
              <a:ea typeface="Segoe UI" pitchFamily="34" charset="0"/>
              <a:cs typeface="Segoe UI" pitchFamily="34" charset="0"/>
            </a:endParaRPr>
          </a:p>
          <a:p>
            <a:pPr marL="285750" indent="-285750" defTabSz="685602" fontAlgn="base">
              <a:spcBef>
                <a:spcPct val="0"/>
              </a:spcBef>
              <a:spcAft>
                <a:spcPct val="0"/>
              </a:spcAft>
              <a:buFont typeface="Arial" panose="020B0604020202020204" pitchFamily="34" charset="0"/>
              <a:buChar char="•"/>
            </a:pPr>
            <a:r>
              <a:rPr lang="en-US" sz="1600" dirty="0" smtClean="0">
                <a:gradFill>
                  <a:gsLst>
                    <a:gs pos="0">
                      <a:srgbClr val="FFFFFF"/>
                    </a:gs>
                    <a:gs pos="100000">
                      <a:srgbClr val="FFFFFF"/>
                    </a:gs>
                  </a:gsLst>
                  <a:lin ang="5400000" scaled="0"/>
                </a:gradFill>
                <a:ea typeface="Segoe UI" pitchFamily="34" charset="0"/>
                <a:cs typeface="Segoe UI" pitchFamily="34" charset="0"/>
              </a:rPr>
              <a:t>No need to specify any options</a:t>
            </a:r>
          </a:p>
          <a:p>
            <a:pPr marL="285750" indent="-285750" defTabSz="685602" fontAlgn="base">
              <a:spcBef>
                <a:spcPct val="0"/>
              </a:spcBef>
              <a:spcAft>
                <a:spcPct val="0"/>
              </a:spcAft>
              <a:buFont typeface="Arial" panose="020B0604020202020204" pitchFamily="34" charset="0"/>
              <a:buChar char="•"/>
            </a:pPr>
            <a:r>
              <a:rPr lang="en-US" sz="1600" dirty="0" smtClean="0">
                <a:gradFill>
                  <a:gsLst>
                    <a:gs pos="0">
                      <a:srgbClr val="FFFFFF"/>
                    </a:gs>
                    <a:gs pos="100000">
                      <a:srgbClr val="FFFFFF"/>
                    </a:gs>
                  </a:gsLst>
                  <a:lin ang="5400000" scaled="0"/>
                </a:gradFill>
                <a:ea typeface="Segoe UI" pitchFamily="34" charset="0"/>
                <a:cs typeface="Segoe UI" pitchFamily="34" charset="0"/>
              </a:rPr>
              <a:t>Optimized </a:t>
            </a:r>
            <a:r>
              <a:rPr lang="en-US" sz="1600" dirty="0">
                <a:gradFill>
                  <a:gsLst>
                    <a:gs pos="0">
                      <a:srgbClr val="FFFFFF"/>
                    </a:gs>
                    <a:gs pos="100000">
                      <a:srgbClr val="FFFFFF"/>
                    </a:gs>
                  </a:gsLst>
                  <a:lin ang="5400000" scaled="0"/>
                </a:gradFill>
                <a:ea typeface="Segoe UI" pitchFamily="34" charset="0"/>
                <a:cs typeface="Segoe UI" pitchFamily="34" charset="0"/>
              </a:rPr>
              <a:t>for range lookups and ordered </a:t>
            </a:r>
            <a:r>
              <a:rPr lang="en-US" sz="1600" dirty="0" smtClean="0">
                <a:gradFill>
                  <a:gsLst>
                    <a:gs pos="0">
                      <a:srgbClr val="FFFFFF"/>
                    </a:gs>
                    <a:gs pos="100000">
                      <a:srgbClr val="FFFFFF"/>
                    </a:gs>
                  </a:gsLst>
                  <a:lin ang="5400000" scaled="0"/>
                </a:gradFill>
                <a:ea typeface="Segoe UI" pitchFamily="34" charset="0"/>
                <a:cs typeface="Segoe UI" pitchFamily="34" charset="0"/>
              </a:rPr>
              <a:t>scans</a:t>
            </a:r>
          </a:p>
          <a:p>
            <a:pPr marL="285750" indent="-285750" defTabSz="685602" fontAlgn="base">
              <a:spcBef>
                <a:spcPct val="0"/>
              </a:spcBef>
              <a:spcAft>
                <a:spcPct val="0"/>
              </a:spcAft>
              <a:buFont typeface="Arial" panose="020B0604020202020204" pitchFamily="34" charset="0"/>
              <a:buChar char="•"/>
            </a:pPr>
            <a:r>
              <a:rPr lang="en-US" sz="1600" dirty="0" smtClean="0">
                <a:gradFill>
                  <a:gsLst>
                    <a:gs pos="0">
                      <a:srgbClr val="FFFFFF"/>
                    </a:gs>
                    <a:gs pos="100000">
                      <a:srgbClr val="FFFFFF"/>
                    </a:gs>
                  </a:gsLst>
                  <a:lin ang="5400000" scaled="0"/>
                </a:gradFill>
                <a:ea typeface="Segoe UI" pitchFamily="34" charset="0"/>
                <a:cs typeface="Segoe UI" pitchFamily="34" charset="0"/>
              </a:rPr>
              <a:t>Support point-lookups, but hash indexes are much faster</a:t>
            </a:r>
            <a:endParaRPr lang="en-US" sz="1600" dirty="0">
              <a:gradFill>
                <a:gsLst>
                  <a:gs pos="0">
                    <a:srgbClr val="FFFFFF"/>
                  </a:gs>
                  <a:gs pos="100000">
                    <a:srgbClr val="FFFFFF"/>
                  </a:gs>
                </a:gsLst>
                <a:lin ang="5400000" scaled="0"/>
              </a:gradFill>
              <a:ea typeface="Segoe UI" pitchFamily="34" charset="0"/>
              <a:cs typeface="Segoe UI" pitchFamily="34" charset="0"/>
            </a:endParaRPr>
          </a:p>
          <a:p>
            <a:pPr defTabSz="685602" fontAlgn="base">
              <a:spcBef>
                <a:spcPct val="0"/>
              </a:spcBef>
              <a:spcAft>
                <a:spcPct val="0"/>
              </a:spcAft>
            </a:pPr>
            <a:endParaRPr lang="en-US" sz="1324" b="1"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114523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Working with tables DEMO</a:t>
            </a:r>
            <a:endParaRPr lang="en-US"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510758780"/>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endParaRPr lang="en-US"/>
          </a:p>
        </p:txBody>
      </p:sp>
      <p:sp>
        <p:nvSpPr>
          <p:cNvPr id="3" name="Title 2"/>
          <p:cNvSpPr>
            <a:spLocks noGrp="1"/>
          </p:cNvSpPr>
          <p:nvPr>
            <p:ph type="ctrTitle"/>
          </p:nvPr>
        </p:nvSpPr>
        <p:spPr/>
        <p:txBody>
          <a:bodyPr/>
          <a:lstStyle/>
          <a:p>
            <a:pPr>
              <a:lnSpc>
                <a:spcPct val="100000"/>
              </a:lnSpc>
            </a:pPr>
            <a:r>
              <a:rPr lang="en-US" dirty="0" smtClean="0"/>
              <a:t>Natively optimized stored procedures</a:t>
            </a:r>
            <a:endParaRPr lang="en-US" dirty="0"/>
          </a:p>
        </p:txBody>
      </p:sp>
    </p:spTree>
    <p:extLst>
      <p:ext uri="{BB962C8B-B14F-4D97-AF65-F5344CB8AC3E}">
        <p14:creationId xmlns:p14="http://schemas.microsoft.com/office/powerpoint/2010/main" val="2172096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8497" y="1064671"/>
            <a:ext cx="9663492" cy="4749206"/>
          </a:xfrm>
          <a:prstGeom prst="rect">
            <a:avLst/>
          </a:prstGeom>
        </p:spPr>
      </p:pic>
    </p:spTree>
    <p:extLst>
      <p:ext uri="{BB962C8B-B14F-4D97-AF65-F5344CB8AC3E}">
        <p14:creationId xmlns:p14="http://schemas.microsoft.com/office/powerpoint/2010/main" val="3439914348"/>
      </p:ext>
    </p:extLst>
  </p:cSld>
  <p:clrMapOvr>
    <a:masterClrMapping/>
  </p:clrMapOvr>
  <mc:AlternateContent xmlns:mc="http://schemas.openxmlformats.org/markup-compatibility/2006" xmlns:p14="http://schemas.microsoft.com/office/powerpoint/2010/main">
    <mc:Choice Requires="p14">
      <p:transition spd="slow" p14:dur="2000" advTm="9844"/>
    </mc:Choice>
    <mc:Fallback xmlns="">
      <p:transition spd="slow" advTm="9844"/>
    </mc:Fallback>
  </mc:AlternateContent>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sz="half" idx="2"/>
          </p:nvPr>
        </p:nvSpPr>
        <p:spPr/>
        <p:txBody>
          <a:bodyPr/>
          <a:lstStyle/>
          <a:p>
            <a:r>
              <a:rPr lang="en-US" sz="2200" dirty="0"/>
              <a:t>Access both memory- and disk-based tables </a:t>
            </a:r>
          </a:p>
          <a:p>
            <a:r>
              <a:rPr lang="en-US" sz="2200" dirty="0"/>
              <a:t>Less </a:t>
            </a:r>
            <a:r>
              <a:rPr lang="en-US" sz="2200" dirty="0" err="1"/>
              <a:t>performant</a:t>
            </a:r>
            <a:endParaRPr lang="en-US" sz="2200" dirty="0"/>
          </a:p>
          <a:p>
            <a:r>
              <a:rPr lang="en-US" sz="2200" dirty="0"/>
              <a:t>Virtually full T-SQL surface</a:t>
            </a:r>
            <a:endParaRPr lang="en-US" dirty="0"/>
          </a:p>
          <a:p>
            <a:endParaRPr lang="en-US" sz="2059" dirty="0" smtClean="0"/>
          </a:p>
          <a:p>
            <a:r>
              <a:rPr lang="en-US" sz="2059" dirty="0" smtClean="0"/>
              <a:t>When </a:t>
            </a:r>
            <a:r>
              <a:rPr lang="en-US" sz="2059" dirty="0"/>
              <a:t>to use</a:t>
            </a:r>
          </a:p>
          <a:p>
            <a:pPr lvl="1"/>
            <a:r>
              <a:rPr lang="en-US" sz="1800" dirty="0"/>
              <a:t>Ad hoc queries</a:t>
            </a:r>
          </a:p>
          <a:p>
            <a:pPr lvl="1"/>
            <a:r>
              <a:rPr lang="en-US" sz="1800" dirty="0"/>
              <a:t>Reporting-style queries</a:t>
            </a:r>
          </a:p>
          <a:p>
            <a:pPr lvl="1"/>
            <a:r>
              <a:rPr lang="en-US" sz="1800" dirty="0"/>
              <a:t>Speeding up app migration</a:t>
            </a:r>
          </a:p>
          <a:p>
            <a:endParaRPr lang="en-US" dirty="0"/>
          </a:p>
        </p:txBody>
      </p:sp>
      <p:sp>
        <p:nvSpPr>
          <p:cNvPr id="11" name="Title 16"/>
          <p:cNvSpPr txBox="1">
            <a:spLocks/>
          </p:cNvSpPr>
          <p:nvPr/>
        </p:nvSpPr>
        <p:spPr>
          <a:xfrm>
            <a:off x="1726550" y="1074719"/>
            <a:ext cx="8740640" cy="674653"/>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endParaRPr lang="en-US" sz="4000" dirty="0"/>
          </a:p>
        </p:txBody>
      </p:sp>
      <p:sp>
        <p:nvSpPr>
          <p:cNvPr id="12" name="Text Placeholder 5"/>
          <p:cNvSpPr txBox="1">
            <a:spLocks/>
          </p:cNvSpPr>
          <p:nvPr/>
        </p:nvSpPr>
        <p:spPr>
          <a:xfrm>
            <a:off x="5961559" y="1922092"/>
            <a:ext cx="4369447" cy="2470839"/>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sz="1800" dirty="0"/>
          </a:p>
        </p:txBody>
      </p:sp>
      <p:sp>
        <p:nvSpPr>
          <p:cNvPr id="14" name="Text Placeholder 4"/>
          <p:cNvSpPr txBox="1">
            <a:spLocks/>
          </p:cNvSpPr>
          <p:nvPr/>
        </p:nvSpPr>
        <p:spPr>
          <a:xfrm>
            <a:off x="1726552" y="1922090"/>
            <a:ext cx="4033339" cy="2742413"/>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lvl="1"/>
            <a:endParaRPr lang="en-US" sz="1800" dirty="0">
              <a:solidFill>
                <a:schemeClr val="bg1"/>
              </a:solidFill>
            </a:endParaRPr>
          </a:p>
        </p:txBody>
      </p:sp>
      <p:sp>
        <p:nvSpPr>
          <p:cNvPr id="7" name="Title 6"/>
          <p:cNvSpPr>
            <a:spLocks noGrp="1"/>
          </p:cNvSpPr>
          <p:nvPr>
            <p:ph type="title"/>
          </p:nvPr>
        </p:nvSpPr>
        <p:spPr/>
        <p:txBody>
          <a:bodyPr>
            <a:normAutofit/>
          </a:bodyPr>
          <a:lstStyle/>
          <a:p>
            <a:r>
              <a:rPr lang="en-US" dirty="0"/>
              <a:t>Accessing Memory Optimized </a:t>
            </a:r>
            <a:r>
              <a:rPr lang="en-US" dirty="0" smtClean="0"/>
              <a:t>Tables</a:t>
            </a:r>
            <a:endParaRPr lang="en-US" dirty="0"/>
          </a:p>
        </p:txBody>
      </p:sp>
      <p:sp>
        <p:nvSpPr>
          <p:cNvPr id="8" name="Text Placeholder 7"/>
          <p:cNvSpPr>
            <a:spLocks noGrp="1"/>
          </p:cNvSpPr>
          <p:nvPr>
            <p:ph type="body" idx="1"/>
          </p:nvPr>
        </p:nvSpPr>
        <p:spPr>
          <a:solidFill>
            <a:schemeClr val="bg1">
              <a:lumMod val="95000"/>
            </a:schemeClr>
          </a:solidFill>
        </p:spPr>
        <p:txBody>
          <a:bodyPr/>
          <a:lstStyle/>
          <a:p>
            <a:r>
              <a:rPr lang="en-US" dirty="0" smtClean="0"/>
              <a:t>Interpreted T-SQL Access</a:t>
            </a:r>
            <a:endParaRPr lang="en-US" dirty="0"/>
          </a:p>
        </p:txBody>
      </p:sp>
      <p:sp>
        <p:nvSpPr>
          <p:cNvPr id="15" name="Text Placeholder 14"/>
          <p:cNvSpPr>
            <a:spLocks noGrp="1"/>
          </p:cNvSpPr>
          <p:nvPr>
            <p:ph type="body" sz="quarter" idx="3"/>
          </p:nvPr>
        </p:nvSpPr>
        <p:spPr>
          <a:solidFill>
            <a:srgbClr val="00B0F0"/>
          </a:solidFill>
        </p:spPr>
        <p:txBody>
          <a:bodyPr/>
          <a:lstStyle/>
          <a:p>
            <a:r>
              <a:rPr lang="en-US" dirty="0" smtClean="0"/>
              <a:t>Natively Compiled Stored </a:t>
            </a:r>
            <a:r>
              <a:rPr lang="en-US" dirty="0" err="1" smtClean="0"/>
              <a:t>Procs</a:t>
            </a:r>
            <a:endParaRPr lang="en-US" dirty="0"/>
          </a:p>
        </p:txBody>
      </p:sp>
      <p:sp>
        <p:nvSpPr>
          <p:cNvPr id="16" name="Content Placeholder 15"/>
          <p:cNvSpPr>
            <a:spLocks noGrp="1"/>
          </p:cNvSpPr>
          <p:nvPr>
            <p:ph sz="quarter" idx="4"/>
          </p:nvPr>
        </p:nvSpPr>
        <p:spPr/>
        <p:txBody>
          <a:bodyPr/>
          <a:lstStyle/>
          <a:p>
            <a:r>
              <a:rPr lang="en-US" sz="2200" dirty="0" smtClean="0"/>
              <a:t>Access </a:t>
            </a:r>
            <a:r>
              <a:rPr lang="en-US" sz="2200" dirty="0"/>
              <a:t>only memory optimized tables</a:t>
            </a:r>
          </a:p>
          <a:p>
            <a:r>
              <a:rPr lang="en-US" sz="2200" dirty="0"/>
              <a:t>Maximum performance</a:t>
            </a:r>
          </a:p>
          <a:p>
            <a:r>
              <a:rPr lang="en-US" sz="2200" dirty="0"/>
              <a:t>Limited T-SQL surface area</a:t>
            </a:r>
            <a:endParaRPr lang="en-US" dirty="0"/>
          </a:p>
          <a:p>
            <a:endParaRPr lang="en-US" sz="2059" dirty="0" smtClean="0"/>
          </a:p>
          <a:p>
            <a:endParaRPr lang="en-US" sz="2059" dirty="0" smtClean="0"/>
          </a:p>
          <a:p>
            <a:r>
              <a:rPr lang="en-US" sz="2059" dirty="0" smtClean="0"/>
              <a:t>When </a:t>
            </a:r>
            <a:r>
              <a:rPr lang="en-US" sz="2059" dirty="0"/>
              <a:t>to use</a:t>
            </a:r>
          </a:p>
          <a:p>
            <a:pPr lvl="1"/>
            <a:r>
              <a:rPr lang="en-US" sz="1800" dirty="0"/>
              <a:t>OLTP-style operations</a:t>
            </a:r>
          </a:p>
          <a:p>
            <a:pPr lvl="1"/>
            <a:r>
              <a:rPr lang="en-US" sz="1800" dirty="0"/>
              <a:t>Optimize performance critical business logic</a:t>
            </a:r>
          </a:p>
          <a:p>
            <a:endParaRPr lang="en-US" dirty="0"/>
          </a:p>
        </p:txBody>
      </p:sp>
    </p:spTree>
    <p:extLst>
      <p:ext uri="{BB962C8B-B14F-4D97-AF65-F5344CB8AC3E}">
        <p14:creationId xmlns:p14="http://schemas.microsoft.com/office/powerpoint/2010/main" val="35699488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nodePh="1">
                                  <p:stCondLst>
                                    <p:cond delay="0"/>
                                  </p:stCondLst>
                                  <p:endCondLst>
                                    <p:cond evt="begin" delay="0">
                                      <p:tn val="5"/>
                                    </p:cond>
                                  </p:endCondLst>
                                  <p:childTnLst>
                                    <p:set>
                                      <p:cBhvr>
                                        <p:cTn id="6"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5059" y="0"/>
            <a:ext cx="10515600" cy="1325563"/>
          </a:xfrm>
        </p:spPr>
        <p:txBody>
          <a:bodyPr/>
          <a:lstStyle/>
          <a:p>
            <a:r>
              <a:rPr lang="en-US" dirty="0" smtClean="0"/>
              <a:t>Create Procedure DDL</a:t>
            </a:r>
            <a:endParaRPr lang="en-US" dirty="0"/>
          </a:p>
        </p:txBody>
      </p:sp>
      <p:sp>
        <p:nvSpPr>
          <p:cNvPr id="3" name="Text Placeholder 2"/>
          <p:cNvSpPr>
            <a:spLocks noGrp="1"/>
          </p:cNvSpPr>
          <p:nvPr>
            <p:ph type="body" sz="quarter" idx="10"/>
          </p:nvPr>
        </p:nvSpPr>
        <p:spPr>
          <a:xfrm>
            <a:off x="533581" y="1478721"/>
            <a:ext cx="8738902" cy="3877749"/>
          </a:xfrm>
        </p:spPr>
        <p:txBody>
          <a:bodyPr>
            <a:normAutofit fontScale="85000" lnSpcReduction="20000"/>
          </a:bodyPr>
          <a:lstStyle/>
          <a:p>
            <a:r>
              <a:rPr lang="en-US" sz="1600" dirty="0">
                <a:solidFill>
                  <a:srgbClr val="0000FF"/>
                </a:solidFill>
              </a:rPr>
              <a:t>CREATE</a:t>
            </a:r>
            <a:r>
              <a:rPr lang="en-US" sz="1600" dirty="0">
                <a:solidFill>
                  <a:prstClr val="black"/>
                </a:solidFill>
              </a:rPr>
              <a:t> </a:t>
            </a:r>
            <a:r>
              <a:rPr lang="en-US" sz="1600" dirty="0">
                <a:solidFill>
                  <a:srgbClr val="0000FF"/>
                </a:solidFill>
              </a:rPr>
              <a:t>PROCEDURE</a:t>
            </a:r>
            <a:r>
              <a:rPr lang="en-US" sz="1600" dirty="0">
                <a:solidFill>
                  <a:prstClr val="black"/>
                </a:solidFill>
              </a:rPr>
              <a:t> </a:t>
            </a:r>
            <a:r>
              <a:rPr lang="en-US" sz="1600" dirty="0">
                <a:solidFill>
                  <a:srgbClr val="008080"/>
                </a:solidFill>
              </a:rPr>
              <a:t>[</a:t>
            </a:r>
            <a:r>
              <a:rPr lang="en-US" sz="1600" dirty="0" err="1">
                <a:solidFill>
                  <a:srgbClr val="008080"/>
                </a:solidFill>
              </a:rPr>
              <a:t>dbo</a:t>
            </a:r>
            <a:r>
              <a:rPr lang="en-US" sz="1600" dirty="0">
                <a:solidFill>
                  <a:srgbClr val="008080"/>
                </a:solidFill>
              </a:rPr>
              <a:t>]</a:t>
            </a:r>
            <a:r>
              <a:rPr lang="en-US" sz="1600" dirty="0">
                <a:solidFill>
                  <a:srgbClr val="808080"/>
                </a:solidFill>
              </a:rPr>
              <a:t>.</a:t>
            </a:r>
            <a:r>
              <a:rPr lang="en-US" sz="1600" dirty="0">
                <a:solidFill>
                  <a:srgbClr val="008080"/>
                </a:solidFill>
              </a:rPr>
              <a:t>[</a:t>
            </a:r>
            <a:r>
              <a:rPr lang="en-US" sz="1600" dirty="0" err="1">
                <a:solidFill>
                  <a:srgbClr val="008080"/>
                </a:solidFill>
              </a:rPr>
              <a:t>InsertOrder</a:t>
            </a:r>
            <a:r>
              <a:rPr lang="en-US" sz="1600" dirty="0">
                <a:solidFill>
                  <a:srgbClr val="008080"/>
                </a:solidFill>
              </a:rPr>
              <a:t>]</a:t>
            </a:r>
            <a:r>
              <a:rPr lang="en-US" sz="1600" dirty="0">
                <a:solidFill>
                  <a:prstClr val="black"/>
                </a:solidFill>
              </a:rPr>
              <a:t> </a:t>
            </a:r>
            <a:r>
              <a:rPr lang="en-US" sz="1600" dirty="0">
                <a:solidFill>
                  <a:srgbClr val="008080"/>
                </a:solidFill>
              </a:rPr>
              <a:t>@id</a:t>
            </a:r>
            <a:r>
              <a:rPr lang="en-US" sz="1600" dirty="0">
                <a:solidFill>
                  <a:prstClr val="black"/>
                </a:solidFill>
              </a:rPr>
              <a:t> </a:t>
            </a:r>
            <a:r>
              <a:rPr lang="en-US" sz="1600" dirty="0">
                <a:solidFill>
                  <a:srgbClr val="0000FF"/>
                </a:solidFill>
              </a:rPr>
              <a:t>INT</a:t>
            </a:r>
            <a:r>
              <a:rPr lang="en-US" sz="1600" dirty="0">
                <a:solidFill>
                  <a:srgbClr val="808080"/>
                </a:solidFill>
              </a:rPr>
              <a:t>,</a:t>
            </a:r>
            <a:r>
              <a:rPr lang="en-US" sz="1600" dirty="0">
                <a:solidFill>
                  <a:prstClr val="black"/>
                </a:solidFill>
              </a:rPr>
              <a:t> </a:t>
            </a:r>
            <a:r>
              <a:rPr lang="en-US" sz="1600" dirty="0">
                <a:solidFill>
                  <a:srgbClr val="008080"/>
                </a:solidFill>
              </a:rPr>
              <a:t>@date</a:t>
            </a:r>
            <a:r>
              <a:rPr lang="en-US" sz="1600" dirty="0">
                <a:solidFill>
                  <a:prstClr val="black"/>
                </a:solidFill>
              </a:rPr>
              <a:t> </a:t>
            </a:r>
            <a:r>
              <a:rPr lang="en-US" sz="1600" dirty="0">
                <a:solidFill>
                  <a:srgbClr val="0000FF"/>
                </a:solidFill>
              </a:rPr>
              <a:t>DATETIME</a:t>
            </a:r>
          </a:p>
          <a:p>
            <a:r>
              <a:rPr lang="en-US" sz="1600" dirty="0">
                <a:solidFill>
                  <a:prstClr val="black"/>
                </a:solidFill>
              </a:rPr>
              <a:t>  </a:t>
            </a:r>
            <a:r>
              <a:rPr lang="en-US" sz="1600" dirty="0">
                <a:solidFill>
                  <a:srgbClr val="0000FF"/>
                </a:solidFill>
              </a:rPr>
              <a:t>WITH</a:t>
            </a:r>
            <a:r>
              <a:rPr lang="en-US" sz="1600" dirty="0">
                <a:solidFill>
                  <a:prstClr val="black"/>
                </a:solidFill>
              </a:rPr>
              <a:t> </a:t>
            </a:r>
          </a:p>
          <a:p>
            <a:r>
              <a:rPr lang="en-US" sz="1600" dirty="0">
                <a:solidFill>
                  <a:prstClr val="black"/>
                </a:solidFill>
              </a:rPr>
              <a:t>    </a:t>
            </a:r>
            <a:r>
              <a:rPr lang="en-US" sz="1600" dirty="0">
                <a:solidFill>
                  <a:srgbClr val="0000FF"/>
                </a:solidFill>
              </a:rPr>
              <a:t>NATIVE_COMPILATION</a:t>
            </a:r>
            <a:r>
              <a:rPr lang="en-US" sz="1600" dirty="0">
                <a:solidFill>
                  <a:srgbClr val="808080"/>
                </a:solidFill>
              </a:rPr>
              <a:t>,</a:t>
            </a:r>
            <a:r>
              <a:rPr lang="en-US" sz="1600" dirty="0">
                <a:solidFill>
                  <a:prstClr val="black"/>
                </a:solidFill>
              </a:rPr>
              <a:t> </a:t>
            </a:r>
          </a:p>
          <a:p>
            <a:r>
              <a:rPr lang="en-US" sz="1600" dirty="0">
                <a:solidFill>
                  <a:prstClr val="black"/>
                </a:solidFill>
              </a:rPr>
              <a:t>    </a:t>
            </a:r>
            <a:r>
              <a:rPr lang="en-US" sz="1600" dirty="0">
                <a:solidFill>
                  <a:srgbClr val="0000FF"/>
                </a:solidFill>
              </a:rPr>
              <a:t>SCHEMABINDING</a:t>
            </a:r>
            <a:r>
              <a:rPr lang="en-US" sz="1600" dirty="0">
                <a:solidFill>
                  <a:srgbClr val="808080"/>
                </a:solidFill>
              </a:rPr>
              <a:t>,</a:t>
            </a:r>
            <a:r>
              <a:rPr lang="en-US" sz="1600" dirty="0">
                <a:solidFill>
                  <a:prstClr val="black"/>
                </a:solidFill>
              </a:rPr>
              <a:t> </a:t>
            </a:r>
          </a:p>
          <a:p>
            <a:r>
              <a:rPr lang="en-US" sz="1600" dirty="0">
                <a:solidFill>
                  <a:prstClr val="black"/>
                </a:solidFill>
              </a:rPr>
              <a:t>    </a:t>
            </a:r>
            <a:r>
              <a:rPr lang="en-US" sz="1600" dirty="0">
                <a:solidFill>
                  <a:srgbClr val="0000FF"/>
                </a:solidFill>
              </a:rPr>
              <a:t>EXECUTE</a:t>
            </a:r>
            <a:r>
              <a:rPr lang="en-US" sz="1600" dirty="0">
                <a:solidFill>
                  <a:prstClr val="black"/>
                </a:solidFill>
              </a:rPr>
              <a:t> </a:t>
            </a:r>
            <a:r>
              <a:rPr lang="en-US" sz="1600" dirty="0">
                <a:solidFill>
                  <a:srgbClr val="0000FF"/>
                </a:solidFill>
              </a:rPr>
              <a:t>AS</a:t>
            </a:r>
            <a:r>
              <a:rPr lang="en-US" sz="1600" dirty="0">
                <a:solidFill>
                  <a:prstClr val="black"/>
                </a:solidFill>
              </a:rPr>
              <a:t> </a:t>
            </a:r>
            <a:r>
              <a:rPr lang="en-US" sz="1600" dirty="0">
                <a:solidFill>
                  <a:srgbClr val="0000FF"/>
                </a:solidFill>
              </a:rPr>
              <a:t>OWNER</a:t>
            </a:r>
            <a:endParaRPr lang="en-US" sz="1600" dirty="0">
              <a:solidFill>
                <a:prstClr val="black"/>
              </a:solidFill>
            </a:endParaRPr>
          </a:p>
          <a:p>
            <a:r>
              <a:rPr lang="en-US" sz="1600" dirty="0">
                <a:solidFill>
                  <a:srgbClr val="0000FF"/>
                </a:solidFill>
              </a:rPr>
              <a:t>AS</a:t>
            </a:r>
            <a:r>
              <a:rPr lang="en-US" sz="1600" dirty="0">
                <a:solidFill>
                  <a:prstClr val="black"/>
                </a:solidFill>
              </a:rPr>
              <a:t> </a:t>
            </a:r>
          </a:p>
          <a:p>
            <a:r>
              <a:rPr lang="en-US" sz="1600" dirty="0">
                <a:solidFill>
                  <a:srgbClr val="0000FF"/>
                </a:solidFill>
              </a:rPr>
              <a:t>BEGIN</a:t>
            </a:r>
            <a:r>
              <a:rPr lang="en-US" sz="1600" dirty="0">
                <a:solidFill>
                  <a:prstClr val="black"/>
                </a:solidFill>
              </a:rPr>
              <a:t> </a:t>
            </a:r>
            <a:r>
              <a:rPr lang="en-US" sz="1600" dirty="0">
                <a:solidFill>
                  <a:srgbClr val="0000FF"/>
                </a:solidFill>
              </a:rPr>
              <a:t>ATOMIC</a:t>
            </a:r>
            <a:r>
              <a:rPr lang="en-US" sz="1600" dirty="0">
                <a:solidFill>
                  <a:prstClr val="black"/>
                </a:solidFill>
              </a:rPr>
              <a:t> </a:t>
            </a:r>
          </a:p>
          <a:p>
            <a:r>
              <a:rPr lang="en-US" sz="1600" dirty="0">
                <a:solidFill>
                  <a:prstClr val="black"/>
                </a:solidFill>
              </a:rPr>
              <a:t>  </a:t>
            </a:r>
            <a:r>
              <a:rPr lang="en-US" sz="1600" dirty="0">
                <a:solidFill>
                  <a:srgbClr val="0000FF"/>
                </a:solidFill>
              </a:rPr>
              <a:t>WITH</a:t>
            </a:r>
            <a:r>
              <a:rPr lang="en-US" sz="1600" dirty="0">
                <a:solidFill>
                  <a:prstClr val="black"/>
                </a:solidFill>
              </a:rPr>
              <a:t> </a:t>
            </a:r>
          </a:p>
          <a:p>
            <a:r>
              <a:rPr lang="en-US" sz="1600" dirty="0">
                <a:solidFill>
                  <a:srgbClr val="808080"/>
                </a:solidFill>
              </a:rPr>
              <a:t>(</a:t>
            </a:r>
            <a:r>
              <a:rPr lang="en-US" sz="1600" dirty="0">
                <a:solidFill>
                  <a:srgbClr val="0000FF"/>
                </a:solidFill>
              </a:rPr>
              <a:t>TRANSACTION</a:t>
            </a:r>
            <a:r>
              <a:rPr lang="en-US" sz="1600" dirty="0">
                <a:solidFill>
                  <a:prstClr val="black"/>
                </a:solidFill>
              </a:rPr>
              <a:t> </a:t>
            </a:r>
          </a:p>
          <a:p>
            <a:r>
              <a:rPr lang="en-US" sz="1600" dirty="0">
                <a:solidFill>
                  <a:prstClr val="black"/>
                </a:solidFill>
              </a:rPr>
              <a:t>   </a:t>
            </a:r>
            <a:r>
              <a:rPr lang="en-US" sz="1600" dirty="0">
                <a:solidFill>
                  <a:srgbClr val="0000FF"/>
                </a:solidFill>
              </a:rPr>
              <a:t>ISOLATION</a:t>
            </a:r>
            <a:r>
              <a:rPr lang="en-US" sz="1600" dirty="0">
                <a:solidFill>
                  <a:prstClr val="black"/>
                </a:solidFill>
              </a:rPr>
              <a:t> </a:t>
            </a:r>
            <a:r>
              <a:rPr lang="en-US" sz="1600" dirty="0">
                <a:solidFill>
                  <a:srgbClr val="0000FF"/>
                </a:solidFill>
              </a:rPr>
              <a:t>LEVEL</a:t>
            </a:r>
            <a:r>
              <a:rPr lang="en-US" sz="1600" dirty="0">
                <a:solidFill>
                  <a:prstClr val="black"/>
                </a:solidFill>
              </a:rPr>
              <a:t> </a:t>
            </a:r>
            <a:r>
              <a:rPr lang="en-US" sz="1600" dirty="0">
                <a:solidFill>
                  <a:srgbClr val="808080"/>
                </a:solidFill>
              </a:rPr>
              <a:t>=</a:t>
            </a:r>
            <a:r>
              <a:rPr lang="en-US" sz="1600" dirty="0">
                <a:solidFill>
                  <a:prstClr val="black"/>
                </a:solidFill>
              </a:rPr>
              <a:t> </a:t>
            </a:r>
            <a:r>
              <a:rPr lang="en-US" sz="1600" dirty="0">
                <a:solidFill>
                  <a:srgbClr val="0000FF"/>
                </a:solidFill>
              </a:rPr>
              <a:t>SNAPSHOT</a:t>
            </a:r>
            <a:r>
              <a:rPr lang="en-US" sz="1600" dirty="0">
                <a:solidFill>
                  <a:srgbClr val="808080"/>
                </a:solidFill>
              </a:rPr>
              <a:t>,</a:t>
            </a:r>
            <a:endParaRPr lang="en-US" sz="1600" dirty="0">
              <a:solidFill>
                <a:prstClr val="black"/>
              </a:solidFill>
            </a:endParaRPr>
          </a:p>
          <a:p>
            <a:r>
              <a:rPr lang="en-US" sz="1600" dirty="0">
                <a:solidFill>
                  <a:srgbClr val="0000FF"/>
                </a:solidFill>
              </a:rPr>
              <a:t> LANGUAGE</a:t>
            </a:r>
            <a:r>
              <a:rPr lang="en-US" sz="1600" dirty="0">
                <a:solidFill>
                  <a:prstClr val="black"/>
                </a:solidFill>
              </a:rPr>
              <a:t> </a:t>
            </a:r>
            <a:r>
              <a:rPr lang="en-US" sz="1600" dirty="0">
                <a:solidFill>
                  <a:srgbClr val="808080"/>
                </a:solidFill>
              </a:rPr>
              <a:t>=</a:t>
            </a:r>
            <a:r>
              <a:rPr lang="en-US" sz="1600" dirty="0">
                <a:solidFill>
                  <a:prstClr val="black"/>
                </a:solidFill>
              </a:rPr>
              <a:t> </a:t>
            </a:r>
            <a:r>
              <a:rPr lang="en-US" sz="1600" dirty="0" err="1" smtClean="0">
                <a:solidFill>
                  <a:srgbClr val="FF0000"/>
                </a:solidFill>
              </a:rPr>
              <a:t>N</a:t>
            </a:r>
            <a:r>
              <a:rPr lang="en-US" sz="1600" dirty="0" err="1">
                <a:solidFill>
                  <a:srgbClr val="FF0000"/>
                </a:solidFill>
              </a:rPr>
              <a:t>'</a:t>
            </a:r>
            <a:r>
              <a:rPr lang="en-US" sz="1600" dirty="0" err="1" smtClean="0">
                <a:solidFill>
                  <a:srgbClr val="FF0000"/>
                </a:solidFill>
              </a:rPr>
              <a:t>us_english</a:t>
            </a:r>
            <a:r>
              <a:rPr lang="en-US" sz="1600" dirty="0">
                <a:solidFill>
                  <a:srgbClr val="FF0000"/>
                </a:solidFill>
              </a:rPr>
              <a:t>'</a:t>
            </a:r>
            <a:r>
              <a:rPr lang="en-US" sz="1600" dirty="0">
                <a:solidFill>
                  <a:srgbClr val="808080"/>
                </a:solidFill>
              </a:rPr>
              <a:t>)</a:t>
            </a:r>
            <a:endParaRPr lang="en-US" sz="1600" dirty="0">
              <a:solidFill>
                <a:prstClr val="black"/>
              </a:solidFill>
            </a:endParaRPr>
          </a:p>
          <a:p>
            <a:endParaRPr lang="en-US" sz="1600" dirty="0">
              <a:solidFill>
                <a:prstClr val="black"/>
              </a:solidFill>
            </a:endParaRPr>
          </a:p>
          <a:p>
            <a:r>
              <a:rPr lang="en-US" sz="1600" dirty="0">
                <a:solidFill>
                  <a:prstClr val="black"/>
                </a:solidFill>
              </a:rPr>
              <a:t>  </a:t>
            </a:r>
            <a:r>
              <a:rPr lang="en-US" sz="1600" dirty="0">
                <a:solidFill>
                  <a:srgbClr val="008000"/>
                </a:solidFill>
              </a:rPr>
              <a:t>-- insert T-SQL here</a:t>
            </a:r>
            <a:endParaRPr lang="en-US" sz="1600" dirty="0">
              <a:solidFill>
                <a:prstClr val="black"/>
              </a:solidFill>
            </a:endParaRPr>
          </a:p>
          <a:p>
            <a:r>
              <a:rPr lang="en-US" sz="1600" dirty="0">
                <a:solidFill>
                  <a:srgbClr val="0000FF"/>
                </a:solidFill>
              </a:rPr>
              <a:t>END</a:t>
            </a:r>
          </a:p>
        </p:txBody>
      </p:sp>
      <p:sp>
        <p:nvSpPr>
          <p:cNvPr id="14" name="Rectangular Callout 13"/>
          <p:cNvSpPr/>
          <p:nvPr/>
        </p:nvSpPr>
        <p:spPr>
          <a:xfrm>
            <a:off x="6960535" y="2167656"/>
            <a:ext cx="2321826" cy="500215"/>
          </a:xfrm>
          <a:prstGeom prst="wedgeRectCallout">
            <a:avLst>
              <a:gd name="adj1" fmla="val -210048"/>
              <a:gd name="adj2" fmla="val -54556"/>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lumMod val="50000"/>
                  </a:schemeClr>
                </a:solidFill>
              </a:rPr>
              <a:t>This </a:t>
            </a:r>
            <a:r>
              <a:rPr lang="en-US" sz="1600" dirty="0" err="1">
                <a:solidFill>
                  <a:schemeClr val="bg1">
                    <a:lumMod val="50000"/>
                  </a:schemeClr>
                </a:solidFill>
              </a:rPr>
              <a:t>proc</a:t>
            </a:r>
            <a:r>
              <a:rPr lang="en-US" sz="1600" dirty="0">
                <a:solidFill>
                  <a:schemeClr val="bg1">
                    <a:lumMod val="50000"/>
                  </a:schemeClr>
                </a:solidFill>
              </a:rPr>
              <a:t> is natively compiled</a:t>
            </a:r>
          </a:p>
        </p:txBody>
      </p:sp>
      <p:sp>
        <p:nvSpPr>
          <p:cNvPr id="16" name="Rectangular Callout 15"/>
          <p:cNvSpPr/>
          <p:nvPr/>
        </p:nvSpPr>
        <p:spPr>
          <a:xfrm>
            <a:off x="6960535" y="2801389"/>
            <a:ext cx="2321826" cy="491251"/>
          </a:xfrm>
          <a:prstGeom prst="wedgeRectCallout">
            <a:avLst>
              <a:gd name="adj1" fmla="val -232094"/>
              <a:gd name="adj2" fmla="val -125783"/>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lumMod val="50000"/>
                  </a:schemeClr>
                </a:solidFill>
              </a:rPr>
              <a:t>Native </a:t>
            </a:r>
            <a:r>
              <a:rPr lang="en-US" sz="1600" dirty="0" err="1">
                <a:solidFill>
                  <a:schemeClr val="bg1">
                    <a:lumMod val="50000"/>
                  </a:schemeClr>
                </a:solidFill>
              </a:rPr>
              <a:t>procs</a:t>
            </a:r>
            <a:r>
              <a:rPr lang="en-US" sz="1600" dirty="0">
                <a:solidFill>
                  <a:schemeClr val="bg1">
                    <a:lumMod val="50000"/>
                  </a:schemeClr>
                </a:solidFill>
              </a:rPr>
              <a:t> must be schema-bound</a:t>
            </a:r>
          </a:p>
        </p:txBody>
      </p:sp>
      <p:sp>
        <p:nvSpPr>
          <p:cNvPr id="17" name="Rectangular Callout 16"/>
          <p:cNvSpPr/>
          <p:nvPr/>
        </p:nvSpPr>
        <p:spPr>
          <a:xfrm>
            <a:off x="6959665" y="4252234"/>
            <a:ext cx="2312818" cy="1327323"/>
          </a:xfrm>
          <a:prstGeom prst="wedgeRectCallout">
            <a:avLst>
              <a:gd name="adj1" fmla="val -257563"/>
              <a:gd name="adj2" fmla="val -108976"/>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bg1">
                    <a:lumMod val="50000"/>
                  </a:schemeClr>
                </a:solidFill>
              </a:rPr>
              <a:t>Atomic blocks </a:t>
            </a:r>
          </a:p>
          <a:p>
            <a:pPr marL="285731" indent="-285731">
              <a:buFont typeface="Arial" panose="020B0604020202020204" pitchFamily="34" charset="0"/>
              <a:buChar char="•"/>
            </a:pPr>
            <a:r>
              <a:rPr lang="en-US" sz="1600" dirty="0">
                <a:solidFill>
                  <a:schemeClr val="bg1">
                    <a:lumMod val="50000"/>
                  </a:schemeClr>
                </a:solidFill>
              </a:rPr>
              <a:t>Create a transaction if there is none</a:t>
            </a:r>
          </a:p>
          <a:p>
            <a:pPr marL="285731" indent="-285731">
              <a:buFont typeface="Arial" panose="020B0604020202020204" pitchFamily="34" charset="0"/>
              <a:buChar char="•"/>
            </a:pPr>
            <a:r>
              <a:rPr lang="en-US" sz="1600" dirty="0">
                <a:solidFill>
                  <a:schemeClr val="bg1">
                    <a:lumMod val="50000"/>
                  </a:schemeClr>
                </a:solidFill>
              </a:rPr>
              <a:t>Otherwise, create a </a:t>
            </a:r>
            <a:r>
              <a:rPr lang="en-US" sz="1600" dirty="0" err="1">
                <a:solidFill>
                  <a:schemeClr val="bg1">
                    <a:lumMod val="50000"/>
                  </a:schemeClr>
                </a:solidFill>
              </a:rPr>
              <a:t>savepoint</a:t>
            </a:r>
            <a:endParaRPr lang="en-US" sz="1600" dirty="0">
              <a:solidFill>
                <a:schemeClr val="bg1">
                  <a:lumMod val="50000"/>
                </a:schemeClr>
              </a:solidFill>
            </a:endParaRPr>
          </a:p>
        </p:txBody>
      </p:sp>
      <p:sp>
        <p:nvSpPr>
          <p:cNvPr id="7" name="Rectangular Callout 6"/>
          <p:cNvSpPr/>
          <p:nvPr/>
        </p:nvSpPr>
        <p:spPr>
          <a:xfrm>
            <a:off x="6959665" y="3483304"/>
            <a:ext cx="2312818" cy="521106"/>
          </a:xfrm>
          <a:prstGeom prst="wedgeRectCallout">
            <a:avLst>
              <a:gd name="adj1" fmla="val -228732"/>
              <a:gd name="adj2" fmla="val -18825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lumMod val="50000"/>
                  </a:schemeClr>
                </a:solidFill>
              </a:rPr>
              <a:t>Execution context is required</a:t>
            </a:r>
          </a:p>
        </p:txBody>
      </p:sp>
      <p:sp>
        <p:nvSpPr>
          <p:cNvPr id="4" name="Rectangle 3"/>
          <p:cNvSpPr/>
          <p:nvPr/>
        </p:nvSpPr>
        <p:spPr bwMode="auto">
          <a:xfrm>
            <a:off x="879882" y="1879714"/>
            <a:ext cx="2352756" cy="371099"/>
          </a:xfrm>
          <a:prstGeom prst="rect">
            <a:avLst/>
          </a:prstGeom>
          <a:noFill/>
          <a:ln w="38100">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85" rIns="0" bIns="34285" numCol="1" rtlCol="0" anchor="ctr" anchorCtr="0" compatLnSpc="1">
            <a:prstTxWarp prst="textNoShape">
              <a:avLst/>
            </a:prstTxWarp>
          </a:bodyPr>
          <a:lstStyle/>
          <a:p>
            <a:pPr algn="ctr" defTabSz="685602" fontAlgn="base">
              <a:spcBef>
                <a:spcPct val="0"/>
              </a:spcBef>
              <a:spcAft>
                <a:spcPct val="0"/>
              </a:spcAft>
            </a:pPr>
            <a:endParaRPr lang="en-US" sz="1471" dirty="0">
              <a:gradFill>
                <a:gsLst>
                  <a:gs pos="0">
                    <a:srgbClr val="FFFFFF"/>
                  </a:gs>
                  <a:gs pos="100000">
                    <a:srgbClr val="FFFFFF"/>
                  </a:gs>
                </a:gsLst>
                <a:lin ang="5400000" scaled="0"/>
              </a:gradFill>
            </a:endParaRPr>
          </a:p>
        </p:txBody>
      </p:sp>
      <p:sp>
        <p:nvSpPr>
          <p:cNvPr id="9" name="Rectangle 8"/>
          <p:cNvSpPr/>
          <p:nvPr/>
        </p:nvSpPr>
        <p:spPr bwMode="auto">
          <a:xfrm>
            <a:off x="977647" y="2258549"/>
            <a:ext cx="1715901" cy="275332"/>
          </a:xfrm>
          <a:prstGeom prst="rect">
            <a:avLst/>
          </a:prstGeom>
          <a:noFill/>
          <a:ln w="38100">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85" rIns="0" bIns="34285" numCol="1" rtlCol="0" anchor="ctr" anchorCtr="0" compatLnSpc="1">
            <a:prstTxWarp prst="textNoShape">
              <a:avLst/>
            </a:prstTxWarp>
          </a:bodyPr>
          <a:lstStyle/>
          <a:p>
            <a:pPr algn="ctr" defTabSz="685602" fontAlgn="base">
              <a:spcBef>
                <a:spcPct val="0"/>
              </a:spcBef>
              <a:spcAft>
                <a:spcPct val="0"/>
              </a:spcAft>
            </a:pPr>
            <a:endParaRPr lang="en-US" sz="1471" dirty="0">
              <a:gradFill>
                <a:gsLst>
                  <a:gs pos="0">
                    <a:srgbClr val="FFFFFF"/>
                  </a:gs>
                  <a:gs pos="100000">
                    <a:srgbClr val="FFFFFF"/>
                  </a:gs>
                </a:gsLst>
                <a:lin ang="5400000" scaled="0"/>
              </a:gradFill>
            </a:endParaRPr>
          </a:p>
        </p:txBody>
      </p:sp>
      <p:sp>
        <p:nvSpPr>
          <p:cNvPr id="10" name="Rectangle 9"/>
          <p:cNvSpPr/>
          <p:nvPr/>
        </p:nvSpPr>
        <p:spPr bwMode="auto">
          <a:xfrm>
            <a:off x="813967" y="2533881"/>
            <a:ext cx="1963276" cy="371099"/>
          </a:xfrm>
          <a:prstGeom prst="rect">
            <a:avLst/>
          </a:prstGeom>
          <a:noFill/>
          <a:ln w="38100">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85" rIns="0" bIns="34285" numCol="1" rtlCol="0" anchor="ctr" anchorCtr="0" compatLnSpc="1">
            <a:prstTxWarp prst="textNoShape">
              <a:avLst/>
            </a:prstTxWarp>
          </a:bodyPr>
          <a:lstStyle/>
          <a:p>
            <a:pPr algn="ctr" defTabSz="685602" fontAlgn="base">
              <a:spcBef>
                <a:spcPct val="0"/>
              </a:spcBef>
              <a:spcAft>
                <a:spcPct val="0"/>
              </a:spcAft>
            </a:pPr>
            <a:endParaRPr lang="en-US" sz="1471" dirty="0">
              <a:gradFill>
                <a:gsLst>
                  <a:gs pos="0">
                    <a:srgbClr val="FFFFFF"/>
                  </a:gs>
                  <a:gs pos="100000">
                    <a:srgbClr val="FFFFFF"/>
                  </a:gs>
                </a:gsLst>
                <a:lin ang="5400000" scaled="0"/>
              </a:gradFill>
            </a:endParaRPr>
          </a:p>
        </p:txBody>
      </p:sp>
      <p:sp>
        <p:nvSpPr>
          <p:cNvPr id="11" name="Rectangle 10"/>
          <p:cNvSpPr/>
          <p:nvPr/>
        </p:nvSpPr>
        <p:spPr bwMode="auto">
          <a:xfrm>
            <a:off x="598401" y="3120423"/>
            <a:ext cx="1464772" cy="468618"/>
          </a:xfrm>
          <a:prstGeom prst="rect">
            <a:avLst/>
          </a:prstGeom>
          <a:noFill/>
          <a:ln w="38100">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85" rIns="0" bIns="34285" numCol="1" rtlCol="0" anchor="ctr" anchorCtr="0" compatLnSpc="1">
            <a:prstTxWarp prst="textNoShape">
              <a:avLst/>
            </a:prstTxWarp>
          </a:bodyPr>
          <a:lstStyle/>
          <a:p>
            <a:pPr algn="ctr" defTabSz="685602" fontAlgn="base">
              <a:spcBef>
                <a:spcPct val="0"/>
              </a:spcBef>
              <a:spcAft>
                <a:spcPct val="0"/>
              </a:spcAft>
            </a:pPr>
            <a:endParaRPr lang="en-US" sz="1471" dirty="0">
              <a:gradFill>
                <a:gsLst>
                  <a:gs pos="0">
                    <a:srgbClr val="FFFFFF"/>
                  </a:gs>
                  <a:gs pos="100000">
                    <a:srgbClr val="FFFFFF"/>
                  </a:gs>
                </a:gsLst>
                <a:lin ang="5400000" scaled="0"/>
              </a:gradFill>
            </a:endParaRPr>
          </a:p>
        </p:txBody>
      </p:sp>
      <p:sp>
        <p:nvSpPr>
          <p:cNvPr id="12" name="Rectangular Callout 11"/>
          <p:cNvSpPr/>
          <p:nvPr/>
        </p:nvSpPr>
        <p:spPr>
          <a:xfrm>
            <a:off x="3943351" y="5356470"/>
            <a:ext cx="2517721" cy="620680"/>
          </a:xfrm>
          <a:prstGeom prst="wedgeRectCallout">
            <a:avLst>
              <a:gd name="adj1" fmla="val -53880"/>
              <a:gd name="adj2" fmla="val -104908"/>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lumMod val="50000"/>
                  </a:schemeClr>
                </a:solidFill>
              </a:rPr>
              <a:t>Session settings are fixed at create time</a:t>
            </a:r>
          </a:p>
        </p:txBody>
      </p:sp>
      <p:sp>
        <p:nvSpPr>
          <p:cNvPr id="13" name="Rectangle 12"/>
          <p:cNvSpPr/>
          <p:nvPr/>
        </p:nvSpPr>
        <p:spPr bwMode="auto">
          <a:xfrm>
            <a:off x="349127" y="3976831"/>
            <a:ext cx="3428092" cy="1147003"/>
          </a:xfrm>
          <a:prstGeom prst="rect">
            <a:avLst/>
          </a:prstGeom>
          <a:noFill/>
          <a:ln w="38100">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85" rIns="0" bIns="34285" numCol="1" rtlCol="0" anchor="ctr" anchorCtr="0" compatLnSpc="1">
            <a:prstTxWarp prst="textNoShape">
              <a:avLst/>
            </a:prstTxWarp>
          </a:bodyPr>
          <a:lstStyle/>
          <a:p>
            <a:pPr algn="ctr" defTabSz="685602" fontAlgn="base">
              <a:spcBef>
                <a:spcPct val="0"/>
              </a:spcBef>
              <a:spcAft>
                <a:spcPct val="0"/>
              </a:spcAft>
            </a:pPr>
            <a:endParaRPr lang="en-US" sz="1471"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9427689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xit" presetSubtype="0" fill="hold" grpId="1" nodeType="withEffect">
                                  <p:stCondLst>
                                    <p:cond delay="0"/>
                                  </p:stCondLst>
                                  <p:childTnLst>
                                    <p:set>
                                      <p:cBhvr>
                                        <p:cTn id="14" dur="1" fill="hold">
                                          <p:stCondLst>
                                            <p:cond delay="0"/>
                                          </p:stCondLst>
                                        </p:cTn>
                                        <p:tgtEl>
                                          <p:spTgt spid="4"/>
                                        </p:tgtEl>
                                        <p:attrNameLst>
                                          <p:attrName>style.visibility</p:attrName>
                                        </p:attrNameLst>
                                      </p:cBhvr>
                                      <p:to>
                                        <p:strVal val="hidden"/>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xit" presetSubtype="0" fill="hold" grpId="1" nodeType="withEffect">
                                  <p:stCondLst>
                                    <p:cond delay="0"/>
                                  </p:stCondLst>
                                  <p:childTnLst>
                                    <p:set>
                                      <p:cBhvr>
                                        <p:cTn id="22" dur="1" fill="hold">
                                          <p:stCondLst>
                                            <p:cond delay="0"/>
                                          </p:stCondLst>
                                        </p:cTn>
                                        <p:tgtEl>
                                          <p:spTgt spid="9"/>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par>
                                <p:cTn id="29" presetID="1" presetClass="exit" presetSubtype="0" fill="hold" grpId="1" nodeType="withEffect">
                                  <p:stCondLst>
                                    <p:cond delay="0"/>
                                  </p:stCondLst>
                                  <p:childTnLst>
                                    <p:set>
                                      <p:cBhvr>
                                        <p:cTn id="30" dur="1" fill="hold">
                                          <p:stCondLst>
                                            <p:cond delay="0"/>
                                          </p:stCondLst>
                                        </p:cTn>
                                        <p:tgtEl>
                                          <p:spTgt spid="10"/>
                                        </p:tgtEl>
                                        <p:attrNameLst>
                                          <p:attrName>style.visibility</p:attrName>
                                        </p:attrNameLst>
                                      </p:cBhvr>
                                      <p:to>
                                        <p:strVal val="hidden"/>
                                      </p:to>
                                    </p:set>
                                  </p:childTnLst>
                                </p:cTn>
                              </p:par>
                              <p:par>
                                <p:cTn id="31" presetID="1" presetClass="entr" presetSubtype="0" fill="hold" grpId="0" nodeType="with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par>
                                <p:cTn id="39" presetID="1" presetClass="exit" presetSubtype="0" fill="hold" grpId="1" nodeType="withEffect">
                                  <p:stCondLst>
                                    <p:cond delay="0"/>
                                  </p:stCondLst>
                                  <p:childTnLst>
                                    <p:set>
                                      <p:cBhvr>
                                        <p:cTn id="40"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6" grpId="0" animBg="1"/>
      <p:bldP spid="17" grpId="0" animBg="1"/>
      <p:bldP spid="7" grpId="0" animBg="1"/>
      <p:bldP spid="4" grpId="0" animBg="1"/>
      <p:bldP spid="4" grpId="1" animBg="1"/>
      <p:bldP spid="9" grpId="0" animBg="1"/>
      <p:bldP spid="9" grpId="1" animBg="1"/>
      <p:bldP spid="10" grpId="0" animBg="1"/>
      <p:bldP spid="10" grpId="1" animBg="1"/>
      <p:bldP spid="11" grpId="0" animBg="1"/>
      <p:bldP spid="11" grpId="1" animBg="1"/>
      <p:bldP spid="12" grpId="0" animBg="1"/>
      <p:bldP spid="13"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dirty="0" smtClean="0"/>
              <a:t>Procedure Creation</a:t>
            </a:r>
            <a:endParaRPr lang="en-US" dirty="0"/>
          </a:p>
        </p:txBody>
      </p:sp>
      <p:graphicFrame>
        <p:nvGraphicFramePr>
          <p:cNvPr id="5" name="Diagram 4"/>
          <p:cNvGraphicFramePr/>
          <p:nvPr>
            <p:extLst/>
          </p:nvPr>
        </p:nvGraphicFramePr>
        <p:xfrm>
          <a:off x="2065472" y="2021431"/>
          <a:ext cx="7077665" cy="34389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465238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Working with procedures DEMO</a:t>
            </a:r>
            <a:endParaRPr lang="en-US"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547979833"/>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smtClean="0"/>
              <a:t>Limitations on In-Memory OLTP in SQL 2014</a:t>
            </a:r>
            <a:endParaRPr lang="en-US" dirty="0"/>
          </a:p>
        </p:txBody>
      </p:sp>
      <p:sp>
        <p:nvSpPr>
          <p:cNvPr id="6" name="Text Placeholder 5"/>
          <p:cNvSpPr>
            <a:spLocks noGrp="1"/>
          </p:cNvSpPr>
          <p:nvPr>
            <p:ph sz="quarter" idx="10"/>
          </p:nvPr>
        </p:nvSpPr>
        <p:spPr>
          <a:xfrm>
            <a:off x="838200" y="4163993"/>
            <a:ext cx="8173598" cy="365125"/>
          </a:xfrm>
        </p:spPr>
        <p:txBody>
          <a:bodyPr/>
          <a:lstStyle/>
          <a:p>
            <a:r>
              <a:rPr lang="en-US" sz="2800" dirty="0" smtClean="0"/>
              <a:t>Tables</a:t>
            </a:r>
            <a:endParaRPr lang="en-US" sz="2400" dirty="0" smtClean="0"/>
          </a:p>
          <a:p>
            <a:pPr lvl="1"/>
            <a:r>
              <a:rPr lang="en-US" sz="2400" dirty="0" smtClean="0"/>
              <a:t>Triggers: </a:t>
            </a:r>
            <a:r>
              <a:rPr lang="en-US" sz="2400" dirty="0"/>
              <a:t>n</a:t>
            </a:r>
            <a:r>
              <a:rPr lang="en-US" sz="2400" dirty="0" smtClean="0"/>
              <a:t>o DDL/DML triggers</a:t>
            </a:r>
          </a:p>
          <a:p>
            <a:pPr lvl="1"/>
            <a:r>
              <a:rPr lang="en-US" sz="2400" dirty="0" smtClean="0"/>
              <a:t>Data types: no LOBs, no XML and no CLR data types</a:t>
            </a:r>
          </a:p>
          <a:p>
            <a:pPr lvl="1"/>
            <a:r>
              <a:rPr lang="en-US" sz="2400" dirty="0" smtClean="0"/>
              <a:t>Constraints: no </a:t>
            </a:r>
            <a:r>
              <a:rPr lang="en-US" sz="2400" dirty="0"/>
              <a:t>FOREIGN KEY and no CHECK constraints</a:t>
            </a:r>
          </a:p>
          <a:p>
            <a:pPr lvl="1"/>
            <a:r>
              <a:rPr lang="en-US" sz="2400" dirty="0" smtClean="0"/>
              <a:t>No </a:t>
            </a:r>
            <a:r>
              <a:rPr lang="en-US" sz="2400" dirty="0"/>
              <a:t>schema changes (ALTER TABLE) – need to drop/recreate table</a:t>
            </a:r>
          </a:p>
          <a:p>
            <a:pPr lvl="1"/>
            <a:r>
              <a:rPr lang="en-US" sz="2400" dirty="0"/>
              <a:t>No add/remove index – need to drop/recreate </a:t>
            </a:r>
            <a:r>
              <a:rPr lang="en-US" sz="2400" dirty="0" smtClean="0"/>
              <a:t>table</a:t>
            </a:r>
          </a:p>
          <a:p>
            <a:r>
              <a:rPr lang="en-US" sz="2800" dirty="0" smtClean="0"/>
              <a:t>Natively Compiled Stored Procedures</a:t>
            </a:r>
          </a:p>
          <a:p>
            <a:pPr lvl="1"/>
            <a:r>
              <a:rPr lang="en-US" sz="2400" dirty="0" smtClean="0"/>
              <a:t>No outer join, no OR, no </a:t>
            </a:r>
            <a:r>
              <a:rPr lang="en-US" sz="2400" dirty="0" err="1" smtClean="0"/>
              <a:t>subqueries</a:t>
            </a:r>
            <a:r>
              <a:rPr lang="en-US" sz="2400" dirty="0" smtClean="0"/>
              <a:t>, no CASE</a:t>
            </a:r>
          </a:p>
          <a:p>
            <a:pPr lvl="1"/>
            <a:r>
              <a:rPr lang="en-US" sz="2400" dirty="0" smtClean="0"/>
              <a:t>Limited built-in functions [core math, date/time, and string functions are available]</a:t>
            </a:r>
          </a:p>
          <a:p>
            <a:pPr lvl="1"/>
            <a:endParaRPr lang="en-US" dirty="0"/>
          </a:p>
        </p:txBody>
      </p:sp>
    </p:spTree>
    <p:extLst>
      <p:ext uri="{BB962C8B-B14F-4D97-AF65-F5344CB8AC3E}">
        <p14:creationId xmlns:p14="http://schemas.microsoft.com/office/powerpoint/2010/main" val="26042927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24317" y="1648094"/>
            <a:ext cx="10515600" cy="2852737"/>
          </a:xfrm>
        </p:spPr>
        <p:txBody>
          <a:bodyPr/>
          <a:lstStyle/>
          <a:p>
            <a:r>
              <a:rPr lang="en-US" dirty="0" smtClean="0"/>
              <a:t>Migration tools DEMO</a:t>
            </a:r>
            <a:endParaRPr lang="en-US"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970125615"/>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45293" y="552208"/>
            <a:ext cx="9144000" cy="2387600"/>
          </a:xfrm>
        </p:spPr>
        <p:txBody>
          <a:bodyPr/>
          <a:lstStyle/>
          <a:p>
            <a:r>
              <a:rPr lang="en-US" dirty="0" smtClean="0"/>
              <a:t>The future never </a:t>
            </a:r>
            <a:br>
              <a:rPr lang="en-US" dirty="0" smtClean="0"/>
            </a:br>
            <a:r>
              <a:rPr lang="en-US" dirty="0" smtClean="0"/>
              <a:t>looked brighter</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169469">
            <a:off x="7847609" y="1153312"/>
            <a:ext cx="3283368" cy="4775808"/>
          </a:xfrm>
          <a:prstGeom prst="rect">
            <a:avLst/>
          </a:prstGeom>
        </p:spPr>
      </p:pic>
    </p:spTree>
    <p:extLst>
      <p:ext uri="{BB962C8B-B14F-4D97-AF65-F5344CB8AC3E}">
        <p14:creationId xmlns:p14="http://schemas.microsoft.com/office/powerpoint/2010/main" val="2665027265"/>
      </p:ext>
    </p:extLst>
  </p:cSld>
  <p:clrMapOvr>
    <a:masterClrMapping/>
  </p:clrMapOvr>
  <mc:AlternateContent xmlns:mc="http://schemas.openxmlformats.org/markup-compatibility/2006" xmlns:p14="http://schemas.microsoft.com/office/powerpoint/2010/main">
    <mc:Choice Requires="p14">
      <p:transition spd="slow" p14:dur="2000" advTm="44258"/>
    </mc:Choice>
    <mc:Fallback xmlns="">
      <p:transition spd="slow" advTm="44258"/>
    </mc:Fallback>
  </mc:AlternateContent>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Questions?</a:t>
            </a:r>
            <a:endParaRPr lang="en-US" dirty="0"/>
          </a:p>
        </p:txBody>
      </p:sp>
      <p:sp>
        <p:nvSpPr>
          <p:cNvPr id="5" name="Text Placeholder 4"/>
          <p:cNvSpPr>
            <a:spLocks noGrp="1"/>
          </p:cNvSpPr>
          <p:nvPr>
            <p:ph type="body" idx="1"/>
          </p:nvPr>
        </p:nvSpPr>
        <p:spPr/>
        <p:txBody>
          <a:bodyPr/>
          <a:lstStyle/>
          <a:p>
            <a:r>
              <a:rPr lang="en-US" dirty="0" smtClean="0"/>
              <a:t>Thank you</a:t>
            </a:r>
            <a:endParaRPr lang="en-US" dirty="0"/>
          </a:p>
        </p:txBody>
      </p:sp>
    </p:spTree>
    <p:extLst>
      <p:ext uri="{BB962C8B-B14F-4D97-AF65-F5344CB8AC3E}">
        <p14:creationId xmlns:p14="http://schemas.microsoft.com/office/powerpoint/2010/main" val="216756671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Past</a:t>
            </a:r>
            <a:endParaRPr lang="en-US" dirty="0"/>
          </a:p>
        </p:txBody>
      </p:sp>
      <p:sp>
        <p:nvSpPr>
          <p:cNvPr id="6" name="Content Placeholder 2"/>
          <p:cNvSpPr>
            <a:spLocks noGrp="1"/>
          </p:cNvSpPr>
          <p:nvPr>
            <p:ph idx="1"/>
          </p:nvPr>
        </p:nvSpPr>
        <p:spPr>
          <a:xfrm>
            <a:off x="838200" y="1825625"/>
            <a:ext cx="10515600" cy="4351338"/>
          </a:xfrm>
        </p:spPr>
        <p:txBody>
          <a:bodyPr>
            <a:normAutofit fontScale="92500" lnSpcReduction="20000"/>
          </a:bodyPr>
          <a:lstStyle/>
          <a:p>
            <a:r>
              <a:rPr lang="en-US" dirty="0" smtClean="0"/>
              <a:t>RAM prices were very high:</a:t>
            </a:r>
            <a:br>
              <a:rPr lang="en-US" dirty="0" smtClean="0"/>
            </a:br>
            <a:r>
              <a:rPr lang="en-US" dirty="0" smtClean="0"/>
              <a:t/>
            </a:r>
            <a:br>
              <a:rPr lang="en-US" dirty="0" smtClean="0"/>
            </a:br>
            <a:r>
              <a:rPr lang="en-US" dirty="0" smtClean="0"/>
              <a:t>“…In </a:t>
            </a:r>
            <a:r>
              <a:rPr lang="en-US" dirty="0"/>
              <a:t>1990 I had an IBM PC 8088 it had a 20 meg </a:t>
            </a:r>
            <a:r>
              <a:rPr lang="en-US" dirty="0" smtClean="0"/>
              <a:t>HDD. </a:t>
            </a:r>
            <a:br>
              <a:rPr lang="en-US" dirty="0" smtClean="0"/>
            </a:br>
            <a:r>
              <a:rPr lang="en-US" dirty="0" smtClean="0"/>
              <a:t>It </a:t>
            </a:r>
            <a:r>
              <a:rPr lang="en-US" dirty="0"/>
              <a:t>came </a:t>
            </a:r>
            <a:r>
              <a:rPr lang="en-US" dirty="0" smtClean="0"/>
              <a:t>with 640KB RAM. It </a:t>
            </a:r>
            <a:r>
              <a:rPr lang="en-US" dirty="0"/>
              <a:t>was great for the day. </a:t>
            </a:r>
            <a:r>
              <a:rPr lang="en-US" dirty="0" smtClean="0"/>
              <a:t/>
            </a:r>
            <a:br>
              <a:rPr lang="en-US" dirty="0" smtClean="0"/>
            </a:br>
            <a:r>
              <a:rPr lang="en-US" dirty="0" smtClean="0"/>
              <a:t>It </a:t>
            </a:r>
            <a:r>
              <a:rPr lang="en-US" dirty="0"/>
              <a:t>cost me $</a:t>
            </a:r>
            <a:r>
              <a:rPr lang="en-US" dirty="0" smtClean="0"/>
              <a:t>3000.00…”</a:t>
            </a:r>
          </a:p>
          <a:p>
            <a:endParaRPr lang="en-US" dirty="0" smtClean="0"/>
          </a:p>
          <a:p>
            <a:r>
              <a:rPr lang="en-US" dirty="0" smtClean="0"/>
              <a:t>CPUs had a single core. </a:t>
            </a:r>
          </a:p>
          <a:p>
            <a:pPr marL="0" indent="0">
              <a:buNone/>
            </a:pPr>
            <a:endParaRPr lang="en-US" dirty="0" smtClean="0"/>
          </a:p>
          <a:p>
            <a:r>
              <a:rPr lang="en-US" dirty="0" smtClean="0"/>
              <a:t>SQL Server was designed when it could be assumed that main memory was very expensive, so data needed to reside on disk (except when it was actually needed for processing)  - </a:t>
            </a:r>
            <a:br>
              <a:rPr lang="en-US" dirty="0" smtClean="0"/>
            </a:br>
            <a:r>
              <a:rPr lang="en-US" dirty="0" smtClean="0"/>
              <a:t>Disk-optimized (Buffer pools, data pages, costing rules)</a:t>
            </a:r>
            <a:endParaRPr lang="en-US" dirty="0"/>
          </a:p>
        </p:txBody>
      </p:sp>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l="19647" t="15039" r="26209" b="9698"/>
          <a:stretch/>
        </p:blipFill>
        <p:spPr>
          <a:xfrm>
            <a:off x="9236468" y="1592984"/>
            <a:ext cx="2496621" cy="2602860"/>
          </a:xfrm>
          <a:prstGeom prst="rect">
            <a:avLst/>
          </a:prstGeom>
        </p:spPr>
      </p:pic>
    </p:spTree>
    <p:extLst>
      <p:ext uri="{BB962C8B-B14F-4D97-AF65-F5344CB8AC3E}">
        <p14:creationId xmlns:p14="http://schemas.microsoft.com/office/powerpoint/2010/main" val="187833648"/>
      </p:ext>
    </p:extLst>
  </p:cSld>
  <p:clrMapOvr>
    <a:masterClrMapping/>
  </p:clrMapOvr>
  <mc:AlternateContent xmlns:mc="http://schemas.openxmlformats.org/markup-compatibility/2006" xmlns:p14="http://schemas.microsoft.com/office/powerpoint/2010/main">
    <mc:Choice Requires="p14">
      <p:transition spd="slow" p14:dur="2000" advTm="107298"/>
    </mc:Choice>
    <mc:Fallback xmlns="">
      <p:transition spd="slow" advTm="107298"/>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17.7"/>
</p:tagLst>
</file>

<file path=ppt/tags/tag10.xml><?xml version="1.0" encoding="utf-8"?>
<p:tagLst xmlns:a="http://schemas.openxmlformats.org/drawingml/2006/main" xmlns:r="http://schemas.openxmlformats.org/officeDocument/2006/relationships" xmlns:p="http://schemas.openxmlformats.org/presentationml/2006/main">
  <p:tag name="TIMING" val="|1.3"/>
</p:tagLst>
</file>

<file path=ppt/tags/tag11.xml><?xml version="1.0" encoding="utf-8"?>
<p:tagLst xmlns:a="http://schemas.openxmlformats.org/drawingml/2006/main" xmlns:r="http://schemas.openxmlformats.org/officeDocument/2006/relationships" xmlns:p="http://schemas.openxmlformats.org/presentationml/2006/main">
  <p:tag name="TIMING" val="|1.1"/>
</p:tagLst>
</file>

<file path=ppt/tags/tag12.xml><?xml version="1.0" encoding="utf-8"?>
<p:tagLst xmlns:a="http://schemas.openxmlformats.org/drawingml/2006/main" xmlns:r="http://schemas.openxmlformats.org/officeDocument/2006/relationships" xmlns:p="http://schemas.openxmlformats.org/presentationml/2006/main">
  <p:tag name="TIMING" val="|1.1"/>
</p:tagLst>
</file>

<file path=ppt/tags/tag13.xml><?xml version="1.0" encoding="utf-8"?>
<p:tagLst xmlns:a="http://schemas.openxmlformats.org/drawingml/2006/main" xmlns:r="http://schemas.openxmlformats.org/officeDocument/2006/relationships" xmlns:p="http://schemas.openxmlformats.org/presentationml/2006/main">
  <p:tag name="TIMING" val="|0.5"/>
</p:tagLst>
</file>

<file path=ppt/tags/tag14.xml><?xml version="1.0" encoding="utf-8"?>
<p:tagLst xmlns:a="http://schemas.openxmlformats.org/drawingml/2006/main" xmlns:r="http://schemas.openxmlformats.org/officeDocument/2006/relationships" xmlns:p="http://schemas.openxmlformats.org/presentationml/2006/main">
  <p:tag name="TIMING" val="|0.4"/>
</p:tagLst>
</file>

<file path=ppt/tags/tag2.xml><?xml version="1.0" encoding="utf-8"?>
<p:tagLst xmlns:a="http://schemas.openxmlformats.org/drawingml/2006/main" xmlns:r="http://schemas.openxmlformats.org/officeDocument/2006/relationships" xmlns:p="http://schemas.openxmlformats.org/presentationml/2006/main">
  <p:tag name="TIMING" val="|27.9"/>
</p:tagLst>
</file>

<file path=ppt/tags/tag3.xml><?xml version="1.0" encoding="utf-8"?>
<p:tagLst xmlns:a="http://schemas.openxmlformats.org/drawingml/2006/main" xmlns:r="http://schemas.openxmlformats.org/officeDocument/2006/relationships" xmlns:p="http://schemas.openxmlformats.org/presentationml/2006/main">
  <p:tag name="TIMING" val="|1.7|7.7"/>
</p:tagLst>
</file>

<file path=ppt/tags/tag4.xml><?xml version="1.0" encoding="utf-8"?>
<p:tagLst xmlns:a="http://schemas.openxmlformats.org/drawingml/2006/main" xmlns:r="http://schemas.openxmlformats.org/officeDocument/2006/relationships" xmlns:p="http://schemas.openxmlformats.org/presentationml/2006/main">
  <p:tag name="TIMING" val="|0.3|0.2|0.1|0.1|0.1|0.1|0.1|0.1|0.9|0.5|0.4|0.5|0.6"/>
</p:tagLst>
</file>

<file path=ppt/tags/tag5.xml><?xml version="1.0" encoding="utf-8"?>
<p:tagLst xmlns:a="http://schemas.openxmlformats.org/drawingml/2006/main" xmlns:r="http://schemas.openxmlformats.org/officeDocument/2006/relationships" xmlns:p="http://schemas.openxmlformats.org/presentationml/2006/main">
  <p:tag name="TIMING" val="|9.8|5.4|0.8|21.6|4|5.8"/>
</p:tagLst>
</file>

<file path=ppt/tags/tag6.xml><?xml version="1.0" encoding="utf-8"?>
<p:tagLst xmlns:a="http://schemas.openxmlformats.org/drawingml/2006/main" xmlns:r="http://schemas.openxmlformats.org/officeDocument/2006/relationships" xmlns:p="http://schemas.openxmlformats.org/presentationml/2006/main">
  <p:tag name="TIMING" val="|9.8|5.4|0.8|21.6|4|5.8"/>
</p:tagLst>
</file>

<file path=ppt/tags/tag7.xml><?xml version="1.0" encoding="utf-8"?>
<p:tagLst xmlns:a="http://schemas.openxmlformats.org/drawingml/2006/main" xmlns:r="http://schemas.openxmlformats.org/officeDocument/2006/relationships" xmlns:p="http://schemas.openxmlformats.org/presentationml/2006/main">
  <p:tag name="TIMING" val="|0.6"/>
</p:tagLst>
</file>

<file path=ppt/tags/tag8.xml><?xml version="1.0" encoding="utf-8"?>
<p:tagLst xmlns:a="http://schemas.openxmlformats.org/drawingml/2006/main" xmlns:r="http://schemas.openxmlformats.org/officeDocument/2006/relationships" xmlns:p="http://schemas.openxmlformats.org/presentationml/2006/main">
  <p:tag name="TIMING" val="|0.6"/>
</p:tagLst>
</file>

<file path=ppt/tags/tag9.xml><?xml version="1.0" encoding="utf-8"?>
<p:tagLst xmlns:a="http://schemas.openxmlformats.org/drawingml/2006/main" xmlns:r="http://schemas.openxmlformats.org/officeDocument/2006/relationships" xmlns:p="http://schemas.openxmlformats.org/presentationml/2006/main">
  <p:tag name="TIMING" val="|0.8"/>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14259</TotalTime>
  <Words>3275</Words>
  <Application>Microsoft Office PowerPoint</Application>
  <PresentationFormat>Widescreen</PresentationFormat>
  <Paragraphs>773</Paragraphs>
  <Slides>87</Slides>
  <Notes>50</Notes>
  <HiddenSlides>0</HiddenSlides>
  <MMClips>2</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87</vt:i4>
      </vt:variant>
    </vt:vector>
  </HeadingPairs>
  <TitlesOfParts>
    <vt:vector size="100" baseType="lpstr">
      <vt:lpstr>Arial</vt:lpstr>
      <vt:lpstr>Arial Narrow</vt:lpstr>
      <vt:lpstr>Berlin Sans FB Demi</vt:lpstr>
      <vt:lpstr>Calibri</vt:lpstr>
      <vt:lpstr>Calibri Light</vt:lpstr>
      <vt:lpstr>Century Gothic</vt:lpstr>
      <vt:lpstr>Consolas</vt:lpstr>
      <vt:lpstr>Rockwell Condensed</vt:lpstr>
      <vt:lpstr>Segoe UI</vt:lpstr>
      <vt:lpstr>Segoe UI Light</vt:lpstr>
      <vt:lpstr>Tahoma</vt:lpstr>
      <vt:lpstr>Times New Roman</vt:lpstr>
      <vt:lpstr>Office Theme</vt:lpstr>
      <vt:lpstr>Hekaton –  SQL 2014 In-Memory OLTP</vt:lpstr>
      <vt:lpstr>PowerPoint Presentation</vt:lpstr>
      <vt:lpstr>About me</vt:lpstr>
      <vt:lpstr>Agenda</vt:lpstr>
      <vt:lpstr>What is Hekaton?</vt:lpstr>
      <vt:lpstr>What is Hekaton?</vt:lpstr>
      <vt:lpstr>PowerPoint Presentation</vt:lpstr>
      <vt:lpstr>PowerPoint Presentation</vt:lpstr>
      <vt:lpstr>The Past</vt:lpstr>
      <vt:lpstr>Time travel - Hardware trends</vt:lpstr>
      <vt:lpstr>Today (and also 5 years ago)</vt:lpstr>
      <vt:lpstr>What should we do?</vt:lpstr>
      <vt:lpstr>What is OLTP workload?</vt:lpstr>
      <vt:lpstr>Do we have to build a new engine?</vt:lpstr>
      <vt:lpstr>What should we do?</vt:lpstr>
      <vt:lpstr>Is it just an In-Memory DB?</vt:lpstr>
      <vt:lpstr>Is it just an In-Memory DB?</vt:lpstr>
      <vt:lpstr>A X100 performance?</vt:lpstr>
      <vt:lpstr>The bottlenecks to overcome</vt:lpstr>
      <vt:lpstr>The bottlenecks to overcome</vt:lpstr>
      <vt:lpstr>Yes, In-Memory</vt:lpstr>
      <vt:lpstr>Traditional DBMS</vt:lpstr>
      <vt:lpstr>Traditional DBMS</vt:lpstr>
      <vt:lpstr>Yes, In-Memory. Memory optimized</vt:lpstr>
      <vt:lpstr>Rows and Indexes</vt:lpstr>
      <vt:lpstr>Data storage - conclusion</vt:lpstr>
      <vt:lpstr>Something must be written to disk?</vt:lpstr>
      <vt:lpstr>The bottlenecks to overcome</vt:lpstr>
      <vt:lpstr>No more locks</vt:lpstr>
      <vt:lpstr>Locking</vt:lpstr>
      <vt:lpstr>No one needs to wait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Multi version - conclusion</vt:lpstr>
      <vt:lpstr>The bottlenecks to overcome</vt:lpstr>
      <vt:lpstr>No more threads waiting</vt:lpstr>
      <vt:lpstr>Latches</vt:lpstr>
      <vt:lpstr>Lock free mechanism</vt:lpstr>
      <vt:lpstr>The bottlenecks to overcome</vt:lpstr>
      <vt:lpstr>Logging and durability</vt:lpstr>
      <vt:lpstr>Durability?</vt:lpstr>
      <vt:lpstr>Logging today</vt:lpstr>
      <vt:lpstr>Logging</vt:lpstr>
      <vt:lpstr>Checkpoint\Recovery</vt:lpstr>
      <vt:lpstr>The bottlenecks to overcome</vt:lpstr>
      <vt:lpstr>Native compilation</vt:lpstr>
      <vt:lpstr>Query Interpretation</vt:lpstr>
      <vt:lpstr>Native stored procedures compilation</vt:lpstr>
      <vt:lpstr>Improvements</vt:lpstr>
      <vt:lpstr>Things to remember</vt:lpstr>
      <vt:lpstr>Conclusion</vt:lpstr>
      <vt:lpstr>Performance results</vt:lpstr>
      <vt:lpstr>CPU Efficiency for Lookups</vt:lpstr>
      <vt:lpstr>CPU Efficiency for Updates</vt:lpstr>
      <vt:lpstr>High Contention Throughput</vt:lpstr>
      <vt:lpstr>More than just performance</vt:lpstr>
      <vt:lpstr>SQL integration</vt:lpstr>
      <vt:lpstr>How is it integrated?</vt:lpstr>
      <vt:lpstr>Competitors</vt:lpstr>
      <vt:lpstr>How to get started</vt:lpstr>
      <vt:lpstr>Migration is easy as</vt:lpstr>
      <vt:lpstr>Working with Hekaton</vt:lpstr>
      <vt:lpstr>Adding a filegroup DEMO</vt:lpstr>
      <vt:lpstr>Memory optimized tables and indexes</vt:lpstr>
      <vt:lpstr>Create Table DDL</vt:lpstr>
      <vt:lpstr>Memory-Optimized Indexes</vt:lpstr>
      <vt:lpstr>Working with tables DEMO</vt:lpstr>
      <vt:lpstr>Natively optimized stored procedures</vt:lpstr>
      <vt:lpstr>Accessing Memory Optimized Tables</vt:lpstr>
      <vt:lpstr>Create Procedure DDL</vt:lpstr>
      <vt:lpstr>Procedure Creation</vt:lpstr>
      <vt:lpstr>Working with procedures DEMO</vt:lpstr>
      <vt:lpstr>Limitations on In-Memory OLTP in SQL 2014</vt:lpstr>
      <vt:lpstr>Migration tools DEMO</vt:lpstr>
      <vt:lpstr>The future never  looked brighter</vt:lpstr>
      <vt:lpstr>Questions?</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Shy Engelberg</dc:creator>
  <cp:lastModifiedBy>Shy Engelberg</cp:lastModifiedBy>
  <cp:revision>227</cp:revision>
  <dcterms:created xsi:type="dcterms:W3CDTF">2014-01-27T09:12:02Z</dcterms:created>
  <dcterms:modified xsi:type="dcterms:W3CDTF">2014-03-25T07:04:46Z</dcterms:modified>
</cp:coreProperties>
</file>